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72" r:id="rId6"/>
  </p:sldMasterIdLst>
  <p:notesMasterIdLst>
    <p:notesMasterId r:id="rId42"/>
  </p:notesMasterIdLst>
  <p:handoutMasterIdLst>
    <p:handoutMasterId r:id="rId43"/>
  </p:handoutMasterIdLst>
  <p:sldIdLst>
    <p:sldId id="444" r:id="rId7"/>
    <p:sldId id="264" r:id="rId8"/>
    <p:sldId id="501" r:id="rId9"/>
    <p:sldId id="401" r:id="rId10"/>
    <p:sldId id="402" r:id="rId11"/>
    <p:sldId id="462" r:id="rId12"/>
    <p:sldId id="433" r:id="rId13"/>
    <p:sldId id="521" r:id="rId14"/>
    <p:sldId id="500" r:id="rId15"/>
    <p:sldId id="506" r:id="rId16"/>
    <p:sldId id="464" r:id="rId17"/>
    <p:sldId id="466" r:id="rId18"/>
    <p:sldId id="507" r:id="rId19"/>
    <p:sldId id="502"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04" r:id="rId34"/>
    <p:sldId id="469" r:id="rId35"/>
    <p:sldId id="470" r:id="rId36"/>
    <p:sldId id="471" r:id="rId37"/>
    <p:sldId id="472" r:id="rId38"/>
    <p:sldId id="498" r:id="rId39"/>
    <p:sldId id="475" r:id="rId40"/>
    <p:sldId id="476"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F0D5"/>
    <a:srgbClr val="0000FF"/>
    <a:srgbClr val="000099"/>
    <a:srgbClr val="D9EDEF"/>
    <a:srgbClr val="CCE8EA"/>
    <a:srgbClr val="BA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0772" autoAdjust="0"/>
  </p:normalViewPr>
  <p:slideViewPr>
    <p:cSldViewPr>
      <p:cViewPr varScale="1">
        <p:scale>
          <a:sx n="86" d="100"/>
          <a:sy n="86" d="100"/>
        </p:scale>
        <p:origin x="17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pPr>
              <a:defRPr/>
            </a:pPr>
            <a:fld id="{186CC79F-F6C4-4897-A730-3D7B3AED487D}" type="datetimeFigureOut">
              <a:rPr lang="en-US"/>
              <a:pPr>
                <a:defRPr/>
              </a:pPr>
              <a:t>6/26/2018</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pPr>
              <a:defRPr/>
            </a:pPr>
            <a:fld id="{6300202E-184C-4F35-8612-114806CA0690}" type="slidenum">
              <a:rPr lang="en-US"/>
              <a:pPr>
                <a:defRPr/>
              </a:pPr>
              <a:t>‹#›</a:t>
            </a:fld>
            <a:endParaRPr lang="en-US" dirty="0"/>
          </a:p>
        </p:txBody>
      </p:sp>
    </p:spTree>
    <p:extLst>
      <p:ext uri="{BB962C8B-B14F-4D97-AF65-F5344CB8AC3E}">
        <p14:creationId xmlns:p14="http://schemas.microsoft.com/office/powerpoint/2010/main" val="180366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atin typeface="Times" pitchFamily="18" charset="0"/>
              </a:defRPr>
            </a:lvl1pPr>
          </a:lstStyle>
          <a:p>
            <a:pPr>
              <a:defRPr/>
            </a:pPr>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atin typeface="Times" pitchFamily="18" charset="0"/>
              </a:defRPr>
            </a:lvl1pPr>
          </a:lstStyle>
          <a:p>
            <a:pPr>
              <a:defRPr/>
            </a:pPr>
            <a:fld id="{A5CCD594-2382-4C54-8FC0-6349CBC4D07F}" type="datetimeFigureOut">
              <a:rPr lang="en-US"/>
              <a:pPr>
                <a:defRPr/>
              </a:pPr>
              <a:t>6/26/2018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pPr lvl="0"/>
            <a:endParaRPr lang="en-US" noProof="0"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atin typeface="Times" pitchFamily="18" charset="0"/>
              </a:defRPr>
            </a:lvl1pPr>
          </a:lstStyle>
          <a:p>
            <a:pPr>
              <a:defRPr/>
            </a:pPr>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atin typeface="Times" pitchFamily="18" charset="0"/>
              </a:defRPr>
            </a:lvl1pPr>
          </a:lstStyle>
          <a:p>
            <a:pPr>
              <a:defRPr/>
            </a:pPr>
            <a:fld id="{7E382A26-A0C4-4EF8-A14D-8AC2EBE073A7}" type="slidenum">
              <a:rPr lang="en-US"/>
              <a:pPr>
                <a:defRPr/>
              </a:pPr>
              <a:t>‹#›</a:t>
            </a:fld>
            <a:endParaRPr lang="en-US" dirty="0"/>
          </a:p>
        </p:txBody>
      </p:sp>
    </p:spTree>
    <p:extLst>
      <p:ext uri="{BB962C8B-B14F-4D97-AF65-F5344CB8AC3E}">
        <p14:creationId xmlns:p14="http://schemas.microsoft.com/office/powerpoint/2010/main" val="2448577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a:t>
            </a:r>
            <a:r>
              <a:rPr lang="en-US" baseline="0" dirty="0"/>
              <a:t> Source: County Behavioral Health Directors Association (CBHDA)</a:t>
            </a:r>
            <a:endParaRPr lang="en-US" dirty="0"/>
          </a:p>
        </p:txBody>
      </p:sp>
      <p:sp>
        <p:nvSpPr>
          <p:cNvPr id="4" name="Slide Number Placeholder 3"/>
          <p:cNvSpPr>
            <a:spLocks noGrp="1"/>
          </p:cNvSpPr>
          <p:nvPr>
            <p:ph type="sldNum" sz="quarter" idx="10"/>
          </p:nvPr>
        </p:nvSpPr>
        <p:spPr/>
        <p:txBody>
          <a:bodyPr/>
          <a:lstStyle/>
          <a:p>
            <a:pPr>
              <a:defRPr/>
            </a:pPr>
            <a:fld id="{7E382A26-A0C4-4EF8-A14D-8AC2EBE073A7}" type="slidenum">
              <a:rPr lang="en-US" smtClean="0"/>
              <a:pPr>
                <a:defRPr/>
              </a:pPr>
              <a:t>8</a:t>
            </a:fld>
            <a:endParaRPr lang="en-US" dirty="0"/>
          </a:p>
        </p:txBody>
      </p:sp>
    </p:spTree>
    <p:extLst>
      <p:ext uri="{BB962C8B-B14F-4D97-AF65-F5344CB8AC3E}">
        <p14:creationId xmlns:p14="http://schemas.microsoft.com/office/powerpoint/2010/main" val="128624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solidFill>
                  <a:schemeClr val="tx1"/>
                </a:solidFill>
              </a:rPr>
              <a:t>Source CA </a:t>
            </a:r>
            <a:r>
              <a:rPr lang="en-US" dirty="0" err="1">
                <a:solidFill>
                  <a:schemeClr val="tx1"/>
                </a:solidFill>
              </a:rPr>
              <a:t>Dept</a:t>
            </a:r>
            <a:r>
              <a:rPr lang="en-US" dirty="0">
                <a:solidFill>
                  <a:schemeClr val="tx1"/>
                </a:solidFill>
              </a:rPr>
              <a:t> Mental Health [DMH], 2010</a:t>
            </a:r>
            <a:endParaRPr lang="en-US" sz="1400" dirty="0"/>
          </a:p>
          <a:p>
            <a:r>
              <a:rPr lang="en-US" dirty="0">
                <a:solidFill>
                  <a:schemeClr val="tx1"/>
                </a:solidFill>
              </a:rPr>
              <a:t>"seriously emotionally disturbed children or adolescents" means minors under the age of 18 years who have a long-term mental disorder other than a primary substance use disorder or developmental disorder, which results in behavior inappropriate to the child's age according to expected developmental norms, and results in substantial impairment in self-care, school functioning, family relationships, or ability to function in the community; at risk of removal from home or has already been removed from the home; displays psychotic features; meets special education eligibility requirements.</a:t>
            </a:r>
            <a:endParaRPr lang="en-US" sz="2000" dirty="0"/>
          </a:p>
          <a:p>
            <a:r>
              <a:rPr lang="en-US" dirty="0">
                <a:solidFill>
                  <a:schemeClr val="tx1"/>
                </a:solidFill>
              </a:rPr>
              <a:t>“serious mental disorder” is a disorder severe in degree and persistent in duration, which may cause behavioral functioning that interferes substantially with the primary activities of daily living, and that </a:t>
            </a:r>
            <a:br>
              <a:rPr lang="en-US" dirty="0">
                <a:solidFill>
                  <a:schemeClr val="tx1"/>
                </a:solidFill>
              </a:rPr>
            </a:br>
            <a:r>
              <a:rPr lang="en-US" dirty="0">
                <a:solidFill>
                  <a:schemeClr val="tx1"/>
                </a:solidFill>
              </a:rPr>
              <a:t>may result in an inability to maintain stable adjustment and independent functioning without treatment, support, and rehabilitation for a long or indefinite period of time.</a:t>
            </a:r>
            <a:endParaRPr lang="en-US" sz="2000" dirty="0"/>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C37199B2-19CD-E643-AA89-141E108DB74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27427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3B1EA0FA-DDBB-4E8C-947E-B74F280DAE76}" type="slidenum">
              <a:rPr lang="en-US">
                <a:solidFill>
                  <a:prstClr val="black"/>
                </a:solidFill>
                <a:latin typeface="Arial" pitchFamily="34" charset="0"/>
              </a:rPr>
              <a:pPr>
                <a:defRPr/>
              </a:pPr>
              <a:t>19</a:t>
            </a:fld>
            <a:endParaRPr lang="en-US" dirty="0">
              <a:solidFill>
                <a:prstClr val="black"/>
              </a:solidFill>
              <a:latin typeface="Arial" pitchFamily="34" charset="0"/>
            </a:endParaRPr>
          </a:p>
        </p:txBody>
      </p:sp>
      <p:sp>
        <p:nvSpPr>
          <p:cNvPr id="26627"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Arial" charset="0"/>
              </a:rPr>
              <a:t>17 functions:</a:t>
            </a:r>
          </a:p>
          <a:p>
            <a:pPr fontAlgn="base"/>
            <a:r>
              <a:rPr lang="en-US" dirty="0"/>
              <a:t>(1) Assessment of immediate medical needs.</a:t>
            </a:r>
          </a:p>
          <a:p>
            <a:pPr fontAlgn="base"/>
            <a:r>
              <a:rPr lang="en-US" dirty="0"/>
              <a:t>(2) Coordination of disaster medical and health resources.</a:t>
            </a:r>
          </a:p>
          <a:p>
            <a:pPr fontAlgn="base"/>
            <a:r>
              <a:rPr lang="en-US" dirty="0"/>
              <a:t>(3) Coordination of patient distribution and medical evaluations.</a:t>
            </a:r>
          </a:p>
          <a:p>
            <a:pPr fontAlgn="base"/>
            <a:r>
              <a:rPr lang="en-US" dirty="0"/>
              <a:t>(4) Coordination with inpatient and emergency care providers.</a:t>
            </a:r>
          </a:p>
          <a:p>
            <a:pPr fontAlgn="base"/>
            <a:r>
              <a:rPr lang="en-US" dirty="0"/>
              <a:t>(5) Coordination of out-of-hospital medical care providers.</a:t>
            </a:r>
          </a:p>
          <a:p>
            <a:pPr fontAlgn="base"/>
            <a:r>
              <a:rPr lang="en-US" dirty="0"/>
              <a:t>(6) Coordination and integration with fire agencies personnel, resources, and emergency fire prehospital medical services.</a:t>
            </a:r>
          </a:p>
          <a:p>
            <a:pPr fontAlgn="base"/>
            <a:r>
              <a:rPr lang="en-US" dirty="0"/>
              <a:t>(7) Coordination of providers of </a:t>
            </a:r>
            <a:r>
              <a:rPr lang="en-US" dirty="0" err="1"/>
              <a:t>nonfire</a:t>
            </a:r>
            <a:r>
              <a:rPr lang="en-US" dirty="0"/>
              <a:t> based prehospital emergency medical services.</a:t>
            </a:r>
          </a:p>
          <a:p>
            <a:pPr fontAlgn="base"/>
            <a:r>
              <a:rPr lang="en-US" dirty="0"/>
              <a:t>(8) Coordination of the establishment of temporary field treatment sites.</a:t>
            </a:r>
          </a:p>
          <a:p>
            <a:pPr fontAlgn="base"/>
            <a:r>
              <a:rPr lang="en-US" dirty="0"/>
              <a:t>(9) Health surveillance and epidemiological analyses of community health status.</a:t>
            </a:r>
          </a:p>
          <a:p>
            <a:pPr fontAlgn="base"/>
            <a:r>
              <a:rPr lang="en-US" dirty="0"/>
              <a:t>(10) Assurance of food safety.</a:t>
            </a:r>
          </a:p>
          <a:p>
            <a:pPr fontAlgn="base"/>
            <a:r>
              <a:rPr lang="en-US" dirty="0"/>
              <a:t>(11) Management of exposure to hazardous agents.</a:t>
            </a:r>
          </a:p>
          <a:p>
            <a:pPr fontAlgn="base"/>
            <a:r>
              <a:rPr lang="en-US" dirty="0"/>
              <a:t>(12) Provision or coordination of mental health services.</a:t>
            </a:r>
          </a:p>
          <a:p>
            <a:pPr fontAlgn="base"/>
            <a:r>
              <a:rPr lang="en-US" dirty="0"/>
              <a:t>(13) Provision of medical and health public information protective action recommendations.</a:t>
            </a:r>
          </a:p>
          <a:p>
            <a:pPr fontAlgn="base"/>
            <a:r>
              <a:rPr lang="en-US" dirty="0"/>
              <a:t>(14) Provision or coordination of vector control services.</a:t>
            </a:r>
          </a:p>
          <a:p>
            <a:pPr fontAlgn="base"/>
            <a:r>
              <a:rPr lang="en-US" dirty="0"/>
              <a:t>(15) Assurance of drinking water safety.</a:t>
            </a:r>
          </a:p>
          <a:p>
            <a:pPr fontAlgn="base"/>
            <a:r>
              <a:rPr lang="en-US" dirty="0"/>
              <a:t>(16) Assurance of the safe management of liquid, solid, and hazardous wastes.</a:t>
            </a:r>
          </a:p>
          <a:p>
            <a:pPr fontAlgn="base"/>
            <a:r>
              <a:rPr lang="en-US" dirty="0"/>
              <a:t>(17) Investigation and control of communicable disease.</a:t>
            </a:r>
          </a:p>
          <a:p>
            <a:pPr eaLnBrk="1" hangingPunct="1"/>
            <a:endParaRPr lang="en-US" dirty="0">
              <a:latin typeface="Arial" charset="0"/>
            </a:endParaRPr>
          </a:p>
        </p:txBody>
      </p:sp>
    </p:spTree>
    <p:extLst>
      <p:ext uri="{BB962C8B-B14F-4D97-AF65-F5344CB8AC3E}">
        <p14:creationId xmlns:p14="http://schemas.microsoft.com/office/powerpoint/2010/main" val="180118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46ABEC-AC1B-4397-9A15-372241683F61}"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20212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memoranda of understanding with the American Psychological Association, American Psychiatric Association, National Association of Social Workers, American Counseling Association, American Association of Marriage and Family Therapists, and several others, to utilize members of all of the major professional mental health associations for service as ARC disaster mental health volunteers. In concert with government partners and other health care providers, health and mental health workers the American Red Cross provides services at shelters, service centers, bulk distribution routes, aid stations and temporary evacuation points.</a:t>
            </a:r>
          </a:p>
        </p:txBody>
      </p:sp>
      <p:sp>
        <p:nvSpPr>
          <p:cNvPr id="4" name="Slide Number Placeholder 3"/>
          <p:cNvSpPr>
            <a:spLocks noGrp="1"/>
          </p:cNvSpPr>
          <p:nvPr>
            <p:ph type="sldNum" sz="quarter" idx="10"/>
          </p:nvPr>
        </p:nvSpPr>
        <p:spPr/>
        <p:txBody>
          <a:bodyPr/>
          <a:lstStyle/>
          <a:p>
            <a:fld id="{C37199B2-19CD-E643-AA89-141E108DB74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4453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143000"/>
          </a:xfrm>
        </p:spPr>
        <p:txBody>
          <a:bodyPr/>
          <a:lstStyle>
            <a:lvl1pPr>
              <a:defRPr sz="40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E52D76-4FE3-4D31-818F-F026D0A5A41D}" type="slidenum">
              <a:rPr lang="en-US" altLang="en-US"/>
              <a:pPr>
                <a:defRPr/>
              </a:pPr>
              <a:t>‹#›</a:t>
            </a:fld>
            <a:endParaRPr lang="en-US" altLang="en-US" dirty="0"/>
          </a:p>
        </p:txBody>
      </p:sp>
    </p:spTree>
    <p:extLst>
      <p:ext uri="{BB962C8B-B14F-4D97-AF65-F5344CB8AC3E}">
        <p14:creationId xmlns:p14="http://schemas.microsoft.com/office/powerpoint/2010/main" val="33772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567C2-F358-416C-9D68-398F452BD60D}" type="slidenum">
              <a:rPr lang="en-US" altLang="en-US"/>
              <a:pPr>
                <a:defRPr/>
              </a:pPr>
              <a:t>‹#›</a:t>
            </a:fld>
            <a:endParaRPr lang="en-US" altLang="en-US" dirty="0"/>
          </a:p>
        </p:txBody>
      </p:sp>
    </p:spTree>
    <p:extLst>
      <p:ext uri="{BB962C8B-B14F-4D97-AF65-F5344CB8AC3E}">
        <p14:creationId xmlns:p14="http://schemas.microsoft.com/office/powerpoint/2010/main" val="214954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7ABD5D-0C6E-4155-A2FD-15A8ECF955EA}" type="slidenum">
              <a:rPr lang="en-US" altLang="en-US"/>
              <a:pPr>
                <a:defRPr/>
              </a:pPr>
              <a:t>‹#›</a:t>
            </a:fld>
            <a:endParaRPr lang="en-US" altLang="en-US" dirty="0"/>
          </a:p>
        </p:txBody>
      </p:sp>
    </p:spTree>
    <p:extLst>
      <p:ext uri="{BB962C8B-B14F-4D97-AF65-F5344CB8AC3E}">
        <p14:creationId xmlns:p14="http://schemas.microsoft.com/office/powerpoint/2010/main" val="298529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C15482-D715-43B8-A33D-47704D112ABA}" type="slidenum">
              <a:rPr lang="en-US" altLang="en-US"/>
              <a:pPr>
                <a:defRPr/>
              </a:pPr>
              <a:t>‹#›</a:t>
            </a:fld>
            <a:endParaRPr lang="en-US" altLang="en-US" dirty="0"/>
          </a:p>
        </p:txBody>
      </p:sp>
    </p:spTree>
    <p:extLst>
      <p:ext uri="{BB962C8B-B14F-4D97-AF65-F5344CB8AC3E}">
        <p14:creationId xmlns:p14="http://schemas.microsoft.com/office/powerpoint/2010/main" val="279128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C8DFD3-369C-40D0-86F3-5BA9BC512A1A}" type="slidenum">
              <a:rPr lang="en-US" altLang="en-US"/>
              <a:pPr>
                <a:defRPr/>
              </a:pPr>
              <a:t>‹#›</a:t>
            </a:fld>
            <a:endParaRPr lang="en-US" altLang="en-US" dirty="0"/>
          </a:p>
        </p:txBody>
      </p:sp>
    </p:spTree>
    <p:extLst>
      <p:ext uri="{BB962C8B-B14F-4D97-AF65-F5344CB8AC3E}">
        <p14:creationId xmlns:p14="http://schemas.microsoft.com/office/powerpoint/2010/main" val="412799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31A3C2-1BAF-47CA-A0AE-DEAA7904B356}" type="slidenum">
              <a:rPr lang="en-US" altLang="en-US"/>
              <a:pPr>
                <a:defRPr/>
              </a:pPr>
              <a:t>‹#›</a:t>
            </a:fld>
            <a:endParaRPr lang="en-US" altLang="en-US" dirty="0"/>
          </a:p>
        </p:txBody>
      </p:sp>
    </p:spTree>
    <p:extLst>
      <p:ext uri="{BB962C8B-B14F-4D97-AF65-F5344CB8AC3E}">
        <p14:creationId xmlns:p14="http://schemas.microsoft.com/office/powerpoint/2010/main" val="4588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40CABD-02C8-4044-8A4D-05B34CB7CDF9}" type="slidenum">
              <a:rPr lang="en-US" altLang="en-US"/>
              <a:pPr>
                <a:defRPr/>
              </a:pPr>
              <a:t>‹#›</a:t>
            </a:fld>
            <a:endParaRPr lang="en-US" altLang="en-US" dirty="0"/>
          </a:p>
        </p:txBody>
      </p:sp>
    </p:spTree>
    <p:extLst>
      <p:ext uri="{BB962C8B-B14F-4D97-AF65-F5344CB8AC3E}">
        <p14:creationId xmlns:p14="http://schemas.microsoft.com/office/powerpoint/2010/main" val="177387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8DF4E28-3846-417F-B79F-A72C5568014A}" type="slidenum">
              <a:rPr lang="en-US" altLang="en-US"/>
              <a:pPr>
                <a:defRPr/>
              </a:pPr>
              <a:t>‹#›</a:t>
            </a:fld>
            <a:endParaRPr lang="en-US" altLang="en-US" dirty="0"/>
          </a:p>
        </p:txBody>
      </p:sp>
    </p:spTree>
    <p:extLst>
      <p:ext uri="{BB962C8B-B14F-4D97-AF65-F5344CB8AC3E}">
        <p14:creationId xmlns:p14="http://schemas.microsoft.com/office/powerpoint/2010/main" val="198458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FE014D1-6F33-4540-BDB9-15DC244A5463}" type="slidenum">
              <a:rPr lang="en-US" altLang="en-US"/>
              <a:pPr>
                <a:defRPr/>
              </a:pPr>
              <a:t>‹#›</a:t>
            </a:fld>
            <a:endParaRPr lang="en-US" altLang="en-US" dirty="0"/>
          </a:p>
        </p:txBody>
      </p:sp>
    </p:spTree>
    <p:extLst>
      <p:ext uri="{BB962C8B-B14F-4D97-AF65-F5344CB8AC3E}">
        <p14:creationId xmlns:p14="http://schemas.microsoft.com/office/powerpoint/2010/main" val="6750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045E317-D657-4655-96DD-554A1480122F}" type="slidenum">
              <a:rPr lang="en-US" altLang="en-US"/>
              <a:pPr>
                <a:defRPr/>
              </a:pPr>
              <a:t>‹#›</a:t>
            </a:fld>
            <a:endParaRPr lang="en-US" altLang="en-US" dirty="0"/>
          </a:p>
        </p:txBody>
      </p:sp>
    </p:spTree>
    <p:extLst>
      <p:ext uri="{BB962C8B-B14F-4D97-AF65-F5344CB8AC3E}">
        <p14:creationId xmlns:p14="http://schemas.microsoft.com/office/powerpoint/2010/main" val="318617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CE413F1-EAA2-4C38-A3AA-1EB3B9C6E594}" type="slidenum">
              <a:rPr lang="en-US" altLang="en-US"/>
              <a:pPr>
                <a:defRPr/>
              </a:pPr>
              <a:t>‹#›</a:t>
            </a:fld>
            <a:endParaRPr lang="en-US" altLang="en-US" dirty="0"/>
          </a:p>
        </p:txBody>
      </p:sp>
    </p:spTree>
    <p:extLst>
      <p:ext uri="{BB962C8B-B14F-4D97-AF65-F5344CB8AC3E}">
        <p14:creationId xmlns:p14="http://schemas.microsoft.com/office/powerpoint/2010/main" val="21707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417D4B-8A0B-4253-B0C0-E4A08E67F37E}" type="slidenum">
              <a:rPr lang="en-US" altLang="en-US"/>
              <a:pPr>
                <a:defRPr/>
              </a:pPr>
              <a:t>‹#›</a:t>
            </a:fld>
            <a:endParaRPr lang="en-US" altLang="en-US" dirty="0"/>
          </a:p>
        </p:txBody>
      </p:sp>
      <p:sp>
        <p:nvSpPr>
          <p:cNvPr id="7" name="Rectangle 2"/>
          <p:cNvSpPr>
            <a:spLocks noGrp="1" noChangeArrowheads="1"/>
          </p:cNvSpPr>
          <p:nvPr>
            <p:ph type="title"/>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96237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B2335E-04E9-406C-B96B-86F9364EF43F}" type="slidenum">
              <a:rPr lang="en-US" altLang="en-US"/>
              <a:pPr>
                <a:defRPr/>
              </a:pPr>
              <a:t>‹#›</a:t>
            </a:fld>
            <a:endParaRPr lang="en-US" altLang="en-US" dirty="0"/>
          </a:p>
        </p:txBody>
      </p:sp>
    </p:spTree>
    <p:extLst>
      <p:ext uri="{BB962C8B-B14F-4D97-AF65-F5344CB8AC3E}">
        <p14:creationId xmlns:p14="http://schemas.microsoft.com/office/powerpoint/2010/main" val="2554148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F4BCAD-75FA-4DB6-A3BB-A4882C9E088C}" type="slidenum">
              <a:rPr lang="en-US" altLang="en-US"/>
              <a:pPr>
                <a:defRPr/>
              </a:pPr>
              <a:t>‹#›</a:t>
            </a:fld>
            <a:endParaRPr lang="en-US" altLang="en-US" dirty="0"/>
          </a:p>
        </p:txBody>
      </p:sp>
    </p:spTree>
    <p:extLst>
      <p:ext uri="{BB962C8B-B14F-4D97-AF65-F5344CB8AC3E}">
        <p14:creationId xmlns:p14="http://schemas.microsoft.com/office/powerpoint/2010/main" val="83094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034C8B-BA87-4484-9A9E-56E7D476F2A8}" type="slidenum">
              <a:rPr lang="en-US" altLang="en-US"/>
              <a:pPr>
                <a:defRPr/>
              </a:pPr>
              <a:t>‹#›</a:t>
            </a:fld>
            <a:endParaRPr lang="en-US" altLang="en-US" dirty="0"/>
          </a:p>
        </p:txBody>
      </p:sp>
    </p:spTree>
    <p:extLst>
      <p:ext uri="{BB962C8B-B14F-4D97-AF65-F5344CB8AC3E}">
        <p14:creationId xmlns:p14="http://schemas.microsoft.com/office/powerpoint/2010/main" val="2778406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5427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2973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99776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305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020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4627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75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6A1F02-5D95-4E9A-8420-FE1BC72A8B6E}" type="slidenum">
              <a:rPr lang="en-US" altLang="en-US"/>
              <a:pPr>
                <a:defRPr/>
              </a:pPr>
              <a:t>‹#›</a:t>
            </a:fld>
            <a:endParaRPr lang="en-US" altLang="en-US" dirty="0"/>
          </a:p>
        </p:txBody>
      </p:sp>
    </p:spTree>
    <p:extLst>
      <p:ext uri="{BB962C8B-B14F-4D97-AF65-F5344CB8AC3E}">
        <p14:creationId xmlns:p14="http://schemas.microsoft.com/office/powerpoint/2010/main" val="1104747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2102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796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75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63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90"/>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31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4" name="Picture 22" descr="ASPR Head Slides Out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324600"/>
            <a:ext cx="34290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slide eagle"/>
          <p:cNvPicPr>
            <a:picLocks noChangeAspect="1" noChangeArrowheads="1"/>
          </p:cNvPicPr>
          <p:nvPr/>
        </p:nvPicPr>
        <p:blipFill>
          <a:blip r:embed="rId3" cstate="print">
            <a:extLst>
              <a:ext uri="{28A0092B-C50C-407E-A947-70E740481C1C}">
                <a14:useLocalDpi xmlns:a14="http://schemas.microsoft.com/office/drawing/2010/main" val="0"/>
              </a:ext>
            </a:extLst>
          </a:blip>
          <a:srcRect l="3557"/>
          <a:stretch>
            <a:fillRect/>
          </a:stretch>
        </p:blipFill>
        <p:spPr bwMode="auto">
          <a:xfrm>
            <a:off x="0" y="6099177"/>
            <a:ext cx="7318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a:off x="4572000" y="6324601"/>
            <a:ext cx="301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pPr>
            <a:r>
              <a:rPr lang="en-US" sz="1800" b="1">
                <a:solidFill>
                  <a:srgbClr val="000066"/>
                </a:solidFill>
              </a:rPr>
              <a:t>FOR OFFICIAL USE ONLY</a:t>
            </a:r>
          </a:p>
        </p:txBody>
      </p:sp>
      <p:sp>
        <p:nvSpPr>
          <p:cNvPr id="2" name="Title 1"/>
          <p:cNvSpPr>
            <a:spLocks noGrp="1"/>
          </p:cNvSpPr>
          <p:nvPr>
            <p:ph type="title"/>
          </p:nvPr>
        </p:nvSpPr>
        <p:spPr>
          <a:xfrm>
            <a:off x="1006476" y="233365"/>
            <a:ext cx="7061200" cy="860425"/>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73076" y="1393827"/>
            <a:ext cx="8289925" cy="4860925"/>
          </a:xfrm>
          <a:prstGeom prst="rect">
            <a:avLst/>
          </a:prstGeom>
        </p:spPr>
        <p:txBody>
          <a:bodyPr/>
          <a:lstStyle/>
          <a:p>
            <a:pPr lvl="0"/>
            <a:r>
              <a:rPr lang="en-US" noProof="0"/>
              <a:t>Click icon to add table</a:t>
            </a:r>
          </a:p>
        </p:txBody>
      </p:sp>
    </p:spTree>
    <p:extLst>
      <p:ext uri="{BB962C8B-B14F-4D97-AF65-F5344CB8AC3E}">
        <p14:creationId xmlns:p14="http://schemas.microsoft.com/office/powerpoint/2010/main" val="350487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BCCF95-DC76-426D-9D29-C677A1408156}" type="slidenum">
              <a:rPr lang="en-US" altLang="en-US"/>
              <a:pPr>
                <a:defRPr/>
              </a:pPr>
              <a:t>‹#›</a:t>
            </a:fld>
            <a:endParaRPr lang="en-US" altLang="en-US" dirty="0"/>
          </a:p>
        </p:txBody>
      </p:sp>
      <p:sp>
        <p:nvSpPr>
          <p:cNvPr id="8" name="Rectangle 2"/>
          <p:cNvSpPr>
            <a:spLocks noGrp="1" noChangeArrowheads="1"/>
          </p:cNvSpPr>
          <p:nvPr>
            <p:ph type="title"/>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47073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7D9068C-5626-42E9-A6C4-E72E64205941}" type="slidenum">
              <a:rPr lang="en-US" altLang="en-US"/>
              <a:pPr>
                <a:defRPr/>
              </a:pPr>
              <a:t>‹#›</a:t>
            </a:fld>
            <a:endParaRPr lang="en-US" altLang="en-US" dirty="0"/>
          </a:p>
        </p:txBody>
      </p:sp>
      <p:sp>
        <p:nvSpPr>
          <p:cNvPr id="10" name="Rectangle 2"/>
          <p:cNvSpPr>
            <a:spLocks noGrp="1" noChangeArrowheads="1"/>
          </p:cNvSpPr>
          <p:nvPr>
            <p:ph type="title"/>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16037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9DA0904-3BA2-42B9-91E6-93512E62667A}" type="slidenum">
              <a:rPr lang="en-US" altLang="en-US"/>
              <a:pPr>
                <a:defRPr/>
              </a:pPr>
              <a:t>‹#›</a:t>
            </a:fld>
            <a:endParaRPr lang="en-US" altLang="en-US" dirty="0"/>
          </a:p>
        </p:txBody>
      </p:sp>
    </p:spTree>
    <p:extLst>
      <p:ext uri="{BB962C8B-B14F-4D97-AF65-F5344CB8AC3E}">
        <p14:creationId xmlns:p14="http://schemas.microsoft.com/office/powerpoint/2010/main" val="373343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A8E8473-555A-43AD-A3B2-B508B118E11C}" type="slidenum">
              <a:rPr lang="en-US" altLang="en-US"/>
              <a:pPr>
                <a:defRPr/>
              </a:pPr>
              <a:t>‹#›</a:t>
            </a:fld>
            <a:endParaRPr lang="en-US" altLang="en-US" dirty="0"/>
          </a:p>
        </p:txBody>
      </p:sp>
    </p:spTree>
    <p:extLst>
      <p:ext uri="{BB962C8B-B14F-4D97-AF65-F5344CB8AC3E}">
        <p14:creationId xmlns:p14="http://schemas.microsoft.com/office/powerpoint/2010/main" val="165447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1533652-9159-4D29-B839-909DCA36F249}" type="slidenum">
              <a:rPr lang="en-US" altLang="en-US"/>
              <a:pPr>
                <a:defRPr/>
              </a:pPr>
              <a:t>‹#›</a:t>
            </a:fld>
            <a:endParaRPr lang="en-US" altLang="en-US" dirty="0"/>
          </a:p>
        </p:txBody>
      </p:sp>
    </p:spTree>
    <p:extLst>
      <p:ext uri="{BB962C8B-B14F-4D97-AF65-F5344CB8AC3E}">
        <p14:creationId xmlns:p14="http://schemas.microsoft.com/office/powerpoint/2010/main" val="332977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598CA0-95C0-4842-A5D3-F11F6AD11C51}" type="slidenum">
              <a:rPr lang="en-US" altLang="en-US"/>
              <a:pPr>
                <a:defRPr/>
              </a:pPr>
              <a:t>‹#›</a:t>
            </a:fld>
            <a:endParaRPr lang="en-US" altLang="en-US" dirty="0"/>
          </a:p>
        </p:txBody>
      </p:sp>
    </p:spTree>
    <p:extLst>
      <p:ext uri="{BB962C8B-B14F-4D97-AF65-F5344CB8AC3E}">
        <p14:creationId xmlns:p14="http://schemas.microsoft.com/office/powerpoint/2010/main" val="262015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3000">
              <a:srgbClr val="BAD2D4">
                <a:alpha val="70000"/>
              </a:srgb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6002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ADCAEB89-2285-47D1-B4F0-245E12D078FA}" type="slidenum">
              <a:rPr lang="en-US" altLang="en-US"/>
              <a:pPr>
                <a:defRPr/>
              </a:pPr>
              <a:t>‹#›</a:t>
            </a:fld>
            <a:endParaRPr lang="en-US" altLang="en-US" dirty="0"/>
          </a:p>
        </p:txBody>
      </p:sp>
      <p:pic>
        <p:nvPicPr>
          <p:cNvPr id="1031"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2800" y="5943600"/>
            <a:ext cx="13493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5799" y="6065126"/>
            <a:ext cx="1981201" cy="64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29200" y="5966670"/>
            <a:ext cx="762000" cy="762000"/>
          </a:xfrm>
          <a:prstGeom prst="rect">
            <a:avLst/>
          </a:prstGeom>
        </p:spPr>
      </p:pic>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29583" y="5878285"/>
            <a:ext cx="1233217" cy="105704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gs>
            <a:gs pos="13000">
              <a:srgbClr val="BAD2D4">
                <a:alpha val="70000"/>
              </a:srgb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ltLang="en-US"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ltLang="en-US" dirty="0"/>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6EB0B00C-D5B6-4DD7-9E22-2BFEC1E44A2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52000">
              <a:srgbClr val="000080"/>
            </a:gs>
            <a:gs pos="0">
              <a:schemeClr val="tx2"/>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274638"/>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7109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fontAlgn="base" hangingPunct="1">
        <a:spcBef>
          <a:spcPct val="0"/>
        </a:spcBef>
        <a:spcAft>
          <a:spcPct val="0"/>
        </a:spcAft>
        <a:defRPr sz="4400">
          <a:solidFill>
            <a:srgbClr val="FFFF00"/>
          </a:solidFill>
          <a:latin typeface="+mj-lt"/>
          <a:ea typeface="+mj-ea"/>
          <a:cs typeface="+mj-cs"/>
        </a:defRPr>
      </a:lvl1pPr>
      <a:lvl2pPr algn="ctr" rtl="0" eaLnBrk="1" fontAlgn="base" hangingPunct="1">
        <a:spcBef>
          <a:spcPct val="0"/>
        </a:spcBef>
        <a:spcAft>
          <a:spcPct val="0"/>
        </a:spcAft>
        <a:defRPr sz="4400">
          <a:solidFill>
            <a:srgbClr val="FFFF00"/>
          </a:solidFill>
          <a:latin typeface="Arial" charset="0"/>
          <a:ea typeface="MS PGothic" pitchFamily="34" charset="-128"/>
        </a:defRPr>
      </a:lvl2pPr>
      <a:lvl3pPr algn="ctr" rtl="0" eaLnBrk="1" fontAlgn="base" hangingPunct="1">
        <a:spcBef>
          <a:spcPct val="0"/>
        </a:spcBef>
        <a:spcAft>
          <a:spcPct val="0"/>
        </a:spcAft>
        <a:defRPr sz="4400">
          <a:solidFill>
            <a:srgbClr val="FFFF00"/>
          </a:solidFill>
          <a:latin typeface="Arial" charset="0"/>
          <a:ea typeface="MS PGothic" pitchFamily="34" charset="-128"/>
        </a:defRPr>
      </a:lvl3pPr>
      <a:lvl4pPr algn="ctr" rtl="0" eaLnBrk="1" fontAlgn="base" hangingPunct="1">
        <a:spcBef>
          <a:spcPct val="0"/>
        </a:spcBef>
        <a:spcAft>
          <a:spcPct val="0"/>
        </a:spcAft>
        <a:defRPr sz="4400">
          <a:solidFill>
            <a:srgbClr val="FFFF00"/>
          </a:solidFill>
          <a:latin typeface="Arial" charset="0"/>
          <a:ea typeface="MS PGothic" pitchFamily="34" charset="-128"/>
        </a:defRPr>
      </a:lvl4pPr>
      <a:lvl5pPr algn="ctr" rtl="0" eaLnBrk="1" fontAlgn="base" hangingPunct="1">
        <a:spcBef>
          <a:spcPct val="0"/>
        </a:spcBef>
        <a:spcAft>
          <a:spcPct val="0"/>
        </a:spcAft>
        <a:defRPr sz="4400">
          <a:solidFill>
            <a:srgbClr val="FFFF00"/>
          </a:solidFill>
          <a:latin typeface="Arial" charset="0"/>
          <a:ea typeface="MS PGothic" pitchFamily="34" charset="-128"/>
        </a:defRPr>
      </a:lvl5pPr>
      <a:lvl6pPr marL="457200" algn="ctr" rtl="0" eaLnBrk="1" fontAlgn="base" hangingPunct="1">
        <a:spcBef>
          <a:spcPct val="0"/>
        </a:spcBef>
        <a:spcAft>
          <a:spcPct val="0"/>
        </a:spcAft>
        <a:defRPr sz="4400">
          <a:solidFill>
            <a:srgbClr val="FFFF00"/>
          </a:solidFill>
          <a:latin typeface="Arial" charset="0"/>
          <a:ea typeface="MS PGothic" pitchFamily="34" charset="-128"/>
        </a:defRPr>
      </a:lvl6pPr>
      <a:lvl7pPr marL="914400" algn="ctr" rtl="0" eaLnBrk="1" fontAlgn="base" hangingPunct="1">
        <a:spcBef>
          <a:spcPct val="0"/>
        </a:spcBef>
        <a:spcAft>
          <a:spcPct val="0"/>
        </a:spcAft>
        <a:defRPr sz="4400">
          <a:solidFill>
            <a:srgbClr val="FFFF00"/>
          </a:solidFill>
          <a:latin typeface="Arial" charset="0"/>
          <a:ea typeface="MS PGothic" pitchFamily="34" charset="-128"/>
        </a:defRPr>
      </a:lvl7pPr>
      <a:lvl8pPr marL="1371600" algn="ctr" rtl="0" eaLnBrk="1" fontAlgn="base" hangingPunct="1">
        <a:spcBef>
          <a:spcPct val="0"/>
        </a:spcBef>
        <a:spcAft>
          <a:spcPct val="0"/>
        </a:spcAft>
        <a:defRPr sz="4400">
          <a:solidFill>
            <a:srgbClr val="FFFF00"/>
          </a:solidFill>
          <a:latin typeface="Arial" charset="0"/>
          <a:ea typeface="MS PGothic" pitchFamily="34" charset="-128"/>
        </a:defRPr>
      </a:lvl8pPr>
      <a:lvl9pPr marL="1828800" algn="ctr" rtl="0" eaLnBrk="1" fontAlgn="base" hangingPunct="1">
        <a:spcBef>
          <a:spcPct val="0"/>
        </a:spcBef>
        <a:spcAft>
          <a:spcPct val="0"/>
        </a:spcAft>
        <a:defRPr sz="4400">
          <a:solidFill>
            <a:srgbClr val="FFFF00"/>
          </a:solidFill>
          <a:latin typeface="Arial" charset="0"/>
          <a:ea typeface="MS PGothic" pitchFamily="34" charset="-128"/>
        </a:defRPr>
      </a:lvl9pPr>
    </p:titleStyle>
    <p:bodyStyle>
      <a:lvl1pPr marL="342900" indent="-342900" algn="l" rtl="0" eaLnBrk="1" fontAlgn="base" hangingPunct="1">
        <a:spcBef>
          <a:spcPct val="20000"/>
        </a:spcBef>
        <a:spcAft>
          <a:spcPct val="0"/>
        </a:spcAft>
        <a:buClr>
          <a:srgbClr val="FFFF00"/>
        </a:buClr>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lr>
          <a:srgbClr val="00FFFF"/>
        </a:buClr>
        <a:buFont typeface="Arial" charset="0"/>
        <a:buChar char="–"/>
        <a:defRPr sz="2800">
          <a:solidFill>
            <a:schemeClr val="bg1"/>
          </a:solidFill>
          <a:latin typeface="+mn-lt"/>
          <a:ea typeface="+mn-ea"/>
        </a:defRPr>
      </a:lvl2pPr>
      <a:lvl3pPr marL="1143000" indent="-228600" algn="l" rtl="0" eaLnBrk="1" fontAlgn="base" hangingPunct="1">
        <a:spcBef>
          <a:spcPct val="20000"/>
        </a:spcBef>
        <a:spcAft>
          <a:spcPct val="0"/>
        </a:spcAft>
        <a:buClr>
          <a:srgbClr val="FFC000"/>
        </a:buClr>
        <a:buFont typeface="Wingdings" pitchFamily="2" charset="2"/>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bg1"/>
          </a:solidFill>
          <a:latin typeface="+mn-lt"/>
          <a:ea typeface="+mn-ea"/>
        </a:defRPr>
      </a:lvl6pPr>
      <a:lvl7pPr marL="2971800" indent="-228600" algn="l" rtl="0" eaLnBrk="1" fontAlgn="base" hangingPunct="1">
        <a:spcBef>
          <a:spcPct val="20000"/>
        </a:spcBef>
        <a:spcAft>
          <a:spcPct val="0"/>
        </a:spcAft>
        <a:buChar char="»"/>
        <a:defRPr sz="2000">
          <a:solidFill>
            <a:schemeClr val="bg1"/>
          </a:solidFill>
          <a:latin typeface="+mn-lt"/>
          <a:ea typeface="+mn-ea"/>
        </a:defRPr>
      </a:lvl7pPr>
      <a:lvl8pPr marL="3429000" indent="-228600" algn="l" rtl="0" eaLnBrk="1" fontAlgn="base" hangingPunct="1">
        <a:spcBef>
          <a:spcPct val="20000"/>
        </a:spcBef>
        <a:spcAft>
          <a:spcPct val="0"/>
        </a:spcAft>
        <a:buChar char="»"/>
        <a:defRPr sz="2000">
          <a:solidFill>
            <a:schemeClr val="bg1"/>
          </a:solidFill>
          <a:latin typeface="+mn-lt"/>
          <a:ea typeface="+mn-ea"/>
        </a:defRPr>
      </a:lvl8pPr>
      <a:lvl9pPr marL="3886200" indent="-228600" algn="l" rtl="0" eaLnBrk="1" fontAlgn="base" hangingPunct="1">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amft.org/COS/Resource_Center/Crisis_Response_Education_and_Resources/COS/Resources/CRERC/crer.aspx?hkey=935080c5-1345-4a04-a822-493f7bbeaddd" TargetMode="External"/><Relationship Id="rId2" Type="http://schemas.openxmlformats.org/officeDocument/2006/relationships/hyperlink" Target="http://www.cdmhc.org/framework.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tsd.va.gov/public/types/disasters/effects_of_disasters_risk_and_resilience_factors.asp" TargetMode="External"/><Relationship Id="rId2" Type="http://schemas.openxmlformats.org/officeDocument/2006/relationships/hyperlink" Target="https://samhsa.gov/disaster-preparedn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09600"/>
            <a:ext cx="7772400" cy="2743200"/>
          </a:xfrm>
        </p:spPr>
        <p:txBody>
          <a:bodyPr/>
          <a:lstStyle/>
          <a:p>
            <a:pPr eaLnBrk="1" hangingPunct="1">
              <a:lnSpc>
                <a:spcPts val="3900"/>
              </a:lnSpc>
            </a:pPr>
            <a:r>
              <a:rPr lang="en-US" altLang="en-US" sz="4000" spc="50" dirty="0">
                <a:solidFill>
                  <a:schemeClr val="tx1"/>
                </a:solidFill>
              </a:rPr>
              <a:t>Disaster Preparedness &amp; Recovery</a:t>
            </a:r>
            <a:r>
              <a:rPr lang="en-US" altLang="en-US" sz="4000" spc="50" dirty="0">
                <a:solidFill>
                  <a:schemeClr val="accent2"/>
                </a:solidFill>
              </a:rPr>
              <a:t/>
            </a:r>
            <a:br>
              <a:rPr lang="en-US" altLang="en-US" sz="4000" spc="50" dirty="0">
                <a:solidFill>
                  <a:schemeClr val="accent2"/>
                </a:solidFill>
              </a:rPr>
            </a:br>
            <a:r>
              <a:rPr lang="en-US" altLang="en-US" sz="3200" i="1" spc="50" dirty="0">
                <a:solidFill>
                  <a:srgbClr val="0000FF"/>
                </a:solidFill>
              </a:rPr>
              <a:t>Mental/Behavioral Health Issues/Gaps and Planning and Response</a:t>
            </a:r>
            <a:r>
              <a:rPr lang="en-US" altLang="en-US" sz="3200" i="1" dirty="0">
                <a:solidFill>
                  <a:srgbClr val="0000FF"/>
                </a:solidFill>
              </a:rPr>
              <a:t/>
            </a:r>
            <a:br>
              <a:rPr lang="en-US" altLang="en-US" sz="3200" i="1" dirty="0">
                <a:solidFill>
                  <a:srgbClr val="0000FF"/>
                </a:solidFill>
              </a:rPr>
            </a:br>
            <a:r>
              <a:rPr lang="en-US" altLang="en-US" sz="3200" dirty="0">
                <a:solidFill>
                  <a:schemeClr val="tx2">
                    <a:lumMod val="75000"/>
                    <a:lumOff val="25000"/>
                  </a:schemeClr>
                </a:solidFill>
              </a:rPr>
              <a:t>CALBHBC – Los Angeles</a:t>
            </a:r>
            <a:br>
              <a:rPr lang="en-US" altLang="en-US" sz="3200" dirty="0">
                <a:solidFill>
                  <a:schemeClr val="tx2">
                    <a:lumMod val="75000"/>
                    <a:lumOff val="25000"/>
                  </a:schemeClr>
                </a:solidFill>
              </a:rPr>
            </a:br>
            <a:r>
              <a:rPr lang="en-US" altLang="en-US" sz="3200" dirty="0">
                <a:solidFill>
                  <a:schemeClr val="tx2">
                    <a:lumMod val="75000"/>
                    <a:lumOff val="25000"/>
                  </a:schemeClr>
                </a:solidFill>
              </a:rPr>
              <a:t>Friday - June 22, 2018</a:t>
            </a:r>
          </a:p>
        </p:txBody>
      </p:sp>
      <p:sp>
        <p:nvSpPr>
          <p:cNvPr id="5123" name="Rectangle 3"/>
          <p:cNvSpPr>
            <a:spLocks noGrp="1" noChangeArrowheads="1"/>
          </p:cNvSpPr>
          <p:nvPr>
            <p:ph type="subTitle" idx="1"/>
          </p:nvPr>
        </p:nvSpPr>
        <p:spPr>
          <a:xfrm>
            <a:off x="1371600" y="3200400"/>
            <a:ext cx="6400800" cy="2895600"/>
          </a:xfrm>
        </p:spPr>
        <p:txBody>
          <a:bodyPr/>
          <a:lstStyle/>
          <a:p>
            <a:r>
              <a:rPr lang="en-US" sz="2000" b="1" dirty="0"/>
              <a:t>Howard Backer</a:t>
            </a:r>
            <a:r>
              <a:rPr lang="en-US" sz="2000" dirty="0"/>
              <a:t>, MD, MPH</a:t>
            </a:r>
          </a:p>
          <a:p>
            <a:r>
              <a:rPr lang="en-US" sz="2000" dirty="0"/>
              <a:t>Director, California Emergency Medical Services Authority</a:t>
            </a:r>
          </a:p>
          <a:p>
            <a:pPr eaLnBrk="1" hangingPunct="1"/>
            <a:r>
              <a:rPr lang="en-US" altLang="en-US" sz="2000" b="1" dirty="0"/>
              <a:t>Patti Carter</a:t>
            </a:r>
            <a:r>
              <a:rPr lang="en-US" altLang="en-US" sz="2000" dirty="0"/>
              <a:t>, BA, EMT</a:t>
            </a:r>
          </a:p>
          <a:p>
            <a:pPr eaLnBrk="1" hangingPunct="1"/>
            <a:r>
              <a:rPr lang="en-US" altLang="en-US" sz="2000" dirty="0"/>
              <a:t>Public Health Coordinator – Nevada County</a:t>
            </a:r>
          </a:p>
          <a:p>
            <a:pPr eaLnBrk="1" hangingPunct="1">
              <a:spcBef>
                <a:spcPts val="0"/>
              </a:spcBef>
            </a:pPr>
            <a:r>
              <a:rPr lang="en-US" sz="2000" b="1" dirty="0"/>
              <a:t>Merritt D. Schreiber</a:t>
            </a:r>
            <a:r>
              <a:rPr lang="en-US" sz="2000" dirty="0"/>
              <a:t>, Ph.D.</a:t>
            </a:r>
            <a:br>
              <a:rPr lang="en-US" sz="2000" dirty="0"/>
            </a:br>
            <a:r>
              <a:rPr lang="en-US" sz="2000" dirty="0"/>
              <a:t>Professor of Clinical Pediatrics – Harbor UCLA MC </a:t>
            </a:r>
            <a:br>
              <a:rPr lang="en-US" sz="2000" dirty="0"/>
            </a:br>
            <a:r>
              <a:rPr lang="en-US" altLang="en-US" sz="2000" b="1" dirty="0"/>
              <a:t>Sandra Stark Shields</a:t>
            </a:r>
            <a:r>
              <a:rPr lang="en-US" altLang="en-US" sz="2000" dirty="0"/>
              <a:t>, LMFT, LPCC</a:t>
            </a:r>
          </a:p>
          <a:p>
            <a:pPr eaLnBrk="1" hangingPunct="1"/>
            <a:r>
              <a:rPr lang="en-US" altLang="en-US" sz="2000" dirty="0"/>
              <a:t>Sr. Disaster Analyst – LA County DMH DSU</a:t>
            </a:r>
          </a:p>
        </p:txBody>
      </p:sp>
    </p:spTree>
    <p:extLst>
      <p:ext uri="{BB962C8B-B14F-4D97-AF65-F5344CB8AC3E}">
        <p14:creationId xmlns:p14="http://schemas.microsoft.com/office/powerpoint/2010/main" val="327757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534400" cy="990600"/>
          </a:xfrm>
        </p:spPr>
        <p:txBody>
          <a:bodyPr/>
          <a:lstStyle/>
          <a:p>
            <a:r>
              <a:rPr lang="en-US" altLang="en-US" sz="3800" dirty="0"/>
              <a:t>Type of BH/MH Staff Who Respond</a:t>
            </a:r>
          </a:p>
        </p:txBody>
      </p:sp>
      <p:sp>
        <p:nvSpPr>
          <p:cNvPr id="12291" name="Content Placeholder 2"/>
          <p:cNvSpPr>
            <a:spLocks noGrp="1"/>
          </p:cNvSpPr>
          <p:nvPr>
            <p:ph idx="1"/>
          </p:nvPr>
        </p:nvSpPr>
        <p:spPr>
          <a:xfrm>
            <a:off x="685800" y="1295400"/>
            <a:ext cx="7924800" cy="4953000"/>
          </a:xfrm>
        </p:spPr>
        <p:txBody>
          <a:bodyPr/>
          <a:lstStyle/>
          <a:p>
            <a:r>
              <a:rPr lang="en-US" altLang="en-US" sz="2800" dirty="0"/>
              <a:t>Licensed MH Professionals, Nurses</a:t>
            </a:r>
          </a:p>
          <a:p>
            <a:r>
              <a:rPr lang="en-US" altLang="en-US" sz="2800" dirty="0"/>
              <a:t>Registered MH Interns, </a:t>
            </a:r>
            <a:r>
              <a:rPr lang="en-US" altLang="en-US" sz="2800" dirty="0" err="1"/>
              <a:t>etc</a:t>
            </a:r>
            <a:endParaRPr lang="en-US" altLang="en-US" sz="2800" dirty="0"/>
          </a:p>
          <a:p>
            <a:r>
              <a:rPr lang="en-US" altLang="en-US" sz="2800" i="1" dirty="0">
                <a:solidFill>
                  <a:srgbClr val="0000FF"/>
                </a:solidFill>
              </a:rPr>
              <a:t>No paraprofessionals are used for mutual aid (county to county deployments) but Counties can choose to use them</a:t>
            </a:r>
          </a:p>
          <a:p>
            <a:r>
              <a:rPr lang="en-US" altLang="en-US" dirty="0"/>
              <a:t>Counties might</a:t>
            </a:r>
            <a:r>
              <a:rPr lang="en-US" altLang="en-US" sz="2800" dirty="0"/>
              <a:t> consider adding Certified Drug and Alcohol Counselors for tasks within their scope – but </a:t>
            </a:r>
            <a:r>
              <a:rPr lang="en-US" altLang="en-US" sz="2800" i="1" dirty="0"/>
              <a:t>not</a:t>
            </a:r>
            <a:r>
              <a:rPr lang="en-US" altLang="en-US" sz="2800" dirty="0"/>
              <a:t> as Disaster Mental/Behavioral Health responders. </a:t>
            </a:r>
          </a:p>
          <a:p>
            <a:r>
              <a:rPr lang="en-US" altLang="en-US" dirty="0"/>
              <a:t>Spiritual Care providers can “partner” with BH</a:t>
            </a:r>
            <a:endParaRPr lang="en-US" altLang="en-US" sz="2800" dirty="0"/>
          </a:p>
        </p:txBody>
      </p:sp>
    </p:spTree>
    <p:extLst>
      <p:ext uri="{BB962C8B-B14F-4D97-AF65-F5344CB8AC3E}">
        <p14:creationId xmlns:p14="http://schemas.microsoft.com/office/powerpoint/2010/main" val="372530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8534400" cy="990600"/>
          </a:xfrm>
        </p:spPr>
        <p:txBody>
          <a:bodyPr/>
          <a:lstStyle/>
          <a:p>
            <a:r>
              <a:rPr lang="es-MX" altLang="es-MX" sz="3600" dirty="0"/>
              <a:t>Common BH/MH Field Interventions</a:t>
            </a:r>
          </a:p>
        </p:txBody>
      </p:sp>
      <p:sp>
        <p:nvSpPr>
          <p:cNvPr id="18435" name="Content Placeholder 2"/>
          <p:cNvSpPr>
            <a:spLocks noGrp="1"/>
          </p:cNvSpPr>
          <p:nvPr>
            <p:ph idx="1"/>
          </p:nvPr>
        </p:nvSpPr>
        <p:spPr>
          <a:xfrm>
            <a:off x="533400" y="1447800"/>
            <a:ext cx="4495800" cy="4495800"/>
          </a:xfrm>
          <a:ln w="38100">
            <a:solidFill>
              <a:srgbClr val="FF9900"/>
            </a:solidFill>
            <a:miter lim="800000"/>
            <a:headEnd/>
            <a:tailEnd/>
          </a:ln>
        </p:spPr>
        <p:txBody>
          <a:bodyPr/>
          <a:lstStyle/>
          <a:p>
            <a:pPr marL="403225">
              <a:spcBef>
                <a:spcPts val="1200"/>
              </a:spcBef>
            </a:pPr>
            <a:r>
              <a:rPr lang="en-US" altLang="en-US" sz="2800" dirty="0"/>
              <a:t>Psycho-education Model</a:t>
            </a:r>
          </a:p>
          <a:p>
            <a:pPr marL="800100" lvl="1" indent="-282575"/>
            <a:r>
              <a:rPr lang="en-US" altLang="en-US" sz="2400" dirty="0"/>
              <a:t>Community Meetings</a:t>
            </a:r>
            <a:endParaRPr lang="es-MX" altLang="en-US" sz="2400" dirty="0"/>
          </a:p>
          <a:p>
            <a:pPr marL="403225"/>
            <a:r>
              <a:rPr lang="en-US" altLang="en-US" sz="2800" dirty="0"/>
              <a:t>Psychological First Aid</a:t>
            </a:r>
            <a:endParaRPr lang="es-MX" altLang="en-US" sz="2800" dirty="0"/>
          </a:p>
          <a:p>
            <a:pPr marL="403225"/>
            <a:r>
              <a:rPr lang="en-US" altLang="en-US" sz="2800" dirty="0"/>
              <a:t>Crisis Intervention</a:t>
            </a:r>
            <a:endParaRPr lang="es-MX" altLang="en-US" sz="2800" dirty="0"/>
          </a:p>
          <a:p>
            <a:pPr marL="403225"/>
            <a:r>
              <a:rPr lang="en-US" altLang="en-US" sz="2800" dirty="0"/>
              <a:t>Crisis Counseling </a:t>
            </a:r>
            <a:endParaRPr lang="es-MX" altLang="en-US" sz="2800" dirty="0"/>
          </a:p>
          <a:p>
            <a:pPr marL="403225"/>
            <a:r>
              <a:rPr lang="en-US" altLang="en-US" sz="2800" dirty="0"/>
              <a:t>Linkage, Advocacy and Referrals into the County MH system (for longer term counseling services)</a:t>
            </a:r>
          </a:p>
          <a:p>
            <a:pPr marL="60325" indent="0">
              <a:buNone/>
            </a:pPr>
            <a:endParaRPr lang="es-MX" altLang="en-US" sz="2800" dirty="0"/>
          </a:p>
          <a:p>
            <a:pPr>
              <a:buFontTx/>
              <a:buNone/>
            </a:pPr>
            <a:endParaRPr lang="es-MX" altLang="en-US" dirty="0"/>
          </a:p>
          <a:p>
            <a:endParaRPr lang="es-MX" altLang="en-US" dirty="0"/>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83472"/>
            <a:ext cx="3435647" cy="235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96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143000"/>
          </a:xfrm>
        </p:spPr>
        <p:txBody>
          <a:bodyPr/>
          <a:lstStyle/>
          <a:p>
            <a:r>
              <a:rPr lang="en-US" altLang="en-US" sz="3600" dirty="0"/>
              <a:t>Severity vs. Treatment – </a:t>
            </a:r>
            <a:r>
              <a:rPr lang="en-US" altLang="en-US" sz="2800" dirty="0"/>
              <a:t>Not “One size fits all”</a:t>
            </a:r>
          </a:p>
        </p:txBody>
      </p:sp>
      <p:sp>
        <p:nvSpPr>
          <p:cNvPr id="20483" name="Text Placeholder 2"/>
          <p:cNvSpPr>
            <a:spLocks noGrp="1"/>
          </p:cNvSpPr>
          <p:nvPr>
            <p:ph type="body" idx="1"/>
          </p:nvPr>
        </p:nvSpPr>
        <p:spPr>
          <a:xfrm>
            <a:off x="457200" y="1371600"/>
            <a:ext cx="4040188" cy="639762"/>
          </a:xfrm>
        </p:spPr>
        <p:txBody>
          <a:bodyPr/>
          <a:lstStyle/>
          <a:p>
            <a:r>
              <a:rPr lang="en-US" altLang="en-US" sz="2800" dirty="0"/>
              <a:t>Severity</a:t>
            </a:r>
          </a:p>
        </p:txBody>
      </p:sp>
      <p:sp>
        <p:nvSpPr>
          <p:cNvPr id="20484" name="Content Placeholder 3"/>
          <p:cNvSpPr>
            <a:spLocks noGrp="1"/>
          </p:cNvSpPr>
          <p:nvPr>
            <p:ph sz="half" idx="2"/>
          </p:nvPr>
        </p:nvSpPr>
        <p:spPr>
          <a:xfrm>
            <a:off x="457200" y="2057400"/>
            <a:ext cx="4040188" cy="3951288"/>
          </a:xfrm>
        </p:spPr>
        <p:txBody>
          <a:bodyPr/>
          <a:lstStyle/>
          <a:p>
            <a:r>
              <a:rPr lang="en-US" altLang="en-US" dirty="0"/>
              <a:t>Resiliency</a:t>
            </a:r>
          </a:p>
          <a:p>
            <a:r>
              <a:rPr lang="en-US" altLang="en-US" dirty="0"/>
              <a:t>Concerns, Behavior Change</a:t>
            </a:r>
          </a:p>
          <a:p>
            <a:r>
              <a:rPr lang="en-US" altLang="en-US" dirty="0"/>
              <a:t>Non-specific psychological distress</a:t>
            </a:r>
          </a:p>
          <a:p>
            <a:r>
              <a:rPr lang="en-US" altLang="en-US" dirty="0"/>
              <a:t>Traumatic Bereavement, Acute Stress Disorder</a:t>
            </a:r>
          </a:p>
          <a:p>
            <a:r>
              <a:rPr lang="en-US" altLang="en-US" dirty="0"/>
              <a:t>PTSD, Depressions, Anxiety, Panic, etc</a:t>
            </a:r>
          </a:p>
        </p:txBody>
      </p:sp>
      <p:sp>
        <p:nvSpPr>
          <p:cNvPr id="20485" name="Text Placeholder 4"/>
          <p:cNvSpPr>
            <a:spLocks noGrp="1"/>
          </p:cNvSpPr>
          <p:nvPr>
            <p:ph type="body" sz="quarter" idx="3"/>
          </p:nvPr>
        </p:nvSpPr>
        <p:spPr>
          <a:xfrm>
            <a:off x="4645025" y="1371600"/>
            <a:ext cx="4041775" cy="639762"/>
          </a:xfrm>
        </p:spPr>
        <p:txBody>
          <a:bodyPr/>
          <a:lstStyle/>
          <a:p>
            <a:r>
              <a:rPr lang="en-US" altLang="en-US" sz="2800" dirty="0"/>
              <a:t>Treatment</a:t>
            </a:r>
          </a:p>
        </p:txBody>
      </p:sp>
      <p:sp>
        <p:nvSpPr>
          <p:cNvPr id="20486" name="Content Placeholder 5"/>
          <p:cNvSpPr>
            <a:spLocks noGrp="1"/>
          </p:cNvSpPr>
          <p:nvPr>
            <p:ph sz="quarter" idx="4"/>
          </p:nvPr>
        </p:nvSpPr>
        <p:spPr>
          <a:xfrm>
            <a:off x="4645025" y="2057400"/>
            <a:ext cx="4041775" cy="3951288"/>
          </a:xfrm>
        </p:spPr>
        <p:txBody>
          <a:bodyPr/>
          <a:lstStyle/>
          <a:p>
            <a:r>
              <a:rPr lang="en-US" altLang="en-US" dirty="0"/>
              <a:t>Nothing          PFA</a:t>
            </a:r>
          </a:p>
          <a:p>
            <a:r>
              <a:rPr lang="en-US" altLang="en-US" dirty="0"/>
              <a:t>PFA, Psycho-Education, Support systems</a:t>
            </a:r>
          </a:p>
          <a:p>
            <a:r>
              <a:rPr lang="en-US" altLang="en-US" dirty="0"/>
              <a:t>Assessment, Crisis Counseling, etc</a:t>
            </a:r>
          </a:p>
          <a:p>
            <a:r>
              <a:rPr lang="en-US" altLang="en-US" dirty="0"/>
              <a:t>Short Term counseling – TF-CBT, etc</a:t>
            </a:r>
          </a:p>
          <a:p>
            <a:r>
              <a:rPr lang="en-US" altLang="en-US" dirty="0"/>
              <a:t>Long Term (trauma) treatment/psychotherapy</a:t>
            </a:r>
          </a:p>
        </p:txBody>
      </p:sp>
      <p:sp>
        <p:nvSpPr>
          <p:cNvPr id="20487" name="Right Arrow 6"/>
          <p:cNvSpPr>
            <a:spLocks noChangeArrowheads="1"/>
          </p:cNvSpPr>
          <p:nvPr/>
        </p:nvSpPr>
        <p:spPr bwMode="auto">
          <a:xfrm>
            <a:off x="6248400" y="2057400"/>
            <a:ext cx="381000" cy="485775"/>
          </a:xfrm>
          <a:prstGeom prst="right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dirty="0">
              <a:latin typeface="Times" charset="0"/>
            </a:endParaRPr>
          </a:p>
        </p:txBody>
      </p:sp>
    </p:spTree>
    <p:extLst>
      <p:ext uri="{BB962C8B-B14F-4D97-AF65-F5344CB8AC3E}">
        <p14:creationId xmlns:p14="http://schemas.microsoft.com/office/powerpoint/2010/main" val="356182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Mission of Disaster Mental/Behavioral Health ALSO includes support for County staff</a:t>
            </a:r>
          </a:p>
          <a:p>
            <a:r>
              <a:rPr lang="en-US" dirty="0"/>
              <a:t>Employee Health and Well Being Unit Leader position in the County EOC should be added.</a:t>
            </a:r>
          </a:p>
          <a:p>
            <a:r>
              <a:rPr lang="en-US" dirty="0">
                <a:solidFill>
                  <a:srgbClr val="0000FF"/>
                </a:solidFill>
              </a:rPr>
              <a:t>Services beyond Employee Assistance Program (EAP) will be needed for disasters impacting staff.</a:t>
            </a:r>
          </a:p>
          <a:p>
            <a:r>
              <a:rPr lang="en-US" dirty="0"/>
              <a:t>Rules on access to Victim of Crime Services for Employees were changed after the Waterman/San Bernardino shooting</a:t>
            </a:r>
          </a:p>
        </p:txBody>
      </p:sp>
      <p:sp>
        <p:nvSpPr>
          <p:cNvPr id="3" name="Title 2"/>
          <p:cNvSpPr>
            <a:spLocks noGrp="1"/>
          </p:cNvSpPr>
          <p:nvPr>
            <p:ph type="title"/>
          </p:nvPr>
        </p:nvSpPr>
        <p:spPr/>
        <p:txBody>
          <a:bodyPr/>
          <a:lstStyle/>
          <a:p>
            <a:r>
              <a:rPr lang="en-US" dirty="0"/>
              <a:t>County Staff Impact</a:t>
            </a:r>
          </a:p>
        </p:txBody>
      </p:sp>
    </p:spTree>
    <p:extLst>
      <p:ext uri="{BB962C8B-B14F-4D97-AF65-F5344CB8AC3E}">
        <p14:creationId xmlns:p14="http://schemas.microsoft.com/office/powerpoint/2010/main" val="373917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0"/>
            <a:ext cx="7772400" cy="990600"/>
          </a:xfrm>
        </p:spPr>
        <p:txBody>
          <a:bodyPr/>
          <a:lstStyle/>
          <a:p>
            <a:pPr eaLnBrk="1" hangingPunct="1"/>
            <a:r>
              <a:rPr lang="en-US" sz="2800" dirty="0">
                <a:solidFill>
                  <a:srgbClr val="0000FF"/>
                </a:solidFill>
              </a:rPr>
              <a:t>Disaster-Related MH/BH Spectrum:  Individual Needs &amp; Appropriate Levels of Care</a:t>
            </a:r>
            <a:endParaRPr lang="en-US" altLang="en-US" sz="3800" dirty="0">
              <a:solidFill>
                <a:srgbClr val="0000FF"/>
              </a:solidFill>
            </a:endParaRPr>
          </a:p>
        </p:txBody>
      </p:sp>
      <p:sp>
        <p:nvSpPr>
          <p:cNvPr id="4099" name="Rectangle 3"/>
          <p:cNvSpPr>
            <a:spLocks noGrp="1" noChangeArrowheads="1"/>
          </p:cNvSpPr>
          <p:nvPr>
            <p:ph type="body" idx="1"/>
          </p:nvPr>
        </p:nvSpPr>
        <p:spPr>
          <a:xfrm>
            <a:off x="685800" y="1524000"/>
            <a:ext cx="7772400" cy="4572000"/>
          </a:xfrm>
        </p:spPr>
        <p:txBody>
          <a:bodyPr/>
          <a:lstStyle/>
          <a:p>
            <a:pPr marL="0" indent="0">
              <a:buNone/>
            </a:pPr>
            <a:endParaRPr lang="en-US" dirty="0"/>
          </a:p>
          <a:p>
            <a:pPr marL="0" indent="0">
              <a:buNone/>
            </a:pPr>
            <a:endParaRPr lang="en-US" dirty="0"/>
          </a:p>
          <a:p>
            <a:pPr marL="0" indent="0" eaLnBrk="1" hangingPunct="1">
              <a:buNone/>
            </a:pPr>
            <a:r>
              <a:rPr lang="en-US" b="1" dirty="0"/>
              <a:t>Merritt D. Schreiber</a:t>
            </a:r>
            <a:r>
              <a:rPr lang="en-US" dirty="0"/>
              <a:t>, Ph.D.</a:t>
            </a:r>
            <a:br>
              <a:rPr lang="en-US" dirty="0"/>
            </a:br>
            <a:r>
              <a:rPr lang="en-US" dirty="0"/>
              <a:t>Professor of Clinical Pediatrics – Harbor UCLA MC </a:t>
            </a:r>
            <a:br>
              <a:rPr lang="en-US" dirty="0"/>
            </a:br>
            <a:endParaRPr lang="en-US" altLang="en-US" dirty="0"/>
          </a:p>
          <a:p>
            <a:pPr marL="0" indent="0" eaLnBrk="1" hangingPunct="1">
              <a:buFontTx/>
              <a:buNone/>
              <a:defRPr/>
            </a:pPr>
            <a:endParaRPr lang="en-US" altLang="en-US" b="1" dirty="0"/>
          </a:p>
        </p:txBody>
      </p:sp>
    </p:spTree>
    <p:extLst>
      <p:ext uri="{BB962C8B-B14F-4D97-AF65-F5344CB8AC3E}">
        <p14:creationId xmlns:p14="http://schemas.microsoft.com/office/powerpoint/2010/main" val="25133908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0440" y="2053463"/>
            <a:ext cx="6826694" cy="1635125"/>
          </a:xfrm>
        </p:spPr>
        <p:txBody>
          <a:bodyPr/>
          <a:lstStyle/>
          <a:p>
            <a:pPr algn="ctr"/>
            <a:r>
              <a:rPr lang="en-US" sz="3600" b="1" dirty="0"/>
              <a:t>Behavioral Health and Medical/Health (ESF 8) Mutual Aid System</a:t>
            </a:r>
          </a:p>
        </p:txBody>
      </p:sp>
      <p:sp>
        <p:nvSpPr>
          <p:cNvPr id="8" name="Subtitle 4"/>
          <p:cNvSpPr>
            <a:spLocks noGrp="1"/>
          </p:cNvSpPr>
          <p:nvPr>
            <p:ph type="subTitle" idx="1"/>
          </p:nvPr>
        </p:nvSpPr>
        <p:spPr>
          <a:xfrm>
            <a:off x="911888" y="3810000"/>
            <a:ext cx="7219740" cy="2514600"/>
          </a:xfrm>
        </p:spPr>
        <p:txBody>
          <a:bodyPr>
            <a:normAutofit/>
          </a:bodyPr>
          <a:lstStyle/>
          <a:p>
            <a:pPr lvl="0" algn="ctr">
              <a:buClr>
                <a:srgbClr val="6076B4"/>
              </a:buClr>
            </a:pPr>
            <a:r>
              <a:rPr lang="en-US" sz="3500" b="1" dirty="0"/>
              <a:t>Howard Backer, </a:t>
            </a:r>
            <a:r>
              <a:rPr lang="en-US" dirty="0"/>
              <a:t>MD, MPH, FACEP</a:t>
            </a:r>
          </a:p>
          <a:p>
            <a:pPr lvl="0" algn="ctr">
              <a:buClr>
                <a:srgbClr val="6076B4"/>
              </a:buClr>
            </a:pPr>
            <a:r>
              <a:rPr lang="en-US" dirty="0"/>
              <a:t>Director, Emergency Medical Services Authority</a:t>
            </a:r>
          </a:p>
        </p:txBody>
      </p:sp>
      <p:pic>
        <p:nvPicPr>
          <p:cNvPr id="6" name="Picture 5" descr="EMSA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262" y="457200"/>
            <a:ext cx="1257300" cy="160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db\Downloads\logo_CDPH_v[1].1_color%20copy.jpg">
            <a:extLst>
              <a:ext uri="{FF2B5EF4-FFF2-40B4-BE49-F238E27FC236}">
                <a16:creationId xmlns="" xmlns:a16="http://schemas.microsoft.com/office/drawing/2014/main" id="{0CC5E334-A603-0E4B-9322-FD158D568B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606" y="482936"/>
            <a:ext cx="1177529" cy="131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9FBCC-3A2E-6346-845E-6F48BA1A24B6}"/>
              </a:ext>
            </a:extLst>
          </p:cNvPr>
          <p:cNvSpPr>
            <a:spLocks noGrp="1"/>
          </p:cNvSpPr>
          <p:nvPr>
            <p:ph type="title"/>
          </p:nvPr>
        </p:nvSpPr>
        <p:spPr/>
        <p:txBody>
          <a:bodyPr/>
          <a:lstStyle/>
          <a:p>
            <a:r>
              <a:rPr lang="en-US" dirty="0"/>
              <a:t>Spectrum of Behavioral Health Response</a:t>
            </a:r>
          </a:p>
        </p:txBody>
      </p:sp>
      <p:sp>
        <p:nvSpPr>
          <p:cNvPr id="3" name="Content Placeholder 2">
            <a:extLst>
              <a:ext uri="{FF2B5EF4-FFF2-40B4-BE49-F238E27FC236}">
                <a16:creationId xmlns="" xmlns:a16="http://schemas.microsoft.com/office/drawing/2014/main" id="{F94BCA5D-3443-3F41-8FEA-5D257D8749CE}"/>
              </a:ext>
            </a:extLst>
          </p:cNvPr>
          <p:cNvSpPr>
            <a:spLocks noGrp="1"/>
          </p:cNvSpPr>
          <p:nvPr>
            <p:ph idx="1"/>
          </p:nvPr>
        </p:nvSpPr>
        <p:spPr/>
        <p:txBody>
          <a:bodyPr>
            <a:normAutofit/>
          </a:bodyPr>
          <a:lstStyle/>
          <a:p>
            <a:pPr>
              <a:spcBef>
                <a:spcPts val="1200"/>
              </a:spcBef>
            </a:pPr>
            <a:r>
              <a:rPr lang="en-US" sz="2800" dirty="0"/>
              <a:t>Evaluation of mental health needs</a:t>
            </a:r>
          </a:p>
          <a:p>
            <a:pPr>
              <a:spcBef>
                <a:spcPts val="1200"/>
              </a:spcBef>
            </a:pPr>
            <a:r>
              <a:rPr lang="en-US" sz="2800" dirty="0"/>
              <a:t>Existing mental health problems</a:t>
            </a:r>
          </a:p>
          <a:p>
            <a:pPr>
              <a:spcBef>
                <a:spcPts val="1200"/>
              </a:spcBef>
            </a:pPr>
            <a:r>
              <a:rPr lang="en-US" sz="2800" dirty="0"/>
              <a:t>New stress response among public</a:t>
            </a:r>
          </a:p>
          <a:p>
            <a:pPr>
              <a:spcBef>
                <a:spcPts val="1200"/>
              </a:spcBef>
            </a:pPr>
            <a:r>
              <a:rPr lang="en-US" sz="2800" dirty="0"/>
              <a:t>Stress response among rescuers</a:t>
            </a:r>
          </a:p>
          <a:p>
            <a:pPr>
              <a:spcBef>
                <a:spcPts val="1200"/>
              </a:spcBef>
            </a:pPr>
            <a:r>
              <a:rPr lang="en-US" sz="2800" dirty="0"/>
              <a:t>Psychiatric medications and Drug rehabilitation</a:t>
            </a:r>
          </a:p>
          <a:p>
            <a:pPr>
              <a:spcBef>
                <a:spcPts val="1200"/>
              </a:spcBef>
            </a:pPr>
            <a:r>
              <a:rPr lang="en-US" sz="2800" dirty="0"/>
              <a:t>Response to public health and disaster messaging</a:t>
            </a:r>
          </a:p>
          <a:p>
            <a:pPr>
              <a:spcBef>
                <a:spcPts val="1200"/>
              </a:spcBef>
            </a:pPr>
            <a:r>
              <a:rPr lang="en-US" sz="2800" dirty="0"/>
              <a:t>Support health care and shelter operations</a:t>
            </a:r>
          </a:p>
        </p:txBody>
      </p:sp>
    </p:spTree>
    <p:extLst>
      <p:ext uri="{BB962C8B-B14F-4D97-AF65-F5344CB8AC3E}">
        <p14:creationId xmlns:p14="http://schemas.microsoft.com/office/powerpoint/2010/main" val="404658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23930"/>
            <a:ext cx="8392886" cy="1143000"/>
          </a:xfrm>
        </p:spPr>
        <p:txBody>
          <a:bodyPr/>
          <a:lstStyle/>
          <a:p>
            <a:r>
              <a:rPr lang="en-US" sz="3200" dirty="0"/>
              <a:t>So Cal Catastrophic Earthquake Estimate</a:t>
            </a:r>
            <a:br>
              <a:rPr lang="en-US" sz="3200" dirty="0"/>
            </a:br>
            <a:r>
              <a:rPr lang="en-US" sz="3200" dirty="0"/>
              <a:t>(8 county region affected, 2010)</a:t>
            </a:r>
          </a:p>
        </p:txBody>
      </p:sp>
      <p:sp>
        <p:nvSpPr>
          <p:cNvPr id="3" name="Content Placeholder 2"/>
          <p:cNvSpPr>
            <a:spLocks noGrp="1"/>
          </p:cNvSpPr>
          <p:nvPr>
            <p:ph idx="1"/>
          </p:nvPr>
        </p:nvSpPr>
        <p:spPr>
          <a:xfrm>
            <a:off x="457200" y="1379140"/>
            <a:ext cx="8229600" cy="5250260"/>
          </a:xfrm>
        </p:spPr>
        <p:txBody>
          <a:bodyPr/>
          <a:lstStyle/>
          <a:p>
            <a:pPr marL="0" indent="0">
              <a:spcBef>
                <a:spcPts val="1000"/>
              </a:spcBef>
              <a:buNone/>
            </a:pPr>
            <a:r>
              <a:rPr lang="en-US" sz="3200" dirty="0">
                <a:solidFill>
                  <a:srgbClr val="06F0D5"/>
                </a:solidFill>
              </a:rPr>
              <a:t>Pre-existing mental health needs:</a:t>
            </a:r>
            <a:endParaRPr lang="en-US" sz="3600" dirty="0">
              <a:solidFill>
                <a:srgbClr val="06F0D5"/>
              </a:solidFill>
            </a:endParaRPr>
          </a:p>
          <a:p>
            <a:pPr lvl="0">
              <a:spcBef>
                <a:spcPts val="1000"/>
              </a:spcBef>
            </a:pPr>
            <a:r>
              <a:rPr lang="en-US" dirty="0"/>
              <a:t>7% of general population is on medication for a diagnosed mental health disorder  </a:t>
            </a:r>
            <a:endParaRPr lang="en-US" sz="3200" dirty="0"/>
          </a:p>
          <a:p>
            <a:pPr lvl="0">
              <a:spcBef>
                <a:spcPts val="1000"/>
              </a:spcBef>
            </a:pPr>
            <a:r>
              <a:rPr lang="en-US" dirty="0"/>
              <a:t>1,146,239 severely mentally ill adults and severely emotionally disturbed children</a:t>
            </a:r>
          </a:p>
          <a:p>
            <a:pPr lvl="1">
              <a:spcBef>
                <a:spcPts val="1000"/>
              </a:spcBef>
            </a:pPr>
            <a:r>
              <a:rPr lang="en-US" dirty="0"/>
              <a:t>Dept State Hospitals in affected region </a:t>
            </a:r>
            <a:endParaRPr lang="en-US" sz="3200" dirty="0"/>
          </a:p>
          <a:p>
            <a:pPr lvl="2">
              <a:spcBef>
                <a:spcPts val="1000"/>
              </a:spcBef>
            </a:pPr>
            <a:r>
              <a:rPr lang="en-US" dirty="0"/>
              <a:t>Patton State Hospital patient population = 1287</a:t>
            </a:r>
          </a:p>
          <a:p>
            <a:pPr lvl="2">
              <a:spcBef>
                <a:spcPts val="1000"/>
              </a:spcBef>
            </a:pPr>
            <a:r>
              <a:rPr lang="en-US" dirty="0"/>
              <a:t>Metropolitan State Hospital population = 1041</a:t>
            </a:r>
          </a:p>
          <a:p>
            <a:pPr lvl="0">
              <a:spcBef>
                <a:spcPts val="1000"/>
              </a:spcBef>
            </a:pPr>
            <a:r>
              <a:rPr lang="en-US" dirty="0"/>
              <a:t>72hr involuntary hold (5150) average = 200 / day</a:t>
            </a:r>
            <a:endParaRPr lang="en-US" sz="3200" dirty="0"/>
          </a:p>
        </p:txBody>
      </p:sp>
    </p:spTree>
    <p:extLst>
      <p:ext uri="{BB962C8B-B14F-4D97-AF65-F5344CB8AC3E}">
        <p14:creationId xmlns:p14="http://schemas.microsoft.com/office/powerpoint/2010/main" val="310220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83140D-2143-5540-9BA0-2F5FB51A1620}"/>
              </a:ext>
            </a:extLst>
          </p:cNvPr>
          <p:cNvSpPr>
            <a:spLocks noGrp="1"/>
          </p:cNvSpPr>
          <p:nvPr>
            <p:ph type="title"/>
          </p:nvPr>
        </p:nvSpPr>
        <p:spPr>
          <a:xfrm>
            <a:off x="457200" y="113882"/>
            <a:ext cx="8229600" cy="1143000"/>
          </a:xfrm>
        </p:spPr>
        <p:txBody>
          <a:bodyPr/>
          <a:lstStyle/>
          <a:p>
            <a:r>
              <a:rPr lang="en-US" sz="3600" dirty="0"/>
              <a:t>Response Principles</a:t>
            </a:r>
            <a:br>
              <a:rPr lang="en-US" sz="3600" dirty="0"/>
            </a:br>
            <a:r>
              <a:rPr lang="en-US" sz="3600" dirty="0"/>
              <a:t>Public Health and Medical (ESF-8)</a:t>
            </a:r>
          </a:p>
        </p:txBody>
      </p:sp>
      <p:sp>
        <p:nvSpPr>
          <p:cNvPr id="3" name="Content Placeholder 2">
            <a:extLst>
              <a:ext uri="{FF2B5EF4-FFF2-40B4-BE49-F238E27FC236}">
                <a16:creationId xmlns="" xmlns:a16="http://schemas.microsoft.com/office/drawing/2014/main" id="{231E7F43-044A-AD45-805F-2B392DB0F9B4}"/>
              </a:ext>
            </a:extLst>
          </p:cNvPr>
          <p:cNvSpPr>
            <a:spLocks noGrp="1"/>
          </p:cNvSpPr>
          <p:nvPr>
            <p:ph idx="1"/>
          </p:nvPr>
        </p:nvSpPr>
        <p:spPr>
          <a:xfrm>
            <a:off x="457200" y="1447800"/>
            <a:ext cx="8229600" cy="5257800"/>
          </a:xfrm>
        </p:spPr>
        <p:txBody>
          <a:bodyPr/>
          <a:lstStyle/>
          <a:p>
            <a:pPr>
              <a:spcBef>
                <a:spcPts val="1000"/>
              </a:spcBef>
            </a:pPr>
            <a:r>
              <a:rPr lang="en-US" dirty="0"/>
              <a:t>Standardized Emergency Management System (SEMS) compliant</a:t>
            </a:r>
          </a:p>
          <a:p>
            <a:pPr lvl="1">
              <a:spcBef>
                <a:spcPts val="1000"/>
              </a:spcBef>
              <a:buFont typeface="Wingdings" panose="05000000000000000000" pitchFamily="2" charset="2"/>
              <a:buChar char="Ø"/>
            </a:pPr>
            <a:r>
              <a:rPr lang="en-US" dirty="0"/>
              <a:t>Local Operational Control and Response</a:t>
            </a:r>
          </a:p>
          <a:p>
            <a:pPr lvl="1">
              <a:spcBef>
                <a:spcPts val="1000"/>
              </a:spcBef>
              <a:buFont typeface="Wingdings" panose="05000000000000000000" pitchFamily="2" charset="2"/>
              <a:buChar char="Ø"/>
            </a:pPr>
            <a:r>
              <a:rPr lang="en-US" dirty="0"/>
              <a:t>State Responsible for Resource Assistance</a:t>
            </a:r>
          </a:p>
          <a:p>
            <a:pPr lvl="1">
              <a:spcBef>
                <a:spcPts val="1000"/>
              </a:spcBef>
              <a:buFont typeface="Wingdings" panose="05000000000000000000" pitchFamily="2" charset="2"/>
              <a:buChar char="Ø"/>
            </a:pPr>
            <a:r>
              <a:rPr lang="en-US" dirty="0"/>
              <a:t>Federal support for resources, management </a:t>
            </a:r>
          </a:p>
          <a:p>
            <a:pPr>
              <a:spcBef>
                <a:spcPts val="1000"/>
              </a:spcBef>
            </a:pPr>
            <a:r>
              <a:rPr lang="en-US" dirty="0"/>
              <a:t>Coordinate/integrate private and public partners</a:t>
            </a:r>
          </a:p>
          <a:p>
            <a:pPr>
              <a:spcBef>
                <a:spcPts val="1000"/>
              </a:spcBef>
            </a:pPr>
            <a:r>
              <a:rPr lang="en-US" dirty="0"/>
              <a:t>Mutual aid based on needs and requests </a:t>
            </a:r>
          </a:p>
          <a:p>
            <a:pPr>
              <a:spcBef>
                <a:spcPts val="1000"/>
              </a:spcBef>
            </a:pPr>
            <a:r>
              <a:rPr lang="en-US" dirty="0"/>
              <a:t>Need is immediate with resource gap</a:t>
            </a:r>
          </a:p>
          <a:p>
            <a:pPr>
              <a:spcBef>
                <a:spcPts val="1000"/>
              </a:spcBef>
            </a:pPr>
            <a:r>
              <a:rPr lang="en-US" dirty="0"/>
              <a:t>Recovery is much longer than initial response</a:t>
            </a:r>
          </a:p>
          <a:p>
            <a:pPr>
              <a:spcBef>
                <a:spcPts val="1000"/>
              </a:spcBef>
            </a:pPr>
            <a:endParaRPr lang="en-US" dirty="0"/>
          </a:p>
          <a:p>
            <a:pPr>
              <a:spcBef>
                <a:spcPts val="1000"/>
              </a:spcBef>
            </a:pPr>
            <a:endParaRPr lang="en-US" dirty="0"/>
          </a:p>
        </p:txBody>
      </p:sp>
    </p:spTree>
    <p:extLst>
      <p:ext uri="{BB962C8B-B14F-4D97-AF65-F5344CB8AC3E}">
        <p14:creationId xmlns:p14="http://schemas.microsoft.com/office/powerpoint/2010/main" val="315978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8119" y="533400"/>
            <a:ext cx="7626699" cy="1295400"/>
          </a:xfrm>
        </p:spPr>
        <p:txBody>
          <a:bodyPr>
            <a:normAutofit fontScale="90000"/>
          </a:bodyPr>
          <a:lstStyle/>
          <a:p>
            <a:pPr algn="ctr"/>
            <a:r>
              <a:rPr lang="en-US" dirty="0"/>
              <a:t/>
            </a:r>
            <a:br>
              <a:rPr lang="en-US" dirty="0"/>
            </a:br>
            <a:r>
              <a:rPr lang="en-US" dirty="0"/>
              <a:t>Medical Health Operational Area Coordination (MHOAC) Program</a:t>
            </a:r>
            <a:br>
              <a:rPr lang="en-US" dirty="0"/>
            </a:br>
            <a:r>
              <a:rPr lang="en-US" sz="3100" dirty="0"/>
              <a:t>Health &amp; Safety Code 1797.153</a:t>
            </a:r>
            <a:r>
              <a:rPr lang="en-US" dirty="0">
                <a:solidFill>
                  <a:schemeClr val="tx1"/>
                </a:solidFill>
              </a:rPr>
              <a:t/>
            </a:r>
            <a:br>
              <a:rPr lang="en-US" dirty="0">
                <a:solidFill>
                  <a:schemeClr val="tx1"/>
                </a:solidFill>
              </a:rPr>
            </a:br>
            <a:endParaRPr lang="en-US" dirty="0">
              <a:solidFill>
                <a:schemeClr val="tx1"/>
              </a:solidFill>
            </a:endParaRPr>
          </a:p>
        </p:txBody>
      </p:sp>
      <p:sp>
        <p:nvSpPr>
          <p:cNvPr id="14339" name="Rectangle 3"/>
          <p:cNvSpPr>
            <a:spLocks noGrp="1" noChangeArrowheads="1"/>
          </p:cNvSpPr>
          <p:nvPr>
            <p:ph idx="1"/>
          </p:nvPr>
        </p:nvSpPr>
        <p:spPr>
          <a:xfrm>
            <a:off x="444641" y="2286000"/>
            <a:ext cx="8154237" cy="4114800"/>
          </a:xfrm>
        </p:spPr>
        <p:txBody>
          <a:bodyPr>
            <a:normAutofit lnSpcReduction="10000"/>
          </a:bodyPr>
          <a:lstStyle/>
          <a:p>
            <a:pPr>
              <a:spcAft>
                <a:spcPts val="600"/>
              </a:spcAft>
              <a:buSzPct val="100000"/>
            </a:pPr>
            <a:r>
              <a:rPr lang="en-US" sz="3200" dirty="0">
                <a:cs typeface="Calibri"/>
              </a:rPr>
              <a:t>County health officer and local EMS administrator or their joint appointee</a:t>
            </a:r>
          </a:p>
          <a:p>
            <a:pPr>
              <a:spcAft>
                <a:spcPts val="600"/>
              </a:spcAft>
              <a:buSzPct val="100000"/>
            </a:pPr>
            <a:r>
              <a:rPr lang="en-US" sz="3200" dirty="0">
                <a:cs typeface="Calibri"/>
              </a:rPr>
              <a:t>17 Functions – may be delegated</a:t>
            </a:r>
            <a:endParaRPr lang="en-US" sz="2800" dirty="0">
              <a:cs typeface="Calibri"/>
            </a:endParaRPr>
          </a:p>
          <a:p>
            <a:pPr>
              <a:spcAft>
                <a:spcPts val="600"/>
              </a:spcAft>
              <a:buSzPct val="100000"/>
            </a:pPr>
            <a:r>
              <a:rPr lang="en-US" sz="3200" dirty="0">
                <a:cs typeface="Calibri"/>
              </a:rPr>
              <a:t>Single Point of Contact for coordination with the RDMHC/S, EMSA and CDPH</a:t>
            </a:r>
          </a:p>
          <a:p>
            <a:pPr lvl="1">
              <a:spcAft>
                <a:spcPts val="600"/>
              </a:spcAft>
              <a:buSzPct val="50000"/>
              <a:buFont typeface="Wingdings" panose="05000000000000000000" pitchFamily="2" charset="2"/>
              <a:buChar char="Ø"/>
            </a:pPr>
            <a:r>
              <a:rPr lang="en-US" sz="3200" dirty="0">
                <a:cs typeface="Calibri"/>
              </a:rPr>
              <a:t>Situation Status Reporting</a:t>
            </a:r>
          </a:p>
          <a:p>
            <a:pPr lvl="1">
              <a:spcAft>
                <a:spcPts val="600"/>
              </a:spcAft>
              <a:buSzPct val="50000"/>
              <a:buFont typeface="Wingdings" panose="05000000000000000000" pitchFamily="2" charset="2"/>
              <a:buChar char="Ø"/>
            </a:pPr>
            <a:r>
              <a:rPr lang="en-US" sz="3200" dirty="0">
                <a:cs typeface="Calibri"/>
              </a:rPr>
              <a:t>Resource Requests</a:t>
            </a:r>
          </a:p>
        </p:txBody>
      </p:sp>
    </p:spTree>
    <p:extLst>
      <p:ext uri="{BB962C8B-B14F-4D97-AF65-F5344CB8AC3E}">
        <p14:creationId xmlns:p14="http://schemas.microsoft.com/office/powerpoint/2010/main" val="373317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990600"/>
          </a:xfrm>
        </p:spPr>
        <p:txBody>
          <a:bodyPr/>
          <a:lstStyle/>
          <a:p>
            <a:pPr eaLnBrk="1" hangingPunct="1"/>
            <a:r>
              <a:rPr lang="en-US" altLang="en-US" sz="3800" dirty="0"/>
              <a:t>Topics we will Discuss</a:t>
            </a:r>
          </a:p>
        </p:txBody>
      </p:sp>
      <p:sp>
        <p:nvSpPr>
          <p:cNvPr id="4099" name="Rectangle 3"/>
          <p:cNvSpPr>
            <a:spLocks noGrp="1" noChangeArrowheads="1"/>
          </p:cNvSpPr>
          <p:nvPr>
            <p:ph type="body" idx="1"/>
          </p:nvPr>
        </p:nvSpPr>
        <p:spPr>
          <a:xfrm>
            <a:off x="685800" y="1371600"/>
            <a:ext cx="7772400" cy="4724400"/>
          </a:xfrm>
        </p:spPr>
        <p:txBody>
          <a:bodyPr/>
          <a:lstStyle/>
          <a:p>
            <a:r>
              <a:rPr lang="en-US" dirty="0"/>
              <a:t>Disaster-Related MH/BH Spectrum:  Individual Needs &amp; Appropriate Levels of Care</a:t>
            </a:r>
          </a:p>
          <a:p>
            <a:pPr marL="0" indent="0">
              <a:buNone/>
            </a:pPr>
            <a:endParaRPr lang="en-US" dirty="0"/>
          </a:p>
          <a:p>
            <a:r>
              <a:rPr lang="en-US" dirty="0"/>
              <a:t>The place of Mental/Behavioral Health in the Structure of Emergency Response Organizations (State and Local)</a:t>
            </a:r>
          </a:p>
          <a:p>
            <a:pPr marL="0" indent="0">
              <a:buNone/>
            </a:pPr>
            <a:endParaRPr lang="en-US" dirty="0"/>
          </a:p>
          <a:p>
            <a:r>
              <a:rPr lang="en-US" altLang="en-US" dirty="0"/>
              <a:t>Challenges and Recommendations </a:t>
            </a:r>
            <a:r>
              <a:rPr lang="en-US" dirty="0"/>
              <a:t>in Disaster Mental/Behavioral Health Planning and Response</a:t>
            </a:r>
            <a:endParaRPr lang="en-US" altLang="en-US" dirty="0"/>
          </a:p>
          <a:p>
            <a:pPr marL="0" indent="0" eaLnBrk="1" hangingPunct="1">
              <a:buFontTx/>
              <a:buNone/>
              <a:defRPr/>
            </a:pPr>
            <a:endParaRPr lang="en-US" altLang="en-US" b="1"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9840"/>
            <a:ext cx="7848600" cy="914400"/>
          </a:xfrm>
        </p:spPr>
        <p:txBody>
          <a:bodyPr>
            <a:normAutofit/>
          </a:bodyPr>
          <a:lstStyle/>
          <a:p>
            <a:pPr algn="ctr"/>
            <a:r>
              <a:rPr lang="en-US" sz="3200" dirty="0"/>
              <a:t>17 functions of the MHOAC (</a:t>
            </a:r>
            <a:r>
              <a:rPr lang="en-US" sz="2800" dirty="0"/>
              <a:t>HSC 1797.153</a:t>
            </a:r>
            <a:r>
              <a:rPr lang="en-US" sz="3200" dirty="0"/>
              <a:t>)</a:t>
            </a:r>
          </a:p>
        </p:txBody>
      </p:sp>
      <p:sp>
        <p:nvSpPr>
          <p:cNvPr id="3" name="Content Placeholder 2"/>
          <p:cNvSpPr>
            <a:spLocks noGrp="1"/>
          </p:cNvSpPr>
          <p:nvPr>
            <p:ph idx="1"/>
          </p:nvPr>
        </p:nvSpPr>
        <p:spPr>
          <a:xfrm>
            <a:off x="457200" y="1066800"/>
            <a:ext cx="8305800" cy="4876800"/>
          </a:xfrm>
        </p:spPr>
        <p:txBody>
          <a:bodyPr>
            <a:noAutofit/>
          </a:bodyPr>
          <a:lstStyle/>
          <a:p>
            <a:pPr marL="0" indent="0">
              <a:buNone/>
            </a:pPr>
            <a:r>
              <a:rPr lang="en-US" sz="1800" dirty="0"/>
              <a:t>(1) </a:t>
            </a:r>
            <a:r>
              <a:rPr lang="en-US" sz="1800" u="sng" dirty="0"/>
              <a:t>Assessment</a:t>
            </a:r>
            <a:r>
              <a:rPr lang="en-US" sz="1800" dirty="0"/>
              <a:t> of immediate medical needs.</a:t>
            </a:r>
          </a:p>
          <a:p>
            <a:pPr marL="0" indent="0" fontAlgn="base">
              <a:buNone/>
            </a:pPr>
            <a:r>
              <a:rPr lang="en-US" sz="1800" dirty="0"/>
              <a:t>(2) </a:t>
            </a:r>
            <a:r>
              <a:rPr lang="en-US" sz="1800" u="sng" dirty="0"/>
              <a:t>Coordination</a:t>
            </a:r>
            <a:r>
              <a:rPr lang="en-US" sz="1800" dirty="0"/>
              <a:t> of disaster medical and health resources.</a:t>
            </a:r>
          </a:p>
          <a:p>
            <a:pPr marL="0" indent="0" fontAlgn="base">
              <a:buNone/>
            </a:pPr>
            <a:r>
              <a:rPr lang="en-US" sz="1800" dirty="0"/>
              <a:t>(3) …patient distribution and medical evaluations.</a:t>
            </a:r>
          </a:p>
          <a:p>
            <a:pPr marL="0" indent="0" fontAlgn="base">
              <a:buNone/>
            </a:pPr>
            <a:r>
              <a:rPr lang="en-US" sz="1800" dirty="0"/>
              <a:t>(4) Coordination with inpatient and emergency care providers.</a:t>
            </a:r>
          </a:p>
          <a:p>
            <a:pPr marL="0" indent="0" fontAlgn="base">
              <a:buNone/>
            </a:pPr>
            <a:r>
              <a:rPr lang="en-US" sz="1800" dirty="0"/>
              <a:t>(5) Coordination of out-of-hospital </a:t>
            </a:r>
            <a:r>
              <a:rPr lang="en-US" sz="1800" u="sng" dirty="0"/>
              <a:t>medical care providers</a:t>
            </a:r>
            <a:r>
              <a:rPr lang="en-US" sz="1800" dirty="0"/>
              <a:t>.</a:t>
            </a:r>
          </a:p>
          <a:p>
            <a:pPr marL="0" indent="0" fontAlgn="base">
              <a:buNone/>
            </a:pPr>
            <a:r>
              <a:rPr lang="en-US" sz="1800" dirty="0"/>
              <a:t>(6) Coordination and integration with fire agencies personnel, resources, EMS.</a:t>
            </a:r>
          </a:p>
          <a:p>
            <a:pPr marL="0" indent="0" fontAlgn="base">
              <a:buNone/>
            </a:pPr>
            <a:r>
              <a:rPr lang="en-US" sz="1800" dirty="0"/>
              <a:t>(7) Coordination of non-fire based prehospital EMS.</a:t>
            </a:r>
          </a:p>
          <a:p>
            <a:pPr marL="0" indent="0" fontAlgn="base">
              <a:buNone/>
            </a:pPr>
            <a:r>
              <a:rPr lang="en-US" sz="1800" dirty="0"/>
              <a:t>(8) …establishment of temporary </a:t>
            </a:r>
            <a:r>
              <a:rPr lang="en-US" sz="1800" u="sng" dirty="0"/>
              <a:t>field treatment sites</a:t>
            </a:r>
            <a:r>
              <a:rPr lang="en-US" sz="1800" dirty="0"/>
              <a:t>.</a:t>
            </a:r>
          </a:p>
          <a:p>
            <a:pPr marL="0" indent="0" fontAlgn="base">
              <a:buNone/>
            </a:pPr>
            <a:r>
              <a:rPr lang="en-US" sz="1800" dirty="0"/>
              <a:t>(9) …</a:t>
            </a:r>
            <a:r>
              <a:rPr lang="en-US" sz="1800" u="sng" dirty="0"/>
              <a:t>surveillance</a:t>
            </a:r>
            <a:r>
              <a:rPr lang="en-US" sz="1800" dirty="0"/>
              <a:t> and </a:t>
            </a:r>
            <a:r>
              <a:rPr lang="en-US" sz="1800" u="sng" dirty="0"/>
              <a:t>epidemiological</a:t>
            </a:r>
            <a:r>
              <a:rPr lang="en-US" sz="1800" dirty="0"/>
              <a:t> analyses of community health status.</a:t>
            </a:r>
          </a:p>
          <a:p>
            <a:pPr marL="0" indent="0" fontAlgn="base">
              <a:buNone/>
            </a:pPr>
            <a:r>
              <a:rPr lang="en-US" sz="1800" dirty="0"/>
              <a:t>(10) …food safety.</a:t>
            </a:r>
          </a:p>
          <a:p>
            <a:pPr marL="0" indent="0" fontAlgn="base">
              <a:buNone/>
            </a:pPr>
            <a:r>
              <a:rPr lang="en-US" sz="1800" dirty="0"/>
              <a:t>(11) …exposure to hazardous agents.</a:t>
            </a:r>
          </a:p>
          <a:p>
            <a:pPr marL="0" indent="0" fontAlgn="base">
              <a:buNone/>
            </a:pPr>
            <a:r>
              <a:rPr lang="en-US" sz="1800" dirty="0"/>
              <a:t>(12) …</a:t>
            </a:r>
            <a:r>
              <a:rPr lang="en-US" sz="1800" u="sng" dirty="0">
                <a:solidFill>
                  <a:srgbClr val="FFFF00"/>
                </a:solidFill>
              </a:rPr>
              <a:t>mental health</a:t>
            </a:r>
            <a:r>
              <a:rPr lang="en-US" sz="1800" dirty="0"/>
              <a:t> services.</a:t>
            </a:r>
          </a:p>
          <a:p>
            <a:pPr marL="0" indent="0" fontAlgn="base">
              <a:buNone/>
            </a:pPr>
            <a:r>
              <a:rPr lang="en-US" sz="1800" dirty="0"/>
              <a:t>(13) ..public </a:t>
            </a:r>
            <a:r>
              <a:rPr lang="en-US" sz="1800" u="sng" dirty="0"/>
              <a:t>information</a:t>
            </a:r>
            <a:r>
              <a:rPr lang="en-US" sz="1800" dirty="0"/>
              <a:t> health and medical protective actions.</a:t>
            </a:r>
          </a:p>
          <a:p>
            <a:pPr marL="0" indent="0" fontAlgn="base">
              <a:buNone/>
            </a:pPr>
            <a:r>
              <a:rPr lang="en-US" sz="1800" dirty="0"/>
              <a:t>(14) …vector control services.</a:t>
            </a:r>
          </a:p>
          <a:p>
            <a:pPr marL="0" indent="0" fontAlgn="base">
              <a:buNone/>
            </a:pPr>
            <a:r>
              <a:rPr lang="en-US" sz="1800" dirty="0"/>
              <a:t>(15) …drinking water safety.</a:t>
            </a:r>
          </a:p>
          <a:p>
            <a:pPr marL="0" indent="0" fontAlgn="base">
              <a:buNone/>
            </a:pPr>
            <a:r>
              <a:rPr lang="en-US" sz="1800" dirty="0"/>
              <a:t>(16) …management of liquid, solid, and hazardous wastes.</a:t>
            </a:r>
          </a:p>
          <a:p>
            <a:pPr marL="0" indent="0" fontAlgn="base">
              <a:buNone/>
            </a:pPr>
            <a:r>
              <a:rPr lang="en-US" sz="1800" dirty="0"/>
              <a:t>(17) …control of communicable disease.</a:t>
            </a:r>
          </a:p>
        </p:txBody>
      </p:sp>
    </p:spTree>
    <p:extLst>
      <p:ext uri="{BB962C8B-B14F-4D97-AF65-F5344CB8AC3E}">
        <p14:creationId xmlns:p14="http://schemas.microsoft.com/office/powerpoint/2010/main" val="18946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600" y="366660"/>
            <a:ext cx="8686799" cy="990600"/>
          </a:xfrm>
        </p:spPr>
        <p:txBody>
          <a:bodyPr>
            <a:normAutofit fontScale="90000"/>
          </a:bodyPr>
          <a:lstStyle/>
          <a:p>
            <a:pPr algn="ctr"/>
            <a:r>
              <a:rPr lang="en-US" sz="3600" dirty="0"/>
              <a:t>Regional Disaster Medical Health Coordination (RDMHC/S)</a:t>
            </a:r>
            <a:r>
              <a:rPr lang="en-US" sz="3600" b="1" dirty="0"/>
              <a:t> </a:t>
            </a:r>
            <a:r>
              <a:rPr lang="en-US" sz="3100" dirty="0"/>
              <a:t>Health &amp; Safety Code 1797.152</a:t>
            </a:r>
            <a:endParaRPr lang="en-US" dirty="0"/>
          </a:p>
        </p:txBody>
      </p:sp>
      <p:sp>
        <p:nvSpPr>
          <p:cNvPr id="26626" name="Rectangle 4"/>
          <p:cNvSpPr>
            <a:spLocks noGrp="1" noChangeArrowheads="1"/>
          </p:cNvSpPr>
          <p:nvPr>
            <p:ph idx="1"/>
          </p:nvPr>
        </p:nvSpPr>
        <p:spPr>
          <a:xfrm>
            <a:off x="444639" y="1578324"/>
            <a:ext cx="8470760" cy="4724400"/>
          </a:xfrm>
        </p:spPr>
        <p:txBody>
          <a:bodyPr>
            <a:noAutofit/>
          </a:bodyPr>
          <a:lstStyle/>
          <a:p>
            <a:pPr>
              <a:spcBef>
                <a:spcPts val="1000"/>
              </a:spcBef>
              <a:buSzPct val="100000"/>
            </a:pPr>
            <a:r>
              <a:rPr lang="en-US" dirty="0">
                <a:cs typeface="Calibri"/>
              </a:rPr>
              <a:t>Health officer, EMS administrator or medical director, or emergency services coordinator</a:t>
            </a:r>
          </a:p>
          <a:p>
            <a:pPr lvl="1">
              <a:spcBef>
                <a:spcPts val="1000"/>
              </a:spcBef>
              <a:buSzPct val="100000"/>
            </a:pPr>
            <a:r>
              <a:rPr lang="en-US" dirty="0">
                <a:cs typeface="Calibri"/>
              </a:rPr>
              <a:t>appointed by Directors of CDPH and EMSA</a:t>
            </a:r>
          </a:p>
          <a:p>
            <a:pPr lvl="1">
              <a:spcBef>
                <a:spcPts val="1000"/>
              </a:spcBef>
              <a:buSzPct val="100000"/>
            </a:pPr>
            <a:r>
              <a:rPr lang="en-US" dirty="0">
                <a:cs typeface="Calibri"/>
              </a:rPr>
              <a:t>RDMHS: shared position by EMSA and CDPH</a:t>
            </a:r>
          </a:p>
          <a:p>
            <a:pPr>
              <a:spcBef>
                <a:spcPts val="1000"/>
              </a:spcBef>
              <a:buSzPct val="100000"/>
            </a:pPr>
            <a:r>
              <a:rPr lang="en-US" sz="2800" dirty="0">
                <a:cs typeface="Calibri"/>
              </a:rPr>
              <a:t>Coordinates disaster medical and health resources in the Region</a:t>
            </a:r>
          </a:p>
          <a:p>
            <a:pPr>
              <a:spcBef>
                <a:spcPts val="1000"/>
              </a:spcBef>
              <a:buSzPct val="100000"/>
            </a:pPr>
            <a:r>
              <a:rPr lang="en-US" sz="2800" dirty="0">
                <a:cs typeface="Calibri"/>
              </a:rPr>
              <a:t>Manages and improves the Region’s medical/health mutual aid and mutual cooperation</a:t>
            </a:r>
          </a:p>
          <a:p>
            <a:pPr>
              <a:spcBef>
                <a:spcPts val="1000"/>
              </a:spcBef>
              <a:buSzPct val="100000"/>
            </a:pPr>
            <a:r>
              <a:rPr lang="en-US" sz="2800" dirty="0">
                <a:cs typeface="Calibri"/>
              </a:rPr>
              <a:t>Supports local medical/health response system</a:t>
            </a:r>
          </a:p>
        </p:txBody>
      </p:sp>
    </p:spTree>
    <p:extLst>
      <p:ext uri="{BB962C8B-B14F-4D97-AF65-F5344CB8AC3E}">
        <p14:creationId xmlns:p14="http://schemas.microsoft.com/office/powerpoint/2010/main" val="111466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6842"/>
            <a:ext cx="4038600" cy="6548757"/>
          </a:xfrm>
        </p:spPr>
        <p:txBody>
          <a:bodyPr anchor="t" anchorCtr="0">
            <a:noAutofit/>
          </a:bodyPr>
          <a:lstStyle/>
          <a:p>
            <a:pPr>
              <a:spcBef>
                <a:spcPts val="600"/>
              </a:spcBef>
            </a:pPr>
            <a:r>
              <a:rPr lang="en-US" sz="2800" b="0" dirty="0">
                <a:latin typeface="+mn-lt"/>
              </a:rPr>
              <a:t>The EOM establishes a coordinated system to provide public health and medical resources, e.g., medical equipment and supplies, medical transportation, or healthcare personnel from both the private and public sectors to requesting local jurisdictions impacted by the disaster.</a:t>
            </a:r>
            <a:r>
              <a:rPr lang="en-US" sz="2800" b="0" dirty="0"/>
              <a:t/>
            </a:r>
            <a:br>
              <a:rPr lang="en-US" sz="2800" b="0" dirty="0"/>
            </a:br>
            <a:r>
              <a:rPr lang="en-US" sz="2400" dirty="0">
                <a:solidFill>
                  <a:srgbClr val="00E5F0"/>
                </a:solidFill>
                <a:effectLst>
                  <a:outerShdw blurRad="38100" dist="38100" dir="2700000" algn="tl">
                    <a:srgbClr val="000000">
                      <a:alpha val="43137"/>
                    </a:srgbClr>
                  </a:outerShdw>
                </a:effectLst>
              </a:rPr>
              <a:t>State Emergency Plan 2017</a:t>
            </a:r>
            <a:endParaRPr lang="en-US" sz="2800" dirty="0">
              <a:solidFill>
                <a:srgbClr val="00E5F0"/>
              </a:solidFill>
              <a:effectLst>
                <a:outerShdw blurRad="38100" dist="38100" dir="2700000" algn="tl">
                  <a:srgbClr val="000000">
                    <a:alpha val="43137"/>
                  </a:srgbClr>
                </a:outerShdw>
              </a:effectLst>
            </a:endParaRPr>
          </a:p>
        </p:txBody>
      </p:sp>
      <p:sp>
        <p:nvSpPr>
          <p:cNvPr id="3" name="TextBox 2"/>
          <p:cNvSpPr txBox="1"/>
          <p:nvPr/>
        </p:nvSpPr>
        <p:spPr>
          <a:xfrm>
            <a:off x="6343650" y="5802870"/>
            <a:ext cx="1257300" cy="646331"/>
          </a:xfrm>
          <a:prstGeom prst="rect">
            <a:avLst/>
          </a:prstGeom>
          <a:noFill/>
          <a:ln w="19050" cmpd="sng">
            <a:solidFill>
              <a:schemeClr val="tx1"/>
            </a:solidFill>
          </a:ln>
        </p:spPr>
        <p:txBody>
          <a:bodyPr wrap="square" rtlCol="0">
            <a:spAutoFit/>
          </a:bodyPr>
          <a:lstStyle/>
          <a:p>
            <a:pPr eaLnBrk="1" fontAlgn="auto" hangingPunct="1">
              <a:spcBef>
                <a:spcPts val="0"/>
              </a:spcBef>
              <a:spcAft>
                <a:spcPts val="0"/>
              </a:spcAft>
            </a:pPr>
            <a:r>
              <a:rPr lang="en-US" sz="1800" dirty="0">
                <a:solidFill>
                  <a:prstClr val="black"/>
                </a:solidFill>
                <a:latin typeface="Arial"/>
              </a:rPr>
              <a:t>Revision 2018</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11888"/>
            <a:ext cx="5029201" cy="639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00950" y="5684106"/>
            <a:ext cx="1257300" cy="646331"/>
          </a:xfrm>
          <a:prstGeom prst="rect">
            <a:avLst/>
          </a:prstGeom>
          <a:noFill/>
          <a:ln w="19050" cmpd="sng">
            <a:solidFill>
              <a:schemeClr val="tx1"/>
            </a:solidFill>
          </a:ln>
        </p:spPr>
        <p:txBody>
          <a:bodyPr wrap="square" rtlCol="0">
            <a:spAutoFit/>
          </a:bodyPr>
          <a:lstStyle/>
          <a:p>
            <a:pPr eaLnBrk="1" fontAlgn="auto" hangingPunct="1">
              <a:spcBef>
                <a:spcPts val="0"/>
              </a:spcBef>
              <a:spcAft>
                <a:spcPts val="0"/>
              </a:spcAft>
            </a:pPr>
            <a:r>
              <a:rPr lang="en-US" sz="1800" dirty="0">
                <a:solidFill>
                  <a:prstClr val="black"/>
                </a:solidFill>
                <a:latin typeface="Arial"/>
              </a:rPr>
              <a:t>Revision 2018</a:t>
            </a:r>
          </a:p>
        </p:txBody>
      </p:sp>
    </p:spTree>
    <p:extLst>
      <p:ext uri="{BB962C8B-B14F-4D97-AF65-F5344CB8AC3E}">
        <p14:creationId xmlns:p14="http://schemas.microsoft.com/office/powerpoint/2010/main" val="126088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65D597-2739-F342-87CE-7A8134014F0A}"/>
              </a:ext>
            </a:extLst>
          </p:cNvPr>
          <p:cNvSpPr>
            <a:spLocks noGrp="1"/>
          </p:cNvSpPr>
          <p:nvPr>
            <p:ph type="title"/>
          </p:nvPr>
        </p:nvSpPr>
        <p:spPr>
          <a:xfrm>
            <a:off x="457200" y="0"/>
            <a:ext cx="8229600" cy="1143000"/>
          </a:xfrm>
        </p:spPr>
        <p:txBody>
          <a:bodyPr/>
          <a:lstStyle/>
          <a:p>
            <a:pPr algn="ctr"/>
            <a:r>
              <a:rPr lang="en-US" dirty="0"/>
              <a:t>Emergency Operations Manual</a:t>
            </a:r>
          </a:p>
        </p:txBody>
      </p:sp>
      <p:sp>
        <p:nvSpPr>
          <p:cNvPr id="3" name="Content Placeholder 2">
            <a:extLst>
              <a:ext uri="{FF2B5EF4-FFF2-40B4-BE49-F238E27FC236}">
                <a16:creationId xmlns="" xmlns:a16="http://schemas.microsoft.com/office/drawing/2014/main" id="{900B3F25-CBEB-054A-84B7-DDE346C6332C}"/>
              </a:ext>
            </a:extLst>
          </p:cNvPr>
          <p:cNvSpPr>
            <a:spLocks noGrp="1"/>
          </p:cNvSpPr>
          <p:nvPr>
            <p:ph idx="1"/>
          </p:nvPr>
        </p:nvSpPr>
        <p:spPr>
          <a:xfrm>
            <a:off x="457201" y="1066800"/>
            <a:ext cx="8134140" cy="5488075"/>
          </a:xfrm>
        </p:spPr>
        <p:txBody>
          <a:bodyPr>
            <a:noAutofit/>
          </a:bodyPr>
          <a:lstStyle/>
          <a:p>
            <a:pPr>
              <a:spcBef>
                <a:spcPts val="1200"/>
              </a:spcBef>
            </a:pPr>
            <a:r>
              <a:rPr lang="en-US" dirty="0"/>
              <a:t>Strengthens local-state coordination for Public Health and Medical during emergencies</a:t>
            </a:r>
          </a:p>
          <a:p>
            <a:pPr>
              <a:spcBef>
                <a:spcPts val="1200"/>
              </a:spcBef>
            </a:pPr>
            <a:r>
              <a:rPr lang="en-US" dirty="0"/>
              <a:t>Builds a common operational framework</a:t>
            </a:r>
          </a:p>
          <a:p>
            <a:pPr>
              <a:spcBef>
                <a:spcPts val="1200"/>
              </a:spcBef>
            </a:pPr>
            <a:r>
              <a:rPr lang="en-US" dirty="0"/>
              <a:t>Supports assistance to local governments or Operational Areas </a:t>
            </a:r>
          </a:p>
          <a:p>
            <a:pPr>
              <a:spcBef>
                <a:spcPts val="1200"/>
              </a:spcBef>
            </a:pPr>
            <a:r>
              <a:rPr lang="en-US" dirty="0"/>
              <a:t>Describes roles and activities within ESF 8 and coordination with emergency management</a:t>
            </a:r>
          </a:p>
          <a:p>
            <a:pPr>
              <a:spcBef>
                <a:spcPts val="1200"/>
              </a:spcBef>
            </a:pPr>
            <a:r>
              <a:rPr lang="en-US" dirty="0"/>
              <a:t>Standardizes operational processes in ESF 8</a:t>
            </a:r>
          </a:p>
          <a:p>
            <a:pPr lvl="1">
              <a:spcBef>
                <a:spcPts val="1200"/>
              </a:spcBef>
            </a:pPr>
            <a:r>
              <a:rPr lang="en-US" dirty="0"/>
              <a:t>situation status reporting</a:t>
            </a:r>
          </a:p>
          <a:p>
            <a:pPr lvl="1">
              <a:spcBef>
                <a:spcPts val="1200"/>
              </a:spcBef>
            </a:pPr>
            <a:r>
              <a:rPr lang="en-US" dirty="0"/>
              <a:t>resource requests </a:t>
            </a:r>
          </a:p>
        </p:txBody>
      </p:sp>
    </p:spTree>
    <p:extLst>
      <p:ext uri="{BB962C8B-B14F-4D97-AF65-F5344CB8AC3E}">
        <p14:creationId xmlns:p14="http://schemas.microsoft.com/office/powerpoint/2010/main" val="84312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County Mental Health Agency</a:t>
            </a:r>
            <a:br>
              <a:rPr lang="en-US" dirty="0"/>
            </a:br>
            <a:r>
              <a:rPr lang="en-US" dirty="0"/>
              <a:t>(Activities designated in EOM)</a:t>
            </a:r>
          </a:p>
        </p:txBody>
      </p:sp>
      <p:sp>
        <p:nvSpPr>
          <p:cNvPr id="3" name="Content Placeholder 2"/>
          <p:cNvSpPr>
            <a:spLocks noGrp="1"/>
          </p:cNvSpPr>
          <p:nvPr>
            <p:ph idx="1"/>
          </p:nvPr>
        </p:nvSpPr>
        <p:spPr>
          <a:xfrm>
            <a:off x="457200" y="1493837"/>
            <a:ext cx="8229600" cy="4525963"/>
          </a:xfrm>
        </p:spPr>
        <p:txBody>
          <a:bodyPr/>
          <a:lstStyle/>
          <a:p>
            <a:r>
              <a:rPr lang="en-US" dirty="0"/>
              <a:t>During an unusual event or emergency involving behavioral health</a:t>
            </a:r>
          </a:p>
          <a:p>
            <a:pPr lvl="1"/>
            <a:r>
              <a:rPr lang="en-US" dirty="0"/>
              <a:t>Notify MHOAC and necessary agencies</a:t>
            </a:r>
          </a:p>
          <a:p>
            <a:pPr lvl="1"/>
            <a:r>
              <a:rPr lang="en-US" dirty="0"/>
              <a:t>Determine resource needs</a:t>
            </a:r>
          </a:p>
          <a:p>
            <a:pPr lvl="1"/>
            <a:r>
              <a:rPr lang="en-US" dirty="0"/>
              <a:t>Engage and report to DOC and/or EOC if requested</a:t>
            </a:r>
          </a:p>
          <a:p>
            <a:pPr lvl="1"/>
            <a:r>
              <a:rPr lang="en-US" dirty="0"/>
              <a:t>Help provide behavioral health public messaging to community</a:t>
            </a:r>
          </a:p>
          <a:p>
            <a:pPr lvl="1"/>
            <a:r>
              <a:rPr lang="en-US" dirty="0"/>
              <a:t>Deploy personnel</a:t>
            </a:r>
          </a:p>
          <a:p>
            <a:pPr lvl="1"/>
            <a:r>
              <a:rPr lang="en-US" dirty="0"/>
              <a:t>If Presidential declaration, pursue Stafford Act resources</a:t>
            </a:r>
          </a:p>
        </p:txBody>
      </p:sp>
    </p:spTree>
    <p:extLst>
      <p:ext uri="{BB962C8B-B14F-4D97-AF65-F5344CB8AC3E}">
        <p14:creationId xmlns:p14="http://schemas.microsoft.com/office/powerpoint/2010/main" val="2344224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5"/>
            <a:ext cx="8229600" cy="1143000"/>
          </a:xfrm>
        </p:spPr>
        <p:txBody>
          <a:bodyPr>
            <a:normAutofit/>
          </a:bodyPr>
          <a:lstStyle/>
          <a:p>
            <a:r>
              <a:rPr lang="en-US" dirty="0"/>
              <a:t>State Agencies and Resources</a:t>
            </a:r>
          </a:p>
        </p:txBody>
      </p:sp>
      <p:sp>
        <p:nvSpPr>
          <p:cNvPr id="3" name="Content Placeholder 2"/>
          <p:cNvSpPr>
            <a:spLocks noGrp="1"/>
          </p:cNvSpPr>
          <p:nvPr>
            <p:ph idx="1"/>
          </p:nvPr>
        </p:nvSpPr>
        <p:spPr>
          <a:xfrm>
            <a:off x="457200" y="1076014"/>
            <a:ext cx="8229600" cy="4525963"/>
          </a:xfrm>
        </p:spPr>
        <p:txBody>
          <a:bodyPr/>
          <a:lstStyle/>
          <a:p>
            <a:r>
              <a:rPr lang="en-US" dirty="0"/>
              <a:t>DHCS </a:t>
            </a:r>
          </a:p>
          <a:p>
            <a:pPr lvl="1"/>
            <a:r>
              <a:rPr lang="en-US" dirty="0"/>
              <a:t>Division of Mental Health and Substance Use Disorder Services (MHSUDS)</a:t>
            </a:r>
          </a:p>
          <a:p>
            <a:r>
              <a:rPr lang="en-US" dirty="0"/>
              <a:t>CDPH</a:t>
            </a:r>
          </a:p>
          <a:p>
            <a:r>
              <a:rPr lang="en-US" dirty="0"/>
              <a:t>EMSA</a:t>
            </a:r>
          </a:p>
          <a:p>
            <a:pPr lvl="1"/>
            <a:r>
              <a:rPr lang="en-US" dirty="0"/>
              <a:t>Disaster Healthcare Volunteers</a:t>
            </a:r>
          </a:p>
          <a:p>
            <a:pPr lvl="1"/>
            <a:r>
              <a:rPr lang="en-US" dirty="0"/>
              <a:t>Medical Reserve Corps mobilization / </a:t>
            </a:r>
            <a:r>
              <a:rPr lang="en-US" dirty="0" err="1"/>
              <a:t>coord</a:t>
            </a:r>
            <a:endParaRPr lang="en-US" dirty="0"/>
          </a:p>
          <a:p>
            <a:r>
              <a:rPr lang="en-US" dirty="0"/>
              <a:t>Cal OES</a:t>
            </a:r>
          </a:p>
          <a:p>
            <a:r>
              <a:rPr lang="en-US" dirty="0"/>
              <a:t>California National Guard</a:t>
            </a:r>
          </a:p>
          <a:p>
            <a:pPr lvl="1"/>
            <a:r>
              <a:rPr lang="en-US" dirty="0"/>
              <a:t>20-30 behavioral health providers</a:t>
            </a:r>
          </a:p>
          <a:p>
            <a:r>
              <a:rPr lang="en-US" dirty="0"/>
              <a:t>EMAC (State to state mutual aid) </a:t>
            </a:r>
          </a:p>
          <a:p>
            <a:endParaRPr lang="en-US" dirty="0"/>
          </a:p>
          <a:p>
            <a:endParaRPr lang="en-US" dirty="0"/>
          </a:p>
        </p:txBody>
      </p:sp>
    </p:spTree>
    <p:extLst>
      <p:ext uri="{BB962C8B-B14F-4D97-AF65-F5344CB8AC3E}">
        <p14:creationId xmlns:p14="http://schemas.microsoft.com/office/powerpoint/2010/main" val="33599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990"/>
            <a:ext cx="8610600" cy="1152210"/>
          </a:xfrm>
        </p:spPr>
        <p:txBody>
          <a:bodyPr>
            <a:noAutofit/>
          </a:bodyPr>
          <a:lstStyle/>
          <a:p>
            <a:pPr lvl="1" rtl="0">
              <a:spcBef>
                <a:spcPct val="0"/>
              </a:spcBef>
            </a:pPr>
            <a:r>
              <a:rPr lang="en-US" sz="3200" dirty="0"/>
              <a:t>Federal Resources: </a:t>
            </a:r>
            <a:br>
              <a:rPr lang="en-US" sz="3200" dirty="0"/>
            </a:br>
            <a:r>
              <a:rPr lang="en-US" sz="2800" dirty="0"/>
              <a:t>Grants, benefits, technical assistance</a:t>
            </a:r>
            <a:r>
              <a:rPr lang="en-US" sz="3200" dirty="0"/>
              <a:t/>
            </a:r>
            <a:br>
              <a:rPr lang="en-US" sz="3200" dirty="0"/>
            </a:br>
            <a:r>
              <a:rPr lang="en-US" sz="2800" dirty="0"/>
              <a:t>U.S. Department Health and Human Services (HHS)</a:t>
            </a:r>
          </a:p>
        </p:txBody>
      </p:sp>
      <p:sp>
        <p:nvSpPr>
          <p:cNvPr id="3" name="Content Placeholder 2"/>
          <p:cNvSpPr>
            <a:spLocks noGrp="1"/>
          </p:cNvSpPr>
          <p:nvPr>
            <p:ph idx="1"/>
          </p:nvPr>
        </p:nvSpPr>
        <p:spPr>
          <a:xfrm>
            <a:off x="457200" y="1905000"/>
            <a:ext cx="8229600" cy="4648200"/>
          </a:xfrm>
        </p:spPr>
        <p:txBody>
          <a:bodyPr>
            <a:normAutofit fontScale="92500" lnSpcReduction="20000"/>
          </a:bodyPr>
          <a:lstStyle/>
          <a:p>
            <a:pPr marL="0" indent="0">
              <a:buNone/>
            </a:pPr>
            <a:r>
              <a:rPr lang="en-US" dirty="0">
                <a:solidFill>
                  <a:srgbClr val="00E5F0"/>
                </a:solidFill>
                <a:effectLst>
                  <a:outerShdw blurRad="38100" dist="38100" dir="2700000" algn="tl">
                    <a:srgbClr val="000000">
                      <a:alpha val="43137"/>
                    </a:srgbClr>
                  </a:outerShdw>
                </a:effectLst>
              </a:rPr>
              <a:t>Substance Abuse and Mental Health Services Administration (SAMHSA) </a:t>
            </a:r>
          </a:p>
          <a:p>
            <a:r>
              <a:rPr lang="en-US" dirty="0"/>
              <a:t>Crisis Counseling Assistance and Training Program (CCP--with FEMA)</a:t>
            </a:r>
          </a:p>
          <a:p>
            <a:pPr lvl="1"/>
            <a:r>
              <a:rPr lang="en-US" dirty="0"/>
              <a:t>Specialized Crisis Counseling Services</a:t>
            </a:r>
          </a:p>
          <a:p>
            <a:pPr lvl="1"/>
            <a:r>
              <a:rPr lang="en-US" dirty="0"/>
              <a:t>funds for up to 60 days of services immediately following a Presidential disaster declaration</a:t>
            </a:r>
          </a:p>
          <a:p>
            <a:pPr lvl="1"/>
            <a:r>
              <a:rPr lang="en-US" dirty="0"/>
              <a:t>Regular Services Program grant--funds for up to additional 9 months</a:t>
            </a:r>
          </a:p>
          <a:p>
            <a:r>
              <a:rPr lang="en-US" dirty="0"/>
              <a:t>Disaster Technical Assistance Center </a:t>
            </a:r>
          </a:p>
          <a:p>
            <a:r>
              <a:rPr lang="en-US" dirty="0"/>
              <a:t>Disaster Behavioral Health Information Series </a:t>
            </a:r>
          </a:p>
          <a:p>
            <a:r>
              <a:rPr lang="en-US" dirty="0"/>
              <a:t>Disaster Distress Helpline (DDH) – 1-800-985-5990</a:t>
            </a:r>
          </a:p>
          <a:p>
            <a:endParaRPr lang="en-US" dirty="0"/>
          </a:p>
          <a:p>
            <a:endParaRPr lang="en-US" sz="2800" dirty="0"/>
          </a:p>
        </p:txBody>
      </p:sp>
    </p:spTree>
    <p:extLst>
      <p:ext uri="{BB962C8B-B14F-4D97-AF65-F5344CB8AC3E}">
        <p14:creationId xmlns:p14="http://schemas.microsoft.com/office/powerpoint/2010/main" val="2196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65" y="93784"/>
            <a:ext cx="8229600" cy="1143000"/>
          </a:xfrm>
        </p:spPr>
        <p:txBody>
          <a:bodyPr/>
          <a:lstStyle/>
          <a:p>
            <a:r>
              <a:rPr lang="en-US" dirty="0"/>
              <a:t>Federal Resources</a:t>
            </a:r>
          </a:p>
        </p:txBody>
      </p:sp>
      <p:sp>
        <p:nvSpPr>
          <p:cNvPr id="3" name="Content Placeholder 2"/>
          <p:cNvSpPr>
            <a:spLocks noGrp="1"/>
          </p:cNvSpPr>
          <p:nvPr>
            <p:ph idx="1"/>
          </p:nvPr>
        </p:nvSpPr>
        <p:spPr>
          <a:xfrm>
            <a:off x="457200" y="1236787"/>
            <a:ext cx="8229600" cy="5385079"/>
          </a:xfrm>
        </p:spPr>
        <p:txBody>
          <a:bodyPr>
            <a:normAutofit fontScale="92500"/>
          </a:bodyPr>
          <a:lstStyle/>
          <a:p>
            <a:r>
              <a:rPr lang="en-US" sz="2800" dirty="0"/>
              <a:t>Assistant Secretary for Preparedness (ASPR) </a:t>
            </a:r>
          </a:p>
          <a:p>
            <a:pPr lvl="1"/>
            <a:r>
              <a:rPr lang="en-US" sz="2400" dirty="0"/>
              <a:t>NDMS has over 100 deployable mental health personnel</a:t>
            </a:r>
          </a:p>
          <a:p>
            <a:r>
              <a:rPr lang="en-US" sz="2800" dirty="0"/>
              <a:t>Commissioned Corps Officers (Surgeon General)</a:t>
            </a:r>
          </a:p>
          <a:p>
            <a:pPr lvl="1"/>
            <a:r>
              <a:rPr lang="en-US" sz="2400" dirty="0"/>
              <a:t>150 Commissioned Corps mental health providers</a:t>
            </a:r>
          </a:p>
          <a:p>
            <a:r>
              <a:rPr lang="en-US" dirty="0"/>
              <a:t>American Red Cross</a:t>
            </a:r>
          </a:p>
          <a:p>
            <a:pPr lvl="1"/>
            <a:r>
              <a:rPr lang="en-US" dirty="0"/>
              <a:t>8,000 Licensed mental health personnel plus trained laypersons</a:t>
            </a:r>
          </a:p>
          <a:p>
            <a:pPr lvl="1"/>
            <a:r>
              <a:rPr lang="en-US" dirty="0"/>
              <a:t>Services at shelters, service centers, bulk distribution routes, aid stations and temporary evacuation points</a:t>
            </a:r>
          </a:p>
          <a:p>
            <a:r>
              <a:rPr lang="en-US" sz="2800" dirty="0"/>
              <a:t>CDC</a:t>
            </a:r>
          </a:p>
          <a:p>
            <a:pPr lvl="1"/>
            <a:r>
              <a:rPr lang="en-US" dirty="0"/>
              <a:t>Post disaster surveillance and needs assessment</a:t>
            </a:r>
          </a:p>
          <a:p>
            <a:endParaRPr lang="en-US" dirty="0"/>
          </a:p>
        </p:txBody>
      </p:sp>
    </p:spTree>
    <p:extLst>
      <p:ext uri="{BB962C8B-B14F-4D97-AF65-F5344CB8AC3E}">
        <p14:creationId xmlns:p14="http://schemas.microsoft.com/office/powerpoint/2010/main" val="420034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0"/>
            <a:ext cx="7772400" cy="1524000"/>
          </a:xfrm>
        </p:spPr>
        <p:txBody>
          <a:bodyPr/>
          <a:lstStyle/>
          <a:p>
            <a:pPr eaLnBrk="1" hangingPunct="1"/>
            <a:r>
              <a:rPr lang="en-US" altLang="en-US" sz="3600" dirty="0">
                <a:solidFill>
                  <a:srgbClr val="0000FF"/>
                </a:solidFill>
              </a:rPr>
              <a:t>Challenges and Recommendations </a:t>
            </a:r>
            <a:r>
              <a:rPr lang="en-US" sz="3600" dirty="0">
                <a:solidFill>
                  <a:srgbClr val="0000FF"/>
                </a:solidFill>
              </a:rPr>
              <a:t>in Disaster Mental/Behavioral Health</a:t>
            </a:r>
            <a:endParaRPr lang="en-US" altLang="en-US" sz="3800" dirty="0">
              <a:solidFill>
                <a:srgbClr val="0000FF"/>
              </a:solidFill>
            </a:endParaRPr>
          </a:p>
        </p:txBody>
      </p:sp>
      <p:sp>
        <p:nvSpPr>
          <p:cNvPr id="4099" name="Rectangle 3"/>
          <p:cNvSpPr>
            <a:spLocks noGrp="1" noChangeArrowheads="1"/>
          </p:cNvSpPr>
          <p:nvPr>
            <p:ph type="body" idx="1"/>
          </p:nvPr>
        </p:nvSpPr>
        <p:spPr>
          <a:xfrm>
            <a:off x="685800" y="2209800"/>
            <a:ext cx="7772400" cy="3886200"/>
          </a:xfrm>
        </p:spPr>
        <p:txBody>
          <a:bodyPr/>
          <a:lstStyle/>
          <a:p>
            <a:pPr marL="0" indent="0">
              <a:buNone/>
            </a:pPr>
            <a:endParaRPr lang="en-US" dirty="0"/>
          </a:p>
          <a:p>
            <a:pPr marL="0" indent="0" eaLnBrk="1" hangingPunct="1">
              <a:buNone/>
            </a:pPr>
            <a:r>
              <a:rPr lang="en-US" altLang="en-US" b="1" dirty="0"/>
              <a:t>Patti Carter</a:t>
            </a:r>
            <a:r>
              <a:rPr lang="en-US" altLang="en-US" dirty="0"/>
              <a:t>, BA, EMT</a:t>
            </a:r>
          </a:p>
          <a:p>
            <a:pPr marL="0" indent="0" eaLnBrk="1" hangingPunct="1">
              <a:buNone/>
            </a:pPr>
            <a:r>
              <a:rPr lang="en-US" altLang="en-US" dirty="0"/>
              <a:t>Public Health Coordinator – Nevada County</a:t>
            </a:r>
          </a:p>
          <a:p>
            <a:pPr marL="0" indent="0" eaLnBrk="1" hangingPunct="1">
              <a:buNone/>
            </a:pPr>
            <a:endParaRPr lang="en-US" altLang="en-US" b="1" dirty="0"/>
          </a:p>
          <a:p>
            <a:pPr marL="0" indent="0" eaLnBrk="1" hangingPunct="1">
              <a:spcBef>
                <a:spcPts val="0"/>
              </a:spcBef>
              <a:buNone/>
            </a:pPr>
            <a:r>
              <a:rPr lang="en-US" altLang="en-US" b="1" dirty="0"/>
              <a:t>Sandra Stark Shields</a:t>
            </a:r>
            <a:r>
              <a:rPr lang="en-US" altLang="en-US" dirty="0"/>
              <a:t>, LMFT, LPCC</a:t>
            </a:r>
          </a:p>
          <a:p>
            <a:pPr marL="0" indent="0" eaLnBrk="1" hangingPunct="1">
              <a:buNone/>
            </a:pPr>
            <a:r>
              <a:rPr lang="en-US" altLang="en-US" dirty="0"/>
              <a:t>Sr. Disaster Analyst – LA County DMH DSU</a:t>
            </a:r>
          </a:p>
          <a:p>
            <a:pPr marL="0" indent="0" eaLnBrk="1" hangingPunct="1">
              <a:buNone/>
            </a:pPr>
            <a:endParaRPr lang="en-US" altLang="en-US" dirty="0"/>
          </a:p>
          <a:p>
            <a:pPr marL="0" indent="0" eaLnBrk="1" hangingPunct="1">
              <a:buFontTx/>
              <a:buNone/>
              <a:defRPr/>
            </a:pPr>
            <a:endParaRPr lang="en-US" altLang="en-US" b="1" dirty="0"/>
          </a:p>
        </p:txBody>
      </p:sp>
    </p:spTree>
    <p:extLst>
      <p:ext uri="{BB962C8B-B14F-4D97-AF65-F5344CB8AC3E}">
        <p14:creationId xmlns:p14="http://schemas.microsoft.com/office/powerpoint/2010/main" val="172416412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8610600" cy="914400"/>
          </a:xfrm>
        </p:spPr>
        <p:txBody>
          <a:bodyPr/>
          <a:lstStyle/>
          <a:p>
            <a:r>
              <a:rPr lang="en-US" altLang="en-US" sz="3600" dirty="0"/>
              <a:t>Challenges for BH/MH Departments</a:t>
            </a:r>
          </a:p>
        </p:txBody>
      </p:sp>
      <p:sp>
        <p:nvSpPr>
          <p:cNvPr id="30723" name="Content Placeholder 2"/>
          <p:cNvSpPr>
            <a:spLocks noGrp="1"/>
          </p:cNvSpPr>
          <p:nvPr>
            <p:ph idx="1"/>
          </p:nvPr>
        </p:nvSpPr>
        <p:spPr>
          <a:xfrm>
            <a:off x="685800" y="990600"/>
            <a:ext cx="7772400" cy="6477000"/>
          </a:xfrm>
        </p:spPr>
        <p:txBody>
          <a:bodyPr/>
          <a:lstStyle/>
          <a:p>
            <a:r>
              <a:rPr lang="en-US" altLang="en-US" sz="2400" b="1" dirty="0">
                <a:solidFill>
                  <a:srgbClr val="0000FF"/>
                </a:solidFill>
              </a:rPr>
              <a:t>Lack of</a:t>
            </a:r>
            <a:r>
              <a:rPr lang="en-US" altLang="en-US" sz="2400" dirty="0"/>
              <a:t> </a:t>
            </a:r>
            <a:r>
              <a:rPr lang="en-US" altLang="en-US" sz="2400" b="1" dirty="0">
                <a:solidFill>
                  <a:srgbClr val="0000FF"/>
                </a:solidFill>
              </a:rPr>
              <a:t>funding</a:t>
            </a:r>
            <a:r>
              <a:rPr lang="en-US" altLang="en-US" sz="2400" dirty="0"/>
              <a:t> and dedicated and</a:t>
            </a:r>
            <a:r>
              <a:rPr lang="en-US" altLang="en-US" sz="2400" dirty="0">
                <a:solidFill>
                  <a:srgbClr val="FFFF00"/>
                </a:solidFill>
              </a:rPr>
              <a:t> </a:t>
            </a:r>
            <a:r>
              <a:rPr lang="en-US" altLang="en-US" sz="2400" dirty="0"/>
              <a:t>trained</a:t>
            </a:r>
            <a:r>
              <a:rPr lang="en-US" altLang="en-US" sz="2400" dirty="0">
                <a:solidFill>
                  <a:srgbClr val="FFFF00"/>
                </a:solidFill>
              </a:rPr>
              <a:t> </a:t>
            </a:r>
            <a:r>
              <a:rPr lang="en-US" altLang="en-US" sz="2400" dirty="0"/>
              <a:t>Emergency Management </a:t>
            </a:r>
            <a:r>
              <a:rPr lang="en-US" altLang="en-US" sz="2400" b="1" dirty="0">
                <a:solidFill>
                  <a:srgbClr val="0000FF"/>
                </a:solidFill>
              </a:rPr>
              <a:t>staff</a:t>
            </a:r>
            <a:r>
              <a:rPr lang="en-US" altLang="en-US" sz="2400" dirty="0"/>
              <a:t> and Disaster MH/BH expertise.</a:t>
            </a:r>
          </a:p>
          <a:p>
            <a:r>
              <a:rPr lang="en-US" altLang="en-US" sz="2400" b="1" dirty="0">
                <a:solidFill>
                  <a:srgbClr val="0000FF"/>
                </a:solidFill>
              </a:rPr>
              <a:t>Integration</a:t>
            </a:r>
            <a:r>
              <a:rPr lang="en-US" altLang="en-US" sz="2400" dirty="0"/>
              <a:t> of BH staff into the Med/Health Branch, Public Health and Health plans, and into exercises and drills</a:t>
            </a:r>
          </a:p>
          <a:p>
            <a:r>
              <a:rPr lang="en-US" altLang="en-US" sz="2400" dirty="0"/>
              <a:t>“Psychological Casualty” numbers are </a:t>
            </a:r>
            <a:r>
              <a:rPr lang="en-US" altLang="en-US" sz="2400" b="1" dirty="0">
                <a:solidFill>
                  <a:srgbClr val="0000FF"/>
                </a:solidFill>
              </a:rPr>
              <a:t>not included in drills</a:t>
            </a:r>
            <a:r>
              <a:rPr lang="en-US" altLang="en-US" sz="2400" dirty="0"/>
              <a:t> and exercises = no opportunity for BH Departments to practice!</a:t>
            </a:r>
          </a:p>
          <a:p>
            <a:r>
              <a:rPr lang="en-US" altLang="en-US" sz="2400" b="1" i="1" dirty="0">
                <a:solidFill>
                  <a:srgbClr val="0000FF"/>
                </a:solidFill>
              </a:rPr>
              <a:t>Need for statewide facilitation to help develop:</a:t>
            </a:r>
          </a:p>
          <a:p>
            <a:pPr lvl="1"/>
            <a:r>
              <a:rPr lang="en-US" altLang="en-US" sz="2000" dirty="0"/>
              <a:t>DMH/BH tools for disaster planning and response</a:t>
            </a:r>
          </a:p>
          <a:p>
            <a:pPr lvl="1"/>
            <a:r>
              <a:rPr lang="en-US" altLang="en-US" sz="2000" dirty="0"/>
              <a:t>Consensus on  “required” training – including specific training for BH roles in different types of disasters </a:t>
            </a:r>
          </a:p>
          <a:p>
            <a:pPr lvl="1"/>
            <a:r>
              <a:rPr lang="en-US" altLang="en-US" sz="2000" dirty="0"/>
              <a:t>Implement </a:t>
            </a:r>
            <a:r>
              <a:rPr lang="en-US" altLang="en-US" sz="2000" dirty="0" smtClean="0"/>
              <a:t>CA Public Health &amp; Medical BH Resource </a:t>
            </a:r>
            <a:r>
              <a:rPr lang="en-US" altLang="en-US" sz="2000" dirty="0"/>
              <a:t>Typing Tools</a:t>
            </a:r>
          </a:p>
          <a:p>
            <a:pPr lvl="1"/>
            <a:r>
              <a:rPr lang="en-US" altLang="en-US" sz="2000" dirty="0"/>
              <a:t>Evidence-Informed BH Intervention Standards </a:t>
            </a:r>
          </a:p>
          <a:p>
            <a:pPr lvl="1"/>
            <a:r>
              <a:rPr lang="en-US" altLang="en-US" sz="2000" b="1" dirty="0">
                <a:solidFill>
                  <a:srgbClr val="0000FF"/>
                </a:solidFill>
              </a:rPr>
              <a:t>California (Methadone) </a:t>
            </a:r>
            <a:r>
              <a:rPr lang="en-US" altLang="en-US" sz="2000" b="1" dirty="0" smtClean="0">
                <a:solidFill>
                  <a:srgbClr val="0000FF"/>
                </a:solidFill>
              </a:rPr>
              <a:t>Clinic Plan</a:t>
            </a:r>
            <a:endParaRPr lang="en-US" altLang="en-US" sz="2000" b="1" dirty="0">
              <a:solidFill>
                <a:srgbClr val="0000FF"/>
              </a:solidFill>
            </a:endParaRPr>
          </a:p>
        </p:txBody>
      </p:sp>
    </p:spTree>
    <p:extLst>
      <p:ext uri="{BB962C8B-B14F-4D97-AF65-F5344CB8AC3E}">
        <p14:creationId xmlns:p14="http://schemas.microsoft.com/office/powerpoint/2010/main" val="261978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0"/>
            <a:ext cx="7772400" cy="990600"/>
          </a:xfrm>
        </p:spPr>
        <p:txBody>
          <a:bodyPr/>
          <a:lstStyle/>
          <a:p>
            <a:pPr eaLnBrk="1" hangingPunct="1"/>
            <a:r>
              <a:rPr lang="en-US" sz="2800" dirty="0">
                <a:solidFill>
                  <a:srgbClr val="0000FF"/>
                </a:solidFill>
              </a:rPr>
              <a:t>Disaster-Related MH/BH Spectrum:  Individual Needs &amp; Appropriate Levels of Care</a:t>
            </a:r>
            <a:endParaRPr lang="en-US" altLang="en-US" sz="3800" dirty="0">
              <a:solidFill>
                <a:srgbClr val="0000FF"/>
              </a:solidFill>
            </a:endParaRPr>
          </a:p>
        </p:txBody>
      </p:sp>
      <p:sp>
        <p:nvSpPr>
          <p:cNvPr id="4099" name="Rectangle 3"/>
          <p:cNvSpPr>
            <a:spLocks noGrp="1" noChangeArrowheads="1"/>
          </p:cNvSpPr>
          <p:nvPr>
            <p:ph type="body" idx="1"/>
          </p:nvPr>
        </p:nvSpPr>
        <p:spPr>
          <a:xfrm>
            <a:off x="685800" y="1524000"/>
            <a:ext cx="7772400" cy="4572000"/>
          </a:xfrm>
        </p:spPr>
        <p:txBody>
          <a:bodyPr/>
          <a:lstStyle/>
          <a:p>
            <a:pPr marL="0" indent="0">
              <a:buNone/>
            </a:pPr>
            <a:endParaRPr lang="en-US" dirty="0"/>
          </a:p>
          <a:p>
            <a:pPr marL="0" indent="0">
              <a:buNone/>
            </a:pPr>
            <a:endParaRPr lang="en-US" dirty="0"/>
          </a:p>
          <a:p>
            <a:pPr marL="0" indent="0" eaLnBrk="1" hangingPunct="1">
              <a:spcBef>
                <a:spcPts val="0"/>
              </a:spcBef>
              <a:buNone/>
            </a:pPr>
            <a:r>
              <a:rPr lang="en-US" altLang="en-US" b="1" dirty="0"/>
              <a:t>Sandra Stark Shields</a:t>
            </a:r>
            <a:r>
              <a:rPr lang="en-US" altLang="en-US" dirty="0"/>
              <a:t>, LMFT, LPCC</a:t>
            </a:r>
          </a:p>
          <a:p>
            <a:pPr marL="0" indent="0" eaLnBrk="1" hangingPunct="1">
              <a:buNone/>
            </a:pPr>
            <a:r>
              <a:rPr lang="en-US" altLang="en-US" dirty="0"/>
              <a:t>Sr. Disaster Analyst – LA County DMH DSU</a:t>
            </a:r>
          </a:p>
          <a:p>
            <a:pPr marL="0" indent="0" eaLnBrk="1" hangingPunct="1">
              <a:buNone/>
            </a:pPr>
            <a:endParaRPr lang="en-US" altLang="en-US" dirty="0"/>
          </a:p>
          <a:p>
            <a:pPr marL="0" indent="0" eaLnBrk="1" hangingPunct="1">
              <a:buFontTx/>
              <a:buNone/>
              <a:defRPr/>
            </a:pPr>
            <a:endParaRPr lang="en-US" altLang="en-US" b="1" dirty="0"/>
          </a:p>
        </p:txBody>
      </p:sp>
    </p:spTree>
    <p:extLst>
      <p:ext uri="{BB962C8B-B14F-4D97-AF65-F5344CB8AC3E}">
        <p14:creationId xmlns:p14="http://schemas.microsoft.com/office/powerpoint/2010/main" val="248217191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228600"/>
            <a:ext cx="7772400" cy="990600"/>
          </a:xfrm>
        </p:spPr>
        <p:txBody>
          <a:bodyPr/>
          <a:lstStyle/>
          <a:p>
            <a:r>
              <a:rPr lang="en-US" altLang="en-US" sz="3600" dirty="0"/>
              <a:t>What the CALBHBC can do to help #1</a:t>
            </a:r>
          </a:p>
        </p:txBody>
      </p:sp>
      <p:sp>
        <p:nvSpPr>
          <p:cNvPr id="31747" name="Content Placeholder 2"/>
          <p:cNvSpPr>
            <a:spLocks noGrp="1"/>
          </p:cNvSpPr>
          <p:nvPr>
            <p:ph idx="1"/>
          </p:nvPr>
        </p:nvSpPr>
        <p:spPr>
          <a:xfrm>
            <a:off x="685800" y="990600"/>
            <a:ext cx="7772400" cy="5029200"/>
          </a:xfrm>
        </p:spPr>
        <p:txBody>
          <a:bodyPr/>
          <a:lstStyle/>
          <a:p>
            <a:pPr marL="342900" lvl="1" indent="-342900" eaLnBrk="1" hangingPunct="1">
              <a:buChar char="•"/>
            </a:pPr>
            <a:r>
              <a:rPr lang="en-US" altLang="en-US" sz="2400" b="1" dirty="0">
                <a:solidFill>
                  <a:srgbClr val="0000FF"/>
                </a:solidFill>
                <a:ea typeface="+mn-ea"/>
                <a:cs typeface="+mn-cs"/>
              </a:rPr>
              <a:t>Assess the level of Disaster Response Preparedness for your County’s Disaster Behavioral Health response:</a:t>
            </a:r>
          </a:p>
          <a:p>
            <a:pPr marL="857250" lvl="2" indent="-457200" eaLnBrk="1" hangingPunct="1">
              <a:buFont typeface="Wingdings" panose="05000000000000000000" pitchFamily="2" charset="2"/>
              <a:buChar char="Ø"/>
            </a:pPr>
            <a:r>
              <a:rPr lang="en-US" altLang="en-US" dirty="0"/>
              <a:t>How is Mental/Behavioral Health integrated, staffed, funded and supported in your County?  On par with Public Health and Health in your jurisdiction? If not, why not?</a:t>
            </a:r>
            <a:endParaRPr lang="en-US" altLang="en-US" dirty="0">
              <a:ea typeface="+mn-ea"/>
              <a:cs typeface="+mn-cs"/>
            </a:endParaRPr>
          </a:p>
          <a:p>
            <a:pPr marL="857250" lvl="2" indent="-457200" eaLnBrk="1" hangingPunct="1">
              <a:buFont typeface="Wingdings" panose="05000000000000000000" pitchFamily="2" charset="2"/>
              <a:buChar char="Ø"/>
            </a:pPr>
            <a:r>
              <a:rPr lang="en-US" altLang="en-US" dirty="0">
                <a:ea typeface="+mn-ea"/>
                <a:cs typeface="+mn-cs"/>
              </a:rPr>
              <a:t>Professional Emergency Management staff dedicated full time to disaster response planning?  Does your county have a Disaster MH/BH Subject Matter Expert? </a:t>
            </a:r>
          </a:p>
          <a:p>
            <a:pPr marL="857250" lvl="2" indent="-457200" eaLnBrk="1" hangingPunct="1">
              <a:buFont typeface="Wingdings" panose="05000000000000000000" pitchFamily="2" charset="2"/>
              <a:buChar char="Ø"/>
            </a:pPr>
            <a:r>
              <a:rPr lang="en-US" altLang="en-US" dirty="0">
                <a:ea typeface="+mn-ea"/>
                <a:cs typeface="+mn-cs"/>
              </a:rPr>
              <a:t>Current, written disaster plans?  Integrated?</a:t>
            </a:r>
          </a:p>
          <a:p>
            <a:pPr marL="857250" lvl="2" indent="-457200" eaLnBrk="1" hangingPunct="1">
              <a:buFont typeface="Wingdings" panose="05000000000000000000" pitchFamily="2" charset="2"/>
              <a:buChar char="Ø"/>
            </a:pPr>
            <a:r>
              <a:rPr lang="en-US" altLang="en-US" dirty="0">
                <a:ea typeface="+mn-ea"/>
                <a:cs typeface="+mn-cs"/>
              </a:rPr>
              <a:t>Disaster Department Operations Center?</a:t>
            </a:r>
          </a:p>
          <a:p>
            <a:pPr marL="1314450" lvl="3" indent="-457200" eaLnBrk="1" hangingPunct="1">
              <a:buFont typeface="Wingdings" panose="05000000000000000000" pitchFamily="2" charset="2"/>
              <a:buChar char="q"/>
            </a:pPr>
            <a:r>
              <a:rPr lang="en-US" altLang="en-US" dirty="0">
                <a:ea typeface="+mn-ea"/>
                <a:cs typeface="+mn-cs"/>
              </a:rPr>
              <a:t>Staff identified for NIMS Roles? Trained? Equipment?</a:t>
            </a:r>
          </a:p>
          <a:p>
            <a:pPr marL="1314450" lvl="3" indent="-457200" eaLnBrk="1" hangingPunct="1">
              <a:buFont typeface="Wingdings" panose="05000000000000000000" pitchFamily="2" charset="2"/>
              <a:buChar char="q"/>
            </a:pPr>
            <a:r>
              <a:rPr lang="en-US" altLang="en-US" dirty="0">
                <a:solidFill>
                  <a:srgbClr val="0000FF"/>
                </a:solidFill>
                <a:ea typeface="+mn-ea"/>
                <a:cs typeface="+mn-cs"/>
              </a:rPr>
              <a:t>DOC Activation for minor as well as major disasters? When?</a:t>
            </a:r>
          </a:p>
        </p:txBody>
      </p:sp>
    </p:spTree>
    <p:extLst>
      <p:ext uri="{BB962C8B-B14F-4D97-AF65-F5344CB8AC3E}">
        <p14:creationId xmlns:p14="http://schemas.microsoft.com/office/powerpoint/2010/main" val="219297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772400" cy="5029200"/>
          </a:xfrm>
        </p:spPr>
        <p:txBody>
          <a:bodyPr/>
          <a:lstStyle/>
          <a:p>
            <a:r>
              <a:rPr lang="en-US" dirty="0"/>
              <a:t>What are the Disaster BH Intervention Standards for those who are </a:t>
            </a:r>
            <a:r>
              <a:rPr lang="en-US" dirty="0">
                <a:solidFill>
                  <a:srgbClr val="0000FF"/>
                </a:solidFill>
              </a:rPr>
              <a:t>least</a:t>
            </a:r>
            <a:r>
              <a:rPr lang="en-US" dirty="0"/>
              <a:t> impacted to </a:t>
            </a:r>
            <a:r>
              <a:rPr lang="en-US" dirty="0">
                <a:solidFill>
                  <a:srgbClr val="0000FF"/>
                </a:solidFill>
              </a:rPr>
              <a:t>most</a:t>
            </a:r>
            <a:r>
              <a:rPr lang="en-US" dirty="0"/>
              <a:t> impacted?  (Beyond PFA and “debriefing”)</a:t>
            </a:r>
          </a:p>
          <a:p>
            <a:r>
              <a:rPr lang="en-US" dirty="0"/>
              <a:t>What is your BH Department’s </a:t>
            </a:r>
            <a:r>
              <a:rPr lang="en-US" dirty="0">
                <a:solidFill>
                  <a:srgbClr val="0000FF"/>
                </a:solidFill>
              </a:rPr>
              <a:t>Disaster Mission</a:t>
            </a:r>
            <a:r>
              <a:rPr lang="en-US" dirty="0"/>
              <a:t>?  </a:t>
            </a:r>
          </a:p>
          <a:p>
            <a:r>
              <a:rPr lang="en-US" dirty="0"/>
              <a:t>What is the working relationship like with </a:t>
            </a:r>
            <a:r>
              <a:rPr lang="en-US" dirty="0">
                <a:solidFill>
                  <a:srgbClr val="FF0000"/>
                </a:solidFill>
              </a:rPr>
              <a:t>American Red Cross - </a:t>
            </a:r>
            <a:r>
              <a:rPr lang="en-US" dirty="0"/>
              <a:t> </a:t>
            </a:r>
            <a:r>
              <a:rPr lang="en-US" dirty="0">
                <a:solidFill>
                  <a:srgbClr val="0000FF"/>
                </a:solidFill>
              </a:rPr>
              <a:t>Disaster Mental Health Services</a:t>
            </a:r>
            <a:r>
              <a:rPr lang="en-US" dirty="0"/>
              <a:t> in your County? </a:t>
            </a:r>
            <a:endParaRPr lang="en-US" dirty="0">
              <a:solidFill>
                <a:srgbClr val="0000FF"/>
              </a:solidFill>
            </a:endParaRPr>
          </a:p>
          <a:p>
            <a:r>
              <a:rPr lang="en-US" dirty="0"/>
              <a:t>What are the BH plans for </a:t>
            </a:r>
            <a:r>
              <a:rPr lang="en-US" dirty="0">
                <a:solidFill>
                  <a:srgbClr val="0000FF"/>
                </a:solidFill>
              </a:rPr>
              <a:t>County staff</a:t>
            </a:r>
            <a:r>
              <a:rPr lang="en-US" dirty="0"/>
              <a:t> disaster mental health? (Employee Health and Well Being Unit Leader selected and trained?)</a:t>
            </a:r>
          </a:p>
        </p:txBody>
      </p:sp>
      <p:sp>
        <p:nvSpPr>
          <p:cNvPr id="3" name="Title 2"/>
          <p:cNvSpPr>
            <a:spLocks noGrp="1"/>
          </p:cNvSpPr>
          <p:nvPr>
            <p:ph type="title"/>
          </p:nvPr>
        </p:nvSpPr>
        <p:spPr/>
        <p:txBody>
          <a:bodyPr/>
          <a:lstStyle/>
          <a:p>
            <a:r>
              <a:rPr lang="en-US" altLang="en-US" sz="3600" dirty="0"/>
              <a:t>What the CALBHBC can do to help #2</a:t>
            </a:r>
            <a:endParaRPr lang="en-US" sz="3600" dirty="0"/>
          </a:p>
        </p:txBody>
      </p:sp>
    </p:spTree>
    <p:extLst>
      <p:ext uri="{BB962C8B-B14F-4D97-AF65-F5344CB8AC3E}">
        <p14:creationId xmlns:p14="http://schemas.microsoft.com/office/powerpoint/2010/main" val="183910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228600"/>
            <a:ext cx="7772400" cy="990600"/>
          </a:xfrm>
        </p:spPr>
        <p:txBody>
          <a:bodyPr/>
          <a:lstStyle/>
          <a:p>
            <a:r>
              <a:rPr lang="en-US" altLang="en-US" sz="3600" dirty="0"/>
              <a:t>What the CALBHBC can do to help #3</a:t>
            </a:r>
            <a:endParaRPr lang="en-US" altLang="en-US" sz="3000" b="0" i="1" dirty="0"/>
          </a:p>
        </p:txBody>
      </p:sp>
      <p:sp>
        <p:nvSpPr>
          <p:cNvPr id="31747" name="Content Placeholder 2"/>
          <p:cNvSpPr>
            <a:spLocks noGrp="1"/>
          </p:cNvSpPr>
          <p:nvPr>
            <p:ph idx="1"/>
          </p:nvPr>
        </p:nvSpPr>
        <p:spPr>
          <a:xfrm>
            <a:off x="685800" y="1295400"/>
            <a:ext cx="7772400" cy="4724400"/>
          </a:xfrm>
        </p:spPr>
        <p:txBody>
          <a:bodyPr/>
          <a:lstStyle/>
          <a:p>
            <a:pPr marL="342900" lvl="1" indent="-342900" eaLnBrk="1" hangingPunct="1">
              <a:buChar char="•"/>
            </a:pPr>
            <a:r>
              <a:rPr lang="en-US" altLang="en-US" sz="2800" b="1" i="1" dirty="0">
                <a:solidFill>
                  <a:srgbClr val="0000FF"/>
                </a:solidFill>
              </a:rPr>
              <a:t>AB2333</a:t>
            </a:r>
            <a:r>
              <a:rPr lang="en-US" altLang="en-US" sz="2800" i="1" dirty="0">
                <a:solidFill>
                  <a:srgbClr val="0000FF"/>
                </a:solidFill>
              </a:rPr>
              <a:t> – </a:t>
            </a:r>
            <a:r>
              <a:rPr lang="en-US" altLang="en-US" sz="2800" b="1" i="1" dirty="0">
                <a:solidFill>
                  <a:srgbClr val="0000FF"/>
                </a:solidFill>
              </a:rPr>
              <a:t>Counties would greatly benefit from having a dedicated Disaster Mental/Behavioral Health Director</a:t>
            </a:r>
            <a:r>
              <a:rPr lang="en-US" altLang="en-US" sz="2800" i="1" dirty="0">
                <a:solidFill>
                  <a:srgbClr val="0000FF"/>
                </a:solidFill>
              </a:rPr>
              <a:t> in the appropriate state agency tasked with Public Health, Medical response, or Emergency Management to facilitate statewide BH disaster response planning and to help with the development and implementation of BH Guidance (EOM and Resource Typing), Tools, Training, and integration with the Public Health and Medical disaster response systems. </a:t>
            </a:r>
          </a:p>
        </p:txBody>
      </p:sp>
    </p:spTree>
    <p:extLst>
      <p:ext uri="{BB962C8B-B14F-4D97-AF65-F5344CB8AC3E}">
        <p14:creationId xmlns:p14="http://schemas.microsoft.com/office/powerpoint/2010/main" val="3986172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28600"/>
            <a:ext cx="8839200" cy="990600"/>
          </a:xfrm>
        </p:spPr>
        <p:txBody>
          <a:bodyPr/>
          <a:lstStyle/>
          <a:p>
            <a:r>
              <a:rPr lang="en-US" altLang="es-MX" sz="3200" dirty="0"/>
              <a:t>Want to Learn More About Disaster Mental/Behavioral Health?</a:t>
            </a:r>
            <a:endParaRPr lang="es-MX" altLang="es-MX" sz="3200" dirty="0"/>
          </a:p>
        </p:txBody>
      </p:sp>
      <p:sp>
        <p:nvSpPr>
          <p:cNvPr id="21507" name="Content Placeholder 2"/>
          <p:cNvSpPr>
            <a:spLocks noGrp="1"/>
          </p:cNvSpPr>
          <p:nvPr>
            <p:ph idx="1"/>
          </p:nvPr>
        </p:nvSpPr>
        <p:spPr>
          <a:xfrm>
            <a:off x="609600" y="1295400"/>
            <a:ext cx="7772400" cy="4648200"/>
          </a:xfrm>
        </p:spPr>
        <p:txBody>
          <a:bodyPr/>
          <a:lstStyle/>
          <a:p>
            <a:pPr marL="342900" lvl="1" indent="-342900">
              <a:buFont typeface="Arial" pitchFamily="34" charset="0"/>
              <a:buChar char="•"/>
              <a:defRPr/>
            </a:pPr>
            <a:r>
              <a:rPr lang="en-US" altLang="es-MX" sz="2800" dirty="0"/>
              <a:t>BH Chapter of the </a:t>
            </a:r>
            <a:r>
              <a:rPr lang="en-US" altLang="es-MX" sz="2800" b="1" dirty="0"/>
              <a:t>EOM</a:t>
            </a:r>
            <a:r>
              <a:rPr lang="en-US" altLang="es-MX" sz="2800" dirty="0"/>
              <a:t> (Updated)</a:t>
            </a:r>
          </a:p>
          <a:p>
            <a:pPr marL="342900" lvl="1" indent="-342900">
              <a:buFont typeface="Arial" pitchFamily="34" charset="0"/>
              <a:buChar char="•"/>
              <a:defRPr/>
            </a:pPr>
            <a:r>
              <a:rPr lang="en-US" altLang="es-MX" sz="2800" b="1" i="1" dirty="0"/>
              <a:t>State of CA M/BH Disaster Framework (December, 2012</a:t>
            </a:r>
            <a:r>
              <a:rPr lang="en-US" altLang="es-MX" sz="2800" b="1" dirty="0"/>
              <a:t>)</a:t>
            </a:r>
            <a:r>
              <a:rPr lang="en-US" altLang="es-MX" sz="2800" dirty="0"/>
              <a:t> </a:t>
            </a:r>
            <a:r>
              <a:rPr lang="en-US" altLang="es-MX" sz="2400" dirty="0">
                <a:ea typeface="+mn-ea"/>
                <a:cs typeface="+mn-cs"/>
              </a:rPr>
              <a:t>Developed by consensus – funded by CA HHS Agency and supported by CDPH, CDHCS and EMS Authority in 2011-12: </a:t>
            </a:r>
            <a:r>
              <a:rPr lang="en-US" altLang="es-MX" sz="2800" dirty="0">
                <a:ea typeface="+mn-ea"/>
                <a:cs typeface="+mn-cs"/>
              </a:rPr>
              <a:t>  </a:t>
            </a:r>
            <a:r>
              <a:rPr lang="en-US" altLang="es-MX" sz="2000" i="1" dirty="0">
                <a:solidFill>
                  <a:srgbClr val="002060"/>
                </a:solidFill>
                <a:hlinkClick r:id="rId2"/>
              </a:rPr>
              <a:t>http://www.cdmhc.org/framework.pdf</a:t>
            </a:r>
            <a:r>
              <a:rPr lang="en-US" altLang="es-MX" sz="2000" i="1" dirty="0">
                <a:solidFill>
                  <a:srgbClr val="002060"/>
                </a:solidFill>
              </a:rPr>
              <a:t>    </a:t>
            </a:r>
          </a:p>
          <a:p>
            <a:pPr lvl="1">
              <a:buFont typeface="Courier New" pitchFamily="49" charset="0"/>
              <a:buChar char="–"/>
              <a:defRPr/>
            </a:pPr>
            <a:r>
              <a:rPr lang="en-US" altLang="es-MX" sz="2000" dirty="0"/>
              <a:t>“Recommended Actions Steps for Preparedness, Response and Recovery” are helpful for County plans</a:t>
            </a:r>
          </a:p>
          <a:p>
            <a:pPr marL="342900" lvl="2" indent="-342900">
              <a:defRPr/>
            </a:pPr>
            <a:r>
              <a:rPr lang="en-US" altLang="en-US" b="1" dirty="0"/>
              <a:t>CAMFT – Crisis Response Education and Resources Committee:</a:t>
            </a:r>
            <a:r>
              <a:rPr lang="en-US" altLang="en-US" dirty="0"/>
              <a:t> </a:t>
            </a:r>
            <a:r>
              <a:rPr lang="en-US" altLang="en-US" sz="1800" dirty="0">
                <a:hlinkClick r:id="rId3"/>
              </a:rPr>
              <a:t>http://camft.org/COS/Resource_Center/Crisis_Response_Education_and_Resources/COS/Resources/CRERC/crer.aspx?hkey=935080c5-1345-4a04-a822-493f7bbeaddd</a:t>
            </a:r>
            <a:endParaRPr lang="en-US" altLang="en-US" sz="1800" dirty="0"/>
          </a:p>
          <a:p>
            <a:pPr marL="0" indent="0">
              <a:buFontTx/>
              <a:buNone/>
              <a:defRPr/>
            </a:pPr>
            <a:endParaRPr lang="es-MX" altLang="es-MX" dirty="0"/>
          </a:p>
        </p:txBody>
      </p:sp>
    </p:spTree>
    <p:extLst>
      <p:ext uri="{BB962C8B-B14F-4D97-AF65-F5344CB8AC3E}">
        <p14:creationId xmlns:p14="http://schemas.microsoft.com/office/powerpoint/2010/main" val="1735762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8200" y="685800"/>
            <a:ext cx="7239000" cy="4876800"/>
          </a:xfrm>
          <a:prstGeom prst="rect">
            <a:avLst/>
          </a:prstGeom>
          <a:gradFill flip="none" rotWithShape="1">
            <a:gsLst>
              <a:gs pos="0">
                <a:schemeClr val="bg1"/>
              </a:gs>
              <a:gs pos="55000">
                <a:srgbClr val="CCE8EA"/>
              </a:gs>
              <a:gs pos="64000">
                <a:srgbClr val="D9EDEF"/>
              </a:gs>
            </a:gsLst>
            <a:path path="circle">
              <a:fillToRect l="50000" t="50000" r="50000" b="50000"/>
            </a:path>
            <a:tileRect/>
          </a:gradFill>
          <a:ln w="127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lnSpc>
                <a:spcPts val="7200"/>
              </a:lnSpc>
              <a:spcBef>
                <a:spcPts val="7200"/>
              </a:spcBef>
            </a:pPr>
            <a:endParaRPr lang="en-US" sz="6000" b="1" dirty="0">
              <a:latin typeface="+mj-lt"/>
            </a:endParaRPr>
          </a:p>
          <a:p>
            <a:pPr algn="ctr">
              <a:lnSpc>
                <a:spcPts val="7200"/>
              </a:lnSpc>
              <a:spcBef>
                <a:spcPts val="7200"/>
              </a:spcBef>
            </a:pPr>
            <a:r>
              <a:rPr lang="en-US" sz="5000" b="1" dirty="0">
                <a:latin typeface="+mj-lt"/>
              </a:rPr>
              <a:t>Discussion and Questions</a:t>
            </a:r>
          </a:p>
        </p:txBody>
      </p:sp>
    </p:spTree>
    <p:extLst>
      <p:ext uri="{BB962C8B-B14F-4D97-AF65-F5344CB8AC3E}">
        <p14:creationId xmlns:p14="http://schemas.microsoft.com/office/powerpoint/2010/main" val="421882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295400"/>
            <a:ext cx="3810000" cy="4800600"/>
          </a:xfrm>
        </p:spPr>
        <p:txBody>
          <a:bodyPr/>
          <a:lstStyle/>
          <a:p>
            <a:pPr marL="0" indent="0">
              <a:buNone/>
            </a:pPr>
            <a:r>
              <a:rPr lang="en-US" sz="2000" dirty="0"/>
              <a:t>Howard Backer, MD, MPH</a:t>
            </a:r>
          </a:p>
          <a:p>
            <a:pPr marL="0" indent="0">
              <a:buNone/>
            </a:pPr>
            <a:r>
              <a:rPr lang="en-US" sz="2000" dirty="0"/>
              <a:t>Director, California Emergency Medical Services Authority</a:t>
            </a:r>
          </a:p>
          <a:p>
            <a:pPr marL="0" indent="0">
              <a:buNone/>
            </a:pPr>
            <a:endParaRPr lang="en-US" sz="2000" dirty="0"/>
          </a:p>
          <a:p>
            <a:pPr marL="0" indent="0">
              <a:buNone/>
            </a:pPr>
            <a:endParaRPr lang="en-US" sz="2000" dirty="0"/>
          </a:p>
          <a:p>
            <a:pPr marL="0" indent="0">
              <a:buNone/>
            </a:pPr>
            <a:r>
              <a:rPr lang="en-US" sz="2000" dirty="0"/>
              <a:t>Patti Carter, BA,EMT</a:t>
            </a:r>
          </a:p>
          <a:p>
            <a:pPr marL="0" indent="0">
              <a:buNone/>
            </a:pPr>
            <a:r>
              <a:rPr lang="en-US" sz="2000" dirty="0"/>
              <a:t>Public Health Coordinator</a:t>
            </a:r>
          </a:p>
          <a:p>
            <a:pPr marL="0" indent="0">
              <a:buNone/>
            </a:pPr>
            <a:r>
              <a:rPr lang="en-US" sz="2000" dirty="0"/>
              <a:t>Emergency Preparedness Programs</a:t>
            </a:r>
          </a:p>
          <a:p>
            <a:pPr marL="0" indent="0">
              <a:buNone/>
            </a:pPr>
            <a:r>
              <a:rPr lang="en-US" sz="2000" dirty="0"/>
              <a:t>  </a:t>
            </a:r>
          </a:p>
        </p:txBody>
      </p:sp>
      <p:sp>
        <p:nvSpPr>
          <p:cNvPr id="3" name="Content Placeholder 2"/>
          <p:cNvSpPr>
            <a:spLocks noGrp="1"/>
          </p:cNvSpPr>
          <p:nvPr>
            <p:ph sz="half" idx="2"/>
          </p:nvPr>
        </p:nvSpPr>
        <p:spPr>
          <a:xfrm>
            <a:off x="4648200" y="1219200"/>
            <a:ext cx="3810000" cy="4876800"/>
          </a:xfrm>
        </p:spPr>
        <p:txBody>
          <a:bodyPr/>
          <a:lstStyle/>
          <a:p>
            <a:pPr marL="0" indent="0">
              <a:buNone/>
            </a:pPr>
            <a:r>
              <a:rPr lang="en-US" sz="2000" dirty="0"/>
              <a:t>Merritt D. Schreiber, Ph.D.</a:t>
            </a:r>
            <a:br>
              <a:rPr lang="en-US" sz="2000" dirty="0"/>
            </a:br>
            <a:r>
              <a:rPr lang="en-US" sz="2000" dirty="0"/>
              <a:t>Professor of Clinical Pediatrics</a:t>
            </a:r>
            <a:br>
              <a:rPr lang="en-US" sz="2000" dirty="0"/>
            </a:br>
            <a:r>
              <a:rPr lang="en-US" sz="2000" dirty="0"/>
              <a:t>Department of Pediatrics</a:t>
            </a:r>
            <a:br>
              <a:rPr lang="en-US" sz="2000" dirty="0"/>
            </a:br>
            <a:r>
              <a:rPr lang="en-US" sz="2000" dirty="0"/>
              <a:t>Harbor-UCLA Medical Center</a:t>
            </a:r>
            <a:br>
              <a:rPr lang="en-US" sz="2000" dirty="0"/>
            </a:br>
            <a:r>
              <a:rPr lang="en-US" sz="2000" dirty="0"/>
              <a:t>David Geffen School of Medicine </a:t>
            </a:r>
            <a:r>
              <a:rPr lang="en-US" sz="2000"/>
              <a:t>at </a:t>
            </a:r>
            <a:r>
              <a:rPr lang="en-US" sz="2000" smtClean="0"/>
              <a:t>UCLA</a:t>
            </a:r>
          </a:p>
          <a:p>
            <a:pPr marL="0" indent="0">
              <a:buNone/>
            </a:pPr>
            <a:endParaRPr lang="en-US" sz="2000" dirty="0"/>
          </a:p>
          <a:p>
            <a:pPr marL="0" indent="0">
              <a:buNone/>
            </a:pPr>
            <a:r>
              <a:rPr lang="en-US" sz="2000" dirty="0"/>
              <a:t>Sandra Stark Shields, LMFT, LPCC, </a:t>
            </a:r>
          </a:p>
          <a:p>
            <a:pPr marL="0" indent="0">
              <a:buNone/>
            </a:pPr>
            <a:r>
              <a:rPr lang="en-US" sz="2000" dirty="0"/>
              <a:t>Sr. Disaster Services Analyst</a:t>
            </a:r>
          </a:p>
          <a:p>
            <a:pPr marL="0" indent="0">
              <a:buNone/>
            </a:pPr>
            <a:r>
              <a:rPr lang="en-US" sz="2000" dirty="0"/>
              <a:t>Los Angeles County Dept. of Mental Health</a:t>
            </a:r>
          </a:p>
          <a:p>
            <a:pPr marL="0" indent="0">
              <a:buNone/>
            </a:pPr>
            <a:endParaRPr lang="en-US" sz="2000" dirty="0"/>
          </a:p>
          <a:p>
            <a:pPr marL="0" indent="0">
              <a:buNone/>
            </a:pPr>
            <a:endParaRPr lang="en-US" sz="2000" dirty="0"/>
          </a:p>
        </p:txBody>
      </p:sp>
      <p:sp>
        <p:nvSpPr>
          <p:cNvPr id="4" name="Title 3"/>
          <p:cNvSpPr>
            <a:spLocks noGrp="1"/>
          </p:cNvSpPr>
          <p:nvPr>
            <p:ph type="title"/>
          </p:nvPr>
        </p:nvSpPr>
        <p:spPr/>
        <p:txBody>
          <a:bodyPr/>
          <a:lstStyle/>
          <a:p>
            <a:r>
              <a:rPr lang="en-US" smtClean="0"/>
              <a:t>Speakers</a:t>
            </a:r>
            <a:endParaRPr lang="en-US" dirty="0"/>
          </a:p>
        </p:txBody>
      </p:sp>
    </p:spTree>
    <p:extLst>
      <p:ext uri="{BB962C8B-B14F-4D97-AF65-F5344CB8AC3E}">
        <p14:creationId xmlns:p14="http://schemas.microsoft.com/office/powerpoint/2010/main" val="285620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990600"/>
          </a:xfrm>
        </p:spPr>
        <p:txBody>
          <a:bodyPr/>
          <a:lstStyle/>
          <a:p>
            <a:r>
              <a:rPr lang="en-US" altLang="en-US" sz="3800" dirty="0"/>
              <a:t>Overview – Disaster Mental Health</a:t>
            </a:r>
          </a:p>
        </p:txBody>
      </p:sp>
      <p:sp>
        <p:nvSpPr>
          <p:cNvPr id="6147" name="Content Placeholder 2"/>
          <p:cNvSpPr>
            <a:spLocks noGrp="1"/>
          </p:cNvSpPr>
          <p:nvPr>
            <p:ph idx="1"/>
          </p:nvPr>
        </p:nvSpPr>
        <p:spPr>
          <a:xfrm>
            <a:off x="685800" y="1066800"/>
            <a:ext cx="7772400" cy="5105400"/>
          </a:xfrm>
        </p:spPr>
        <p:txBody>
          <a:bodyPr/>
          <a:lstStyle/>
          <a:p>
            <a:pPr marL="0" indent="0">
              <a:buFontTx/>
              <a:buNone/>
            </a:pPr>
            <a:r>
              <a:rPr lang="en-US" altLang="en-US" sz="2000" i="1" dirty="0"/>
              <a:t>“Disasters can occur naturally (such as tornadoes, hurricanes, earthquakes, floods, wildfires, mudslides, or drought) or be human-caused (such as mass shootings, chemical spills, or terrorist attacks).  Preparing for, responding to, and recovering from disasters and traumatic events </a:t>
            </a:r>
            <a:r>
              <a:rPr lang="en-US" altLang="en-US" sz="2000" b="1" i="1" dirty="0"/>
              <a:t>is essential</a:t>
            </a:r>
            <a:r>
              <a:rPr lang="en-US" altLang="en-US" sz="2000" i="1" dirty="0"/>
              <a:t> to the behavioral health (mental health and substance use) of individuals and communities. When people experience a disaster, they may experience a variety of reactions … most people show </a:t>
            </a:r>
            <a:r>
              <a:rPr lang="en-US" altLang="en-US" sz="2000" b="1" i="1" dirty="0"/>
              <a:t>resilience</a:t>
            </a:r>
            <a:r>
              <a:rPr lang="en-US" altLang="en-US" sz="2000" i="1" dirty="0"/>
              <a:t> after a disaster…”  SAMHSA  </a:t>
            </a:r>
            <a:r>
              <a:rPr lang="en-US" altLang="en-US" sz="2000" i="1" dirty="0">
                <a:hlinkClick r:id="rId2"/>
              </a:rPr>
              <a:t>https://samhsa.gov/disaster-preparedness</a:t>
            </a:r>
            <a:endParaRPr lang="en-US" altLang="en-US" sz="2000" i="1" dirty="0"/>
          </a:p>
          <a:p>
            <a:pPr marL="0" indent="0">
              <a:buFontTx/>
              <a:buNone/>
            </a:pPr>
            <a:endParaRPr lang="en-US" altLang="en-US" sz="2000" i="1" dirty="0"/>
          </a:p>
          <a:p>
            <a:pPr marL="0" indent="0">
              <a:buFontTx/>
              <a:buNone/>
            </a:pPr>
            <a:r>
              <a:rPr lang="en-US" altLang="en-US" sz="2000" i="1" dirty="0"/>
              <a:t>“A number of risk factors make it more likely that someone will have more </a:t>
            </a:r>
            <a:r>
              <a:rPr lang="en-US" altLang="en-US" sz="2000" b="1" i="1" dirty="0"/>
              <a:t>severe or longer-lasting stress reactions</a:t>
            </a:r>
            <a:r>
              <a:rPr lang="en-US" altLang="en-US" sz="2000" i="1" dirty="0"/>
              <a:t> after disasters…”</a:t>
            </a:r>
          </a:p>
          <a:p>
            <a:pPr marL="0" indent="0">
              <a:buFontTx/>
              <a:buNone/>
            </a:pPr>
            <a:r>
              <a:rPr lang="en-US" altLang="en-US" sz="2000" i="1" dirty="0">
                <a:hlinkClick r:id="rId3"/>
              </a:rPr>
              <a:t>https://www.ptsd.va.gov/public/types/disasters/effects_of_disasters_risk_and_resilience_factors.asp</a:t>
            </a:r>
            <a:endParaRPr lang="en-US" altLang="en-US" sz="2000" i="1" dirty="0"/>
          </a:p>
          <a:p>
            <a:pPr marL="0" indent="0">
              <a:buFontTx/>
              <a:buNone/>
            </a:pPr>
            <a:endParaRPr lang="en-US" altLang="en-US" sz="2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7772400" cy="990600"/>
          </a:xfrm>
        </p:spPr>
        <p:txBody>
          <a:bodyPr/>
          <a:lstStyle/>
          <a:p>
            <a:r>
              <a:rPr lang="en-US" altLang="en-US" sz="3800" dirty="0"/>
              <a:t>Some Disaster MH History</a:t>
            </a:r>
          </a:p>
        </p:txBody>
      </p:sp>
      <p:sp>
        <p:nvSpPr>
          <p:cNvPr id="7171" name="Content Placeholder 2"/>
          <p:cNvSpPr>
            <a:spLocks noGrp="1"/>
          </p:cNvSpPr>
          <p:nvPr>
            <p:ph idx="1"/>
          </p:nvPr>
        </p:nvSpPr>
        <p:spPr>
          <a:xfrm>
            <a:off x="685800" y="1371600"/>
            <a:ext cx="7772400" cy="4495800"/>
          </a:xfrm>
        </p:spPr>
        <p:txBody>
          <a:bodyPr/>
          <a:lstStyle/>
          <a:p>
            <a:r>
              <a:rPr lang="en-US" altLang="en-US" dirty="0"/>
              <a:t>Cerritos Air Crash in 1986 was the watershed event </a:t>
            </a:r>
          </a:p>
          <a:p>
            <a:pPr marL="0" indent="0">
              <a:buNone/>
            </a:pPr>
            <a:endParaRPr lang="en-US" altLang="en-US" dirty="0"/>
          </a:p>
          <a:p>
            <a:r>
              <a:rPr lang="en-US" altLang="en-US" dirty="0"/>
              <a:t>1992 Disaster Mental Health function established at the American Red Cross in the wake of Hugo and the Loma Prieta Earthquake</a:t>
            </a:r>
          </a:p>
          <a:p>
            <a:pPr lvl="1"/>
            <a:r>
              <a:rPr lang="en-US" altLang="en-US" b="1" i="1" dirty="0">
                <a:solidFill>
                  <a:srgbClr val="0000FF"/>
                </a:solidFill>
              </a:rPr>
              <a:t>DMH/BH Departments entered the disaster response business more proactively at that time as well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7772400" cy="4953000"/>
          </a:xfrm>
        </p:spPr>
        <p:txBody>
          <a:bodyPr/>
          <a:lstStyle/>
          <a:p>
            <a:r>
              <a:rPr lang="en-US" dirty="0"/>
              <a:t>2017 </a:t>
            </a:r>
            <a:r>
              <a:rPr lang="en-US" b="1" dirty="0"/>
              <a:t>Wildfires</a:t>
            </a:r>
            <a:r>
              <a:rPr lang="en-US" dirty="0"/>
              <a:t> Historic levels of death and destruction = 1.2 million acers destroyed, 10, 800 structures, killing 46 people.  Thomas fire was the </a:t>
            </a:r>
            <a:r>
              <a:rPr lang="en-US" i="1" dirty="0"/>
              <a:t>largest recorded wildfire</a:t>
            </a:r>
            <a:r>
              <a:rPr lang="en-US" dirty="0"/>
              <a:t> </a:t>
            </a:r>
            <a:r>
              <a:rPr lang="en-US" i="1" dirty="0"/>
              <a:t>in CA</a:t>
            </a:r>
            <a:r>
              <a:rPr lang="en-US" dirty="0"/>
              <a:t> </a:t>
            </a:r>
            <a:r>
              <a:rPr lang="en-US" sz="2000" dirty="0"/>
              <a:t>(Washington Post)</a:t>
            </a:r>
          </a:p>
          <a:p>
            <a:r>
              <a:rPr lang="en-US" b="1" dirty="0"/>
              <a:t>Floods</a:t>
            </a:r>
            <a:r>
              <a:rPr lang="en-US" dirty="0"/>
              <a:t> – Oroville Dam, Sonoma, Mendocino, Guerneville, Ventura, Santa Barbara, Los Angeles</a:t>
            </a:r>
          </a:p>
          <a:p>
            <a:r>
              <a:rPr lang="en-US" b="1" dirty="0"/>
              <a:t>Public Health disasters</a:t>
            </a:r>
            <a:r>
              <a:rPr lang="en-US" dirty="0"/>
              <a:t> (Hepatitis A, Exide, Sativa Water, </a:t>
            </a:r>
            <a:r>
              <a:rPr lang="en-US" dirty="0" err="1"/>
              <a:t>etc</a:t>
            </a:r>
            <a:r>
              <a:rPr lang="en-US" dirty="0"/>
              <a:t>) = always a BH impact!</a:t>
            </a:r>
          </a:p>
          <a:p>
            <a:r>
              <a:rPr lang="en-US" b="1" dirty="0"/>
              <a:t>Shootings </a:t>
            </a:r>
            <a:r>
              <a:rPr lang="en-US" dirty="0"/>
              <a:t>- Las Vegas Shooting (also Waterman/San Bernardino) = </a:t>
            </a:r>
            <a:r>
              <a:rPr lang="en-US" i="1" dirty="0"/>
              <a:t>Care of Employees</a:t>
            </a:r>
            <a:r>
              <a:rPr lang="en-US" dirty="0"/>
              <a:t> a big factor</a:t>
            </a:r>
          </a:p>
          <a:p>
            <a:pPr marL="0" indent="0">
              <a:buNone/>
            </a:pPr>
            <a:endParaRPr lang="en-US" dirty="0"/>
          </a:p>
        </p:txBody>
      </p:sp>
      <p:sp>
        <p:nvSpPr>
          <p:cNvPr id="3" name="Title 2"/>
          <p:cNvSpPr>
            <a:spLocks noGrp="1"/>
          </p:cNvSpPr>
          <p:nvPr>
            <p:ph type="title"/>
          </p:nvPr>
        </p:nvSpPr>
        <p:spPr/>
        <p:txBody>
          <a:bodyPr/>
          <a:lstStyle/>
          <a:p>
            <a:r>
              <a:rPr lang="en-US" dirty="0"/>
              <a:t>California – Many Large Disasters!</a:t>
            </a:r>
          </a:p>
        </p:txBody>
      </p:sp>
    </p:spTree>
    <p:extLst>
      <p:ext uri="{BB962C8B-B14F-4D97-AF65-F5344CB8AC3E}">
        <p14:creationId xmlns:p14="http://schemas.microsoft.com/office/powerpoint/2010/main" val="224800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350"/>
            <a:ext cx="9144000" cy="1325563"/>
          </a:xfrm>
        </p:spPr>
        <p:txBody>
          <a:bodyPr/>
          <a:lstStyle/>
          <a:p>
            <a:r>
              <a:rPr lang="en-US" altLang="en-US" sz="3600" dirty="0"/>
              <a:t>Disaster Mental Health - Assumptions</a:t>
            </a:r>
          </a:p>
        </p:txBody>
      </p:sp>
      <p:sp>
        <p:nvSpPr>
          <p:cNvPr id="3" name="Content Placeholder 2"/>
          <p:cNvSpPr>
            <a:spLocks noGrp="1"/>
          </p:cNvSpPr>
          <p:nvPr>
            <p:ph idx="1"/>
          </p:nvPr>
        </p:nvSpPr>
        <p:spPr>
          <a:xfrm>
            <a:off x="685800" y="914400"/>
            <a:ext cx="7772400" cy="5789613"/>
          </a:xfrm>
        </p:spPr>
        <p:txBody>
          <a:bodyPr>
            <a:normAutofit/>
          </a:bodyPr>
          <a:lstStyle/>
          <a:p>
            <a:pPr>
              <a:defRPr/>
            </a:pPr>
            <a:r>
              <a:rPr lang="en-US" dirty="0"/>
              <a:t>Most reactions to disaster are </a:t>
            </a:r>
            <a:r>
              <a:rPr lang="en-US" b="1" dirty="0"/>
              <a:t>common and expected</a:t>
            </a:r>
            <a:endParaRPr lang="en-US" dirty="0"/>
          </a:p>
          <a:p>
            <a:pPr>
              <a:defRPr/>
            </a:pPr>
            <a:r>
              <a:rPr lang="en-US" dirty="0"/>
              <a:t>Most people are </a:t>
            </a:r>
            <a:r>
              <a:rPr lang="en-US" b="1" dirty="0"/>
              <a:t>resilient</a:t>
            </a:r>
            <a:r>
              <a:rPr lang="en-US" dirty="0"/>
              <a:t> and will </a:t>
            </a:r>
            <a:r>
              <a:rPr lang="en-US" b="1" dirty="0"/>
              <a:t>recover on their own </a:t>
            </a:r>
            <a:r>
              <a:rPr lang="en-US" b="1" i="1" dirty="0">
                <a:solidFill>
                  <a:schemeClr val="accent6">
                    <a:lumMod val="75000"/>
                  </a:schemeClr>
                </a:solidFill>
              </a:rPr>
              <a:t>but some will require follow up. </a:t>
            </a:r>
          </a:p>
          <a:p>
            <a:pPr>
              <a:defRPr/>
            </a:pPr>
            <a:r>
              <a:rPr lang="en-US" dirty="0"/>
              <a:t>Disaster MH interventions can help facilitate recovery and mitigate long-term psychological challenges (e.g., depression, anxiety, PTSD).</a:t>
            </a:r>
          </a:p>
          <a:p>
            <a:pPr>
              <a:defRPr/>
            </a:pPr>
            <a:r>
              <a:rPr lang="en-US" dirty="0"/>
              <a:t>American Red Cross </a:t>
            </a:r>
            <a:r>
              <a:rPr lang="en-US" b="1" i="1" dirty="0">
                <a:solidFill>
                  <a:srgbClr val="FF0000"/>
                </a:solidFill>
              </a:rPr>
              <a:t>provides crisis intervention – but not long term BH treatment.</a:t>
            </a:r>
          </a:p>
          <a:p>
            <a:pPr>
              <a:defRPr/>
            </a:pPr>
            <a:r>
              <a:rPr lang="en-US" b="1" i="1" dirty="0">
                <a:solidFill>
                  <a:schemeClr val="accent6">
                    <a:lumMod val="75000"/>
                  </a:schemeClr>
                </a:solidFill>
              </a:rPr>
              <a:t>County BH/MH departments are </a:t>
            </a:r>
            <a:r>
              <a:rPr lang="en-US" b="1" i="1" u="sng" dirty="0">
                <a:solidFill>
                  <a:srgbClr val="000099"/>
                </a:solidFill>
              </a:rPr>
              <a:t>tasked</a:t>
            </a:r>
            <a:r>
              <a:rPr lang="en-US" b="1" i="1" dirty="0"/>
              <a:t> </a:t>
            </a:r>
            <a:r>
              <a:rPr lang="en-US" b="1" i="1" dirty="0">
                <a:solidFill>
                  <a:schemeClr val="accent6">
                    <a:lumMod val="75000"/>
                  </a:schemeClr>
                </a:solidFill>
              </a:rPr>
              <a:t>with providing crisis and longer term BH/MH services </a:t>
            </a: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990600"/>
          </a:xfrm>
        </p:spPr>
        <p:txBody>
          <a:bodyPr/>
          <a:lstStyle/>
          <a:p>
            <a:r>
              <a:rPr lang="en-US" altLang="en-US" sz="3800" dirty="0"/>
              <a:t>58 BH/DMH Departments in CA </a:t>
            </a:r>
          </a:p>
        </p:txBody>
      </p:sp>
      <p:sp>
        <p:nvSpPr>
          <p:cNvPr id="3" name="Content Placeholder 2"/>
          <p:cNvSpPr>
            <a:spLocks noGrp="1"/>
          </p:cNvSpPr>
          <p:nvPr>
            <p:ph idx="1"/>
          </p:nvPr>
        </p:nvSpPr>
        <p:spPr>
          <a:xfrm>
            <a:off x="685800" y="1143000"/>
            <a:ext cx="4953000" cy="4953000"/>
          </a:xfrm>
        </p:spPr>
        <p:txBody>
          <a:bodyPr/>
          <a:lstStyle/>
          <a:p>
            <a:pPr>
              <a:defRPr/>
            </a:pPr>
            <a:r>
              <a:rPr lang="en-US" sz="2400" dirty="0"/>
              <a:t>Each County is different</a:t>
            </a:r>
          </a:p>
          <a:p>
            <a:pPr>
              <a:defRPr/>
            </a:pPr>
            <a:r>
              <a:rPr lang="en-US" sz="2400" dirty="0"/>
              <a:t>Not all departments have dedicated disaster planning staff,  professional emergency managers, and/or Disaster BH expertise</a:t>
            </a:r>
          </a:p>
          <a:p>
            <a:pPr>
              <a:defRPr/>
            </a:pPr>
            <a:r>
              <a:rPr lang="en-US" sz="2400" dirty="0"/>
              <a:t>Not all counties have the same disaster BH Mission, evidence-informed BH interventions, trained staff, integration into Medical and Health plans, or partnerships (such as with the American Red Cross) </a:t>
            </a:r>
          </a:p>
          <a:p>
            <a:pPr marL="0" indent="0">
              <a:buNone/>
              <a:defRPr/>
            </a:pPr>
            <a:r>
              <a:rPr lang="en-US" sz="2800" dirty="0"/>
              <a:t> </a:t>
            </a:r>
          </a:p>
          <a:p>
            <a:pPr marL="0" indent="0">
              <a:buFontTx/>
              <a:buNone/>
              <a:defRPr/>
            </a:pPr>
            <a:endParaRPr lang="en-US" sz="2800" dirty="0"/>
          </a:p>
        </p:txBody>
      </p:sp>
      <p:pic>
        <p:nvPicPr>
          <p:cNvPr id="616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2743200" cy="429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78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304800"/>
            <a:ext cx="8610600" cy="990600"/>
          </a:xfrm>
        </p:spPr>
        <p:txBody>
          <a:bodyPr/>
          <a:lstStyle/>
          <a:p>
            <a:pPr>
              <a:lnSpc>
                <a:spcPts val="4000"/>
              </a:lnSpc>
            </a:pPr>
            <a:r>
              <a:rPr lang="en-US" altLang="en-US" sz="3600" dirty="0"/>
              <a:t>Where are Disaster Mental Health Services Provided?</a:t>
            </a:r>
          </a:p>
        </p:txBody>
      </p:sp>
      <p:sp>
        <p:nvSpPr>
          <p:cNvPr id="17411" name="Content Placeholder 2"/>
          <p:cNvSpPr>
            <a:spLocks noGrp="1"/>
          </p:cNvSpPr>
          <p:nvPr>
            <p:ph idx="1"/>
          </p:nvPr>
        </p:nvSpPr>
        <p:spPr>
          <a:xfrm>
            <a:off x="609600" y="1371600"/>
            <a:ext cx="7848600" cy="4419600"/>
          </a:xfrm>
        </p:spPr>
        <p:txBody>
          <a:bodyPr/>
          <a:lstStyle/>
          <a:p>
            <a:r>
              <a:rPr lang="en-US" altLang="en-US" dirty="0"/>
              <a:t>Wherever disaster </a:t>
            </a:r>
            <a:r>
              <a:rPr lang="en-US" altLang="en-US" b="1" dirty="0">
                <a:solidFill>
                  <a:srgbClr val="0000FF"/>
                </a:solidFill>
              </a:rPr>
              <a:t>survivors/clients</a:t>
            </a:r>
            <a:r>
              <a:rPr lang="en-US" altLang="en-US" dirty="0"/>
              <a:t> are:</a:t>
            </a:r>
          </a:p>
          <a:p>
            <a:pPr lvl="1"/>
            <a:r>
              <a:rPr lang="en-US" altLang="en-US" sz="2400" dirty="0"/>
              <a:t>Shelters</a:t>
            </a:r>
          </a:p>
          <a:p>
            <a:pPr lvl="1"/>
            <a:r>
              <a:rPr lang="en-US" altLang="en-US" sz="2400" dirty="0"/>
              <a:t>Service Centers (established temporarily </a:t>
            </a:r>
          </a:p>
          <a:p>
            <a:pPr marL="0" indent="0">
              <a:buNone/>
            </a:pPr>
            <a:r>
              <a:rPr lang="en-US" altLang="en-US" sz="2400" dirty="0"/>
              <a:t>     in community settings)</a:t>
            </a:r>
          </a:p>
          <a:p>
            <a:pPr lvl="1"/>
            <a:r>
              <a:rPr lang="en-US" altLang="en-US" sz="2400" dirty="0"/>
              <a:t>LACs, FAC’s, Community meetings</a:t>
            </a:r>
          </a:p>
          <a:p>
            <a:pPr lvl="1"/>
            <a:r>
              <a:rPr lang="en-US" altLang="en-US" sz="2400" dirty="0"/>
              <a:t>Hospitals, Public Health PODs</a:t>
            </a:r>
          </a:p>
          <a:p>
            <a:r>
              <a:rPr lang="en-US" altLang="en-US" dirty="0"/>
              <a:t>Wherever disaster </a:t>
            </a:r>
            <a:r>
              <a:rPr lang="en-US" altLang="en-US" b="1" dirty="0">
                <a:solidFill>
                  <a:srgbClr val="0000FF"/>
                </a:solidFill>
              </a:rPr>
              <a:t>responders</a:t>
            </a:r>
            <a:r>
              <a:rPr lang="en-US" altLang="en-US" dirty="0"/>
              <a:t> are:</a:t>
            </a:r>
          </a:p>
          <a:p>
            <a:pPr lvl="1"/>
            <a:r>
              <a:rPr lang="en-US" altLang="en-US" sz="2400" dirty="0"/>
              <a:t>Shelters</a:t>
            </a:r>
          </a:p>
          <a:p>
            <a:pPr lvl="1"/>
            <a:r>
              <a:rPr lang="en-US" altLang="en-US" sz="2400" dirty="0"/>
              <a:t>Service Centers</a:t>
            </a:r>
          </a:p>
          <a:p>
            <a:pPr lvl="1"/>
            <a:r>
              <a:rPr lang="en-US" altLang="en-US" sz="2400" dirty="0"/>
              <a:t>Emergency Operations Centers (EOC)</a:t>
            </a:r>
          </a:p>
          <a:p>
            <a:pPr marL="0" indent="0">
              <a:buNone/>
            </a:pPr>
            <a:endParaRPr lang="en-US" alt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4137" y="2941855"/>
            <a:ext cx="1826461" cy="179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564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msa  logo-template">
  <a:themeElements>
    <a:clrScheme name="1_chhs log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hhs logo-templat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hhs logo-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hhs logo-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hhs logo-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hhs logo-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hhs logo-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hhs logo-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hhs logo-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hhs logo-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hhs logo-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hhs logo-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hhs logo-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hhs logo-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35E4ECCEADDC40B6A8477A2D6D57A6" ma:contentTypeVersion="0" ma:contentTypeDescription="Create a new document." ma:contentTypeScope="" ma:versionID="8261ee06b7e2de8bfe1e8347f72352d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73DF2-7154-41A0-8B9F-F12E5A7EFC9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7C8D53-9AFB-4854-B52C-10FB08527617}">
  <ds:schemaRefs>
    <ds:schemaRef ds:uri="http://schemas.microsoft.com/sharepoint/v3/contenttype/forms"/>
  </ds:schemaRefs>
</ds:datastoreItem>
</file>

<file path=customXml/itemProps3.xml><?xml version="1.0" encoding="utf-8"?>
<ds:datastoreItem xmlns:ds="http://schemas.openxmlformats.org/officeDocument/2006/customXml" ds:itemID="{0D3764EC-6EBD-470A-8477-F146E2280D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3320</TotalTime>
  <Words>2177</Words>
  <Application>Microsoft Office PowerPoint</Application>
  <PresentationFormat>On-screen Show (4:3)</PresentationFormat>
  <Paragraphs>280</Paragraphs>
  <Slides>35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MS PGothic</vt:lpstr>
      <vt:lpstr>Arial</vt:lpstr>
      <vt:lpstr>Calibri</vt:lpstr>
      <vt:lpstr>Courier New</vt:lpstr>
      <vt:lpstr>Times</vt:lpstr>
      <vt:lpstr>Wingdings</vt:lpstr>
      <vt:lpstr>Blank Presentation</vt:lpstr>
      <vt:lpstr>Custom Design</vt:lpstr>
      <vt:lpstr>2_emsa  logo-template</vt:lpstr>
      <vt:lpstr>Disaster Preparedness &amp; Recovery Mental/Behavioral Health Issues/Gaps and Planning and Response CALBHBC – Los Angeles Friday - June 22, 2018</vt:lpstr>
      <vt:lpstr>Topics we will Discuss</vt:lpstr>
      <vt:lpstr>Disaster-Related MH/BH Spectrum:  Individual Needs &amp; Appropriate Levels of Care</vt:lpstr>
      <vt:lpstr>Overview – Disaster Mental Health</vt:lpstr>
      <vt:lpstr>Some Disaster MH History</vt:lpstr>
      <vt:lpstr>California – Many Large Disasters!</vt:lpstr>
      <vt:lpstr>Disaster Mental Health - Assumptions</vt:lpstr>
      <vt:lpstr>58 BH/DMH Departments in CA </vt:lpstr>
      <vt:lpstr>Where are Disaster Mental Health Services Provided?</vt:lpstr>
      <vt:lpstr>Type of BH/MH Staff Who Respond</vt:lpstr>
      <vt:lpstr>Common BH/MH Field Interventions</vt:lpstr>
      <vt:lpstr>Severity vs. Treatment – Not “One size fits all”</vt:lpstr>
      <vt:lpstr>County Staff Impact</vt:lpstr>
      <vt:lpstr>Disaster-Related MH/BH Spectrum:  Individual Needs &amp; Appropriate Levels of Care</vt:lpstr>
      <vt:lpstr>Behavioral Health and Medical/Health (ESF 8) Mutual Aid System</vt:lpstr>
      <vt:lpstr>Spectrum of Behavioral Health Response</vt:lpstr>
      <vt:lpstr>So Cal Catastrophic Earthquake Estimate (8 county region affected, 2010)</vt:lpstr>
      <vt:lpstr>Response Principles Public Health and Medical (ESF-8)</vt:lpstr>
      <vt:lpstr> Medical Health Operational Area Coordination (MHOAC) Program Health &amp; Safety Code 1797.153 </vt:lpstr>
      <vt:lpstr>17 functions of the MHOAC (HSC 1797.153)</vt:lpstr>
      <vt:lpstr>Regional Disaster Medical Health Coordination (RDMHC/S) Health &amp; Safety Code 1797.152</vt:lpstr>
      <vt:lpstr>The EOM establishes a coordinated system to provide public health and medical resources, e.g., medical equipment and supplies, medical transportation, or healthcare personnel from both the private and public sectors to requesting local jurisdictions impacted by the disaster. State Emergency Plan 2017</vt:lpstr>
      <vt:lpstr>Emergency Operations Manual</vt:lpstr>
      <vt:lpstr>County Mental Health Agency (Activities designated in EOM)</vt:lpstr>
      <vt:lpstr>State Agencies and Resources</vt:lpstr>
      <vt:lpstr>Federal Resources:  Grants, benefits, technical assistance U.S. Department Health and Human Services (HHS)</vt:lpstr>
      <vt:lpstr>Federal Resources</vt:lpstr>
      <vt:lpstr>Challenges and Recommendations in Disaster Mental/Behavioral Health</vt:lpstr>
      <vt:lpstr>Challenges for BH/MH Departments</vt:lpstr>
      <vt:lpstr>What the CALBHBC can do to help #1</vt:lpstr>
      <vt:lpstr>What the CALBHBC can do to help #2</vt:lpstr>
      <vt:lpstr>What the CALBHBC can do to help #3</vt:lpstr>
      <vt:lpstr>Want to Learn More About Disaster Mental/Behavioral Health?</vt:lpstr>
      <vt:lpstr>PowerPoint Presentation</vt:lpstr>
      <vt:lpstr>Speakers</vt:lpstr>
    </vt:vector>
  </TitlesOfParts>
  <Company>lowrey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west</dc:creator>
  <cp:lastModifiedBy>Theresa</cp:lastModifiedBy>
  <cp:revision>209</cp:revision>
  <cp:lastPrinted>2017-10-30T00:18:22Z</cp:lastPrinted>
  <dcterms:created xsi:type="dcterms:W3CDTF">2011-01-21T17:20:53Z</dcterms:created>
  <dcterms:modified xsi:type="dcterms:W3CDTF">2018-06-26T20:32:28Z</dcterms:modified>
</cp:coreProperties>
</file>