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56" r:id="rId5"/>
    <p:sldId id="373" r:id="rId6"/>
    <p:sldId id="374" r:id="rId7"/>
    <p:sldId id="375" r:id="rId8"/>
    <p:sldId id="376" r:id="rId9"/>
    <p:sldId id="392" r:id="rId10"/>
    <p:sldId id="377" r:id="rId11"/>
    <p:sldId id="381" r:id="rId12"/>
    <p:sldId id="388" r:id="rId13"/>
    <p:sldId id="379" r:id="rId14"/>
    <p:sldId id="389" r:id="rId15"/>
    <p:sldId id="382" r:id="rId16"/>
    <p:sldId id="378" r:id="rId17"/>
    <p:sldId id="391" r:id="rId18"/>
    <p:sldId id="396" r:id="rId19"/>
    <p:sldId id="401" r:id="rId20"/>
    <p:sldId id="384" r:id="rId21"/>
    <p:sldId id="402" r:id="rId22"/>
    <p:sldId id="414" r:id="rId23"/>
    <p:sldId id="386" r:id="rId24"/>
    <p:sldId id="385" r:id="rId25"/>
    <p:sldId id="406" r:id="rId26"/>
    <p:sldId id="397" r:id="rId27"/>
    <p:sldId id="426" r:id="rId28"/>
    <p:sldId id="420" r:id="rId29"/>
    <p:sldId id="415" r:id="rId30"/>
    <p:sldId id="421" r:id="rId31"/>
    <p:sldId id="422" r:id="rId32"/>
    <p:sldId id="427" r:id="rId33"/>
    <p:sldId id="428" r:id="rId34"/>
    <p:sldId id="400" r:id="rId35"/>
  </p:sldIdLst>
  <p:sldSz cx="9144000" cy="6858000" type="screen4x3"/>
  <p:notesSz cx="7010400" cy="9296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4">
          <p15:clr>
            <a:srgbClr val="A4A3A4"/>
          </p15:clr>
        </p15:guide>
        <p15:guide id="2" orient="horz" pos="796">
          <p15:clr>
            <a:srgbClr val="A4A3A4"/>
          </p15:clr>
        </p15:guide>
        <p15:guide id="3" orient="horz" pos="907">
          <p15:clr>
            <a:srgbClr val="A4A3A4"/>
          </p15:clr>
        </p15:guide>
        <p15:guide id="4" pos="5645">
          <p15:clr>
            <a:srgbClr val="A4A3A4"/>
          </p15:clr>
        </p15:guide>
        <p15:guide id="5" pos="128">
          <p15:clr>
            <a:srgbClr val="A4A3A4"/>
          </p15:clr>
        </p15:guide>
        <p15:guide id="6" pos="2937">
          <p15:clr>
            <a:srgbClr val="A4A3A4"/>
          </p15:clr>
        </p15:guide>
        <p15:guide id="7" pos="2823">
          <p15:clr>
            <a:srgbClr val="A4A3A4"/>
          </p15:clr>
        </p15:guide>
        <p15:guide id="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EFF3"/>
    <a:srgbClr val="EAEAEA"/>
    <a:srgbClr val="CBD6E3"/>
    <a:srgbClr val="E7ECF2"/>
    <a:srgbClr val="FA9832"/>
    <a:srgbClr val="CCFF99"/>
    <a:srgbClr val="7030A0"/>
    <a:srgbClr val="BCEAFF"/>
    <a:srgbClr val="FDD5AD"/>
    <a:srgbClr val="D4E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3" autoAdjust="0"/>
    <p:restoredTop sz="92236" autoAdjust="0"/>
  </p:normalViewPr>
  <p:slideViewPr>
    <p:cSldViewPr snapToObjects="1">
      <p:cViewPr varScale="1">
        <p:scale>
          <a:sx n="110" d="100"/>
          <a:sy n="110" d="100"/>
        </p:scale>
        <p:origin x="864" y="108"/>
      </p:cViewPr>
      <p:guideLst>
        <p:guide orient="horz" pos="4214"/>
        <p:guide orient="horz" pos="796"/>
        <p:guide orient="horz" pos="907"/>
        <p:guide pos="5645"/>
        <p:guide pos="128"/>
        <p:guide pos="2937"/>
        <p:guide pos="2823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564"/>
    </p:cViewPr>
  </p:sorterViewPr>
  <p:notesViewPr>
    <p:cSldViewPr snapToObjects="1">
      <p:cViewPr varScale="1">
        <p:scale>
          <a:sx n="82" d="100"/>
          <a:sy n="82" d="100"/>
        </p:scale>
        <p:origin x="3186" y="108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604" cy="46526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3" y="2"/>
            <a:ext cx="3038604" cy="46526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A61AAF3E-78B5-4144-976B-297CC14009C3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47"/>
            <a:ext cx="3038604" cy="46526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3" y="8829647"/>
            <a:ext cx="3038604" cy="46526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1FFC5E5C-ABBB-964B-81CC-6A91D4BDB4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703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DF1C3A0D-9514-43B5-ABA9-5DEFCF538ABB}" type="datetimeFigureOut">
              <a:rPr lang="en-GB" smtClean="0"/>
              <a:pPr/>
              <a:t>10/04/2020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4"/>
            <a:ext cx="5608320" cy="4183380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70"/>
            <a:ext cx="3037840" cy="464820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70"/>
            <a:ext cx="3037840" cy="464820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4730D67A-D9E3-4BE9-8ED2-FC85EA95D0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1049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50FED9EE-67B9-4062-92E4-9FD834B5E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7AFC8590-27D5-410E-949A-F436939DE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5007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78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96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7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76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62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68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69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30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30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0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83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City councils, county boards, and other local government bodies were avoiding public scrutiny by holding secret "workshops" and "study sessions.“</a:t>
            </a:r>
          </a:p>
          <a:p>
            <a:endParaRPr lang="en-US" sz="1400" dirty="0"/>
          </a:p>
          <a:p>
            <a:r>
              <a:rPr lang="en-US" sz="1400" dirty="0" smtClean="0"/>
              <a:t>Statute </a:t>
            </a:r>
            <a:r>
              <a:rPr lang="en-US" sz="1400" dirty="0"/>
              <a:t>signed by former U.S. Supreme Court Justice and California Governor Earl Warren…called the Ralph M. Brown Act 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77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5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25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58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15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83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92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12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15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1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29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846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9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7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5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5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49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35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6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8442960" cy="1018754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sz="24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z="2800" dirty="0"/>
              <a:t>Click to Add Page Title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0613C77-A7AD-48F5-AB28-85CC99052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181451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362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7" name="Rectangle 37">
            <a:extLst>
              <a:ext uri="{FF2B5EF4-FFF2-40B4-BE49-F238E27FC236}">
                <a16:creationId xmlns:a16="http://schemas.microsoft.com/office/drawing/2014/main" xmlns="" id="{2F6FC8D1-1AC8-4777-A383-E84E7FFC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0238"/>
            <a:ext cx="9144000" cy="2262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EA2136F4-2214-4A43-85E2-FF621DFA58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1350" y="3163888"/>
            <a:ext cx="6369050" cy="688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lnSpc>
                <a:spcPct val="95000"/>
              </a:lnSpc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edit title style</a:t>
            </a:r>
          </a:p>
        </p:txBody>
      </p:sp>
      <p:sp>
        <p:nvSpPr>
          <p:cNvPr id="25649" name="Rectangle 49">
            <a:extLst>
              <a:ext uri="{FF2B5EF4-FFF2-40B4-BE49-F238E27FC236}">
                <a16:creationId xmlns:a16="http://schemas.microsoft.com/office/drawing/2014/main" xmlns="" id="{2CAD5996-DEDD-4280-8FC6-ED17DA793D7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8175" y="5059363"/>
            <a:ext cx="2773363" cy="10620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spcBef>
                <a:spcPct val="70000"/>
              </a:spcBef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en-US" altLang="en-US" noProof="0"/>
              <a:t>Click to edit Master</a:t>
            </a:r>
          </a:p>
          <a:p>
            <a:pPr lvl="0"/>
            <a:r>
              <a:rPr lang="en-US" altLang="en-US" noProof="0"/>
              <a:t>subtitle style</a:t>
            </a:r>
          </a:p>
        </p:txBody>
      </p:sp>
      <p:sp>
        <p:nvSpPr>
          <p:cNvPr id="25664" name="Line 64">
            <a:extLst>
              <a:ext uri="{FF2B5EF4-FFF2-40B4-BE49-F238E27FC236}">
                <a16:creationId xmlns:a16="http://schemas.microsoft.com/office/drawing/2014/main" xmlns="" id="{90B4450A-F7B9-4616-B2D2-FDC37B4A6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8175" y="6192838"/>
            <a:ext cx="3425825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5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righ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4FDC52B-CE36-48C1-9DB4-A39099856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90687"/>
            <a:ext cx="3814762" cy="1814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F6097722-510F-41DB-8350-82EC4E596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9637" y="1690687"/>
            <a:ext cx="3814763" cy="1814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CB767008-2962-4324-89B6-442E378275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8442960" cy="1018754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sz="24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z="2800" dirty="0"/>
              <a:t>Click to Add Page Title</a:t>
            </a:r>
          </a:p>
        </p:txBody>
      </p:sp>
    </p:spTree>
    <p:extLst>
      <p:ext uri="{BB962C8B-B14F-4D97-AF65-F5344CB8AC3E}">
        <p14:creationId xmlns:p14="http://schemas.microsoft.com/office/powerpoint/2010/main" val="1825280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03201" y="1447800"/>
            <a:ext cx="8758238" cy="329122"/>
          </a:xfrm>
          <a:prstGeom prst="rect">
            <a:avLst/>
          </a:prstGeom>
        </p:spPr>
        <p:txBody>
          <a:bodyPr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03200" y="1782783"/>
            <a:ext cx="8758238" cy="4906942"/>
          </a:xfrm>
          <a:prstGeom prst="rect">
            <a:avLst/>
          </a:prstGeom>
        </p:spPr>
        <p:txBody>
          <a:bodyPr/>
          <a:lstStyle>
            <a:lvl1pPr marL="144000" indent="-108000">
              <a:lnSpc>
                <a:spcPct val="130000"/>
              </a:lnSpc>
              <a:buClrTx/>
              <a:buFont typeface="Arial"/>
              <a:buChar char="•"/>
              <a:defRPr sz="16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1844344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03200" y="1524000"/>
            <a:ext cx="8758238" cy="516572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852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03200" y="1447799"/>
            <a:ext cx="4278313" cy="524192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62488" y="1447800"/>
            <a:ext cx="4298950" cy="321671"/>
          </a:xfrm>
          <a:prstGeom prst="rect">
            <a:avLst/>
          </a:prstGeom>
        </p:spPr>
        <p:txBody>
          <a:bodyPr lIns="0"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62488" y="1767839"/>
            <a:ext cx="4298950" cy="4921885"/>
          </a:xfrm>
          <a:prstGeom prst="rect">
            <a:avLst/>
          </a:prstGeom>
        </p:spPr>
        <p:txBody>
          <a:bodyPr lIns="0"/>
          <a:lstStyle>
            <a:lvl1pPr marL="144000" indent="-108000">
              <a:lnSpc>
                <a:spcPct val="130000"/>
              </a:lnSpc>
              <a:buClrTx/>
              <a:buFont typeface="Arial"/>
              <a:buChar char="•"/>
              <a:defRPr sz="16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01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03201" y="1447801"/>
            <a:ext cx="3378199" cy="5241924"/>
          </a:xfrm>
          <a:prstGeom prst="rect">
            <a:avLst/>
          </a:prstGeom>
        </p:spPr>
        <p:txBody>
          <a:bodyPr lIns="0"/>
          <a:lstStyle>
            <a:lvl1pPr marL="144000" indent="-1080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•"/>
              <a:defRPr sz="1600" b="1" cap="none">
                <a:solidFill>
                  <a:schemeClr val="tx2"/>
                </a:solidFill>
              </a:defRPr>
            </a:lvl1pPr>
            <a:lvl2pPr marL="345600" indent="-1044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1400" baseline="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 3</a:t>
            </a:r>
          </a:p>
          <a:p>
            <a:pPr lvl="0"/>
            <a:r>
              <a:rPr lang="nl-NL" dirty="0"/>
              <a:t>Level 2 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62489" y="1447800"/>
            <a:ext cx="4298950" cy="524192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535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62488" y="1447800"/>
            <a:ext cx="4298950" cy="25450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4662487" y="4150360"/>
            <a:ext cx="4298952" cy="253936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03200" y="1447800"/>
            <a:ext cx="4278313" cy="321671"/>
          </a:xfrm>
          <a:prstGeom prst="rect">
            <a:avLst/>
          </a:prstGeom>
        </p:spPr>
        <p:txBody>
          <a:bodyPr lIns="0"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03200" y="1778000"/>
            <a:ext cx="4278313" cy="4911725"/>
          </a:xfrm>
          <a:prstGeom prst="rect">
            <a:avLst/>
          </a:prstGeom>
        </p:spPr>
        <p:txBody>
          <a:bodyPr lIns="0"/>
          <a:lstStyle>
            <a:lvl1pPr marL="144000" indent="-108000">
              <a:lnSpc>
                <a:spcPct val="130000"/>
              </a:lnSpc>
              <a:buClrTx/>
              <a:buFont typeface="Arial"/>
              <a:buChar char="•"/>
              <a:defRPr sz="16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317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779112" y="2269517"/>
            <a:ext cx="5567044" cy="369997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vert="horz"/>
          <a:lstStyle/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03201" y="1447800"/>
            <a:ext cx="8758238" cy="321671"/>
          </a:xfrm>
          <a:prstGeom prst="rect">
            <a:avLst/>
          </a:prstGeom>
        </p:spPr>
        <p:txBody>
          <a:bodyPr lIns="0"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44896"/>
            <a:ext cx="8366760" cy="1018754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z="2800" dirty="0"/>
              <a:t>Click to Add Page Title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86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18874"/>
            <a:ext cx="8686800" cy="110032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Type key insight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12297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5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" name="Rechthoek 55"/>
          <p:cNvSpPr/>
          <p:nvPr userDrawn="1"/>
        </p:nvSpPr>
        <p:spPr bwMode="white">
          <a:xfrm>
            <a:off x="0" y="0"/>
            <a:ext cx="9144000" cy="13464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accent1"/>
              </a:solidFill>
              <a:highlight>
                <a:srgbClr val="FFFF00"/>
              </a:highlight>
              <a:ea typeface="Arial" charset="0"/>
              <a:cs typeface="Arial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747760" y="6608618"/>
            <a:ext cx="396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E10333D-3632-4070-8022-5E40116BD47A}" type="slidenum">
              <a:rPr lang="en-GB" sz="1000" smtClean="0"/>
              <a:pPr/>
              <a:t>‹#›</a:t>
            </a:fld>
            <a:endParaRPr lang="en-GB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8" r:id="rId2"/>
    <p:sldLayoutId id="2147483704" r:id="rId3"/>
    <p:sldLayoutId id="2147483701" r:id="rId4"/>
    <p:sldLayoutId id="2147483705" r:id="rId5"/>
    <p:sldLayoutId id="2147483706" r:id="rId6"/>
    <p:sldLayoutId id="2147483711" r:id="rId7"/>
    <p:sldLayoutId id="2147483715" r:id="rId8"/>
    <p:sldLayoutId id="2147483789" r:id="rId9"/>
    <p:sldLayoutId id="2147483790" r:id="rId10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bhbc.org/performanc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y.mhsoac.ca.gov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bhbc.or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eqro.com/mh-eqro#!mh-reports_and_summaries/Fiscal%20Year%202017-2018%20Reports/Fiscal%20Year%202017-2018%20Reports__MHP%20Repor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bhbc.org/performanc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8" name="Rectangle 60">
            <a:extLst>
              <a:ext uri="{FF2B5EF4-FFF2-40B4-BE49-F238E27FC236}">
                <a16:creationId xmlns:a16="http://schemas.microsoft.com/office/drawing/2014/main" xmlns="" id="{A2424B64-0EB4-41C2-AAA2-1252C40055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1" y="3031366"/>
            <a:ext cx="5857460" cy="688975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Board Training  </a:t>
            </a:r>
            <a:b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29" name="Rectangle 61">
            <a:extLst>
              <a:ext uri="{FF2B5EF4-FFF2-40B4-BE49-F238E27FC236}">
                <a16:creationId xmlns:a16="http://schemas.microsoft.com/office/drawing/2014/main" xmlns="" id="{EC0475AF-0102-436B-B053-AE06A340E12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8175" y="5122863"/>
            <a:ext cx="2855913" cy="313932"/>
          </a:xfrm>
        </p:spPr>
        <p:txBody>
          <a:bodyPr/>
          <a:lstStyle/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April 2020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www.calbhbc.org/training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35" name="Rectangle 67">
            <a:extLst>
              <a:ext uri="{FF2B5EF4-FFF2-40B4-BE49-F238E27FC236}">
                <a16:creationId xmlns:a16="http://schemas.microsoft.com/office/drawing/2014/main" xmlns="" id="{F38740A6-82DC-4B0E-A5F7-71EE39CE5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113" y="1900238"/>
            <a:ext cx="2157412" cy="22669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13975" r="23368" b="9590"/>
          <a:stretch/>
        </p:blipFill>
        <p:spPr>
          <a:xfrm>
            <a:off x="6324600" y="1905000"/>
            <a:ext cx="2286000" cy="2262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94C9BB4-FEDA-42C4-B2E6-E9414570B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8" y="193965"/>
            <a:ext cx="8387542" cy="972705"/>
          </a:xfrm>
        </p:spPr>
        <p:txBody>
          <a:bodyPr/>
          <a:lstStyle/>
          <a:p>
            <a:r>
              <a:rPr lang="en-US" dirty="0"/>
              <a:t>(4) Review and approve the procedures used to ensure citizen and professional involvement at all stages of the planning process…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79880F-1397-4E6A-B5AC-CE68085C4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524000"/>
            <a:ext cx="8444097" cy="480059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How to fulfill the duty: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MHB Meetings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Publicize meetings and topics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Encourage public comment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Accessible locations and times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MHSA Community Program Planning –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“Best Practices”, P. 19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Staff reports regarding plans and execution of MHSA Community Program Planning (CPP)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Encourage board members to attend MHSA CPP events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Review MHSA Plans &amp; Updates to ensure they include substantive written recommendations along with staff summary and analysis.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AE0A53-1B08-4D06-A0A4-446772ECC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47313" r="56301" b="17392"/>
          <a:stretch/>
        </p:blipFill>
        <p:spPr>
          <a:xfrm>
            <a:off x="5715000" y="1524000"/>
            <a:ext cx="2806065" cy="17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CB48B78-2B67-4AAE-BCCE-99FEB8C08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228600"/>
            <a:ext cx="8686800" cy="1018754"/>
          </a:xfrm>
        </p:spPr>
        <p:txBody>
          <a:bodyPr/>
          <a:lstStyle/>
          <a:p>
            <a:r>
              <a:rPr lang="en-US" sz="2600" dirty="0"/>
              <a:t>(5) Submit an annual report to the BOS on the </a:t>
            </a:r>
            <a:r>
              <a:rPr lang="en-US" sz="2600" u="sng" dirty="0"/>
              <a:t>needs and performance</a:t>
            </a:r>
            <a:r>
              <a:rPr lang="en-US" sz="2600" dirty="0"/>
              <a:t> of the county’s mental health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323B3A-FB96-4745-8C33-2F1C62ABB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63" y="1614487"/>
            <a:ext cx="4496937" cy="41005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How to fulfill the duty: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Content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Highlight recommendations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List accomplishments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Membership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Executive Summary (one-page)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Presentation to the BOS </a:t>
            </a:r>
            <a:r>
              <a:rPr lang="en-US" sz="2000" dirty="0"/>
              <a:t>in person (10-15 minutes)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See “Best Practices”</a:t>
            </a:r>
            <a:r>
              <a:rPr lang="en-US" sz="2000" dirty="0"/>
              <a:t> Page 6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29F050-A171-4158-BF46-BFA46C2E6F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7" t="40671" r="45833" b="17391"/>
          <a:stretch/>
        </p:blipFill>
        <p:spPr>
          <a:xfrm>
            <a:off x="5486400" y="2209800"/>
            <a:ext cx="3124200" cy="155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9B3B7B-8279-49C2-926F-F375BB103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08" t="38143" r="51667" b="17391"/>
          <a:stretch/>
        </p:blipFill>
        <p:spPr>
          <a:xfrm>
            <a:off x="5756366" y="1371600"/>
            <a:ext cx="3201537" cy="24384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9692F8D-9F3F-4D47-AD19-FCEC062D0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52400"/>
            <a:ext cx="8839200" cy="1018754"/>
          </a:xfrm>
        </p:spPr>
        <p:txBody>
          <a:bodyPr/>
          <a:lstStyle/>
          <a:p>
            <a:r>
              <a:rPr lang="en-US" sz="2000" dirty="0"/>
              <a:t>(6) Review &amp; make recommendations on applicants for the appointment of a local mental health director; the Board shall be included in the selection process prior to the vote of the governing body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83D129-3A69-4822-88C1-19365EAB7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3795713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How to fulfill the duty:</a:t>
            </a:r>
          </a:p>
          <a:p>
            <a:pPr>
              <a:spcBef>
                <a:spcPts val="1800"/>
              </a:spcBef>
            </a:pPr>
            <a:r>
              <a:rPr lang="en-US" sz="2200" b="1" dirty="0"/>
              <a:t>Review job description </a:t>
            </a:r>
            <a:r>
              <a:rPr lang="en-US" sz="2200" dirty="0"/>
              <a:t>prior to posting</a:t>
            </a:r>
          </a:p>
          <a:p>
            <a:pPr>
              <a:spcBef>
                <a:spcPts val="1800"/>
              </a:spcBef>
            </a:pPr>
            <a:r>
              <a:rPr lang="en-US" sz="2200" b="1" dirty="0"/>
              <a:t>Review applications</a:t>
            </a:r>
          </a:p>
          <a:p>
            <a:pPr>
              <a:spcBef>
                <a:spcPts val="1800"/>
              </a:spcBef>
            </a:pPr>
            <a:r>
              <a:rPr lang="en-US" sz="2200" b="1" dirty="0"/>
              <a:t>Participate in selection </a:t>
            </a:r>
            <a:r>
              <a:rPr lang="en-US" sz="2200" dirty="0"/>
              <a:t>of final applicants </a:t>
            </a:r>
            <a:br>
              <a:rPr lang="en-US" sz="2200" dirty="0"/>
            </a:br>
            <a:r>
              <a:rPr lang="en-US" sz="2200" dirty="0"/>
              <a:t>for interviews</a:t>
            </a:r>
          </a:p>
          <a:p>
            <a:pPr>
              <a:spcBef>
                <a:spcPts val="1800"/>
              </a:spcBef>
            </a:pPr>
            <a:r>
              <a:rPr lang="en-US" sz="2200" b="1" dirty="0"/>
              <a:t>Participate in interview panels</a:t>
            </a:r>
          </a:p>
        </p:txBody>
      </p:sp>
    </p:spTree>
    <p:extLst>
      <p:ext uri="{BB962C8B-B14F-4D97-AF65-F5344CB8AC3E}">
        <p14:creationId xmlns:p14="http://schemas.microsoft.com/office/powerpoint/2010/main" val="25643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0153D65-FFA2-4417-A238-0400D5D56F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52400"/>
            <a:ext cx="8442960" cy="1018754"/>
          </a:xfrm>
        </p:spPr>
        <p:txBody>
          <a:bodyPr/>
          <a:lstStyle/>
          <a:p>
            <a:r>
              <a:rPr lang="en-US" sz="2500" dirty="0"/>
              <a:t>(7) Review and comment on the county’s performance outcome data and communicate its findings to the California Behavioral Health Planning Council (CBHPC)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72B9D1-3C70-43C5-A671-7B160D2FC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310991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200" dirty="0"/>
              <a:t>How to fulfill the duty: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Complete the annual Data Notebook </a:t>
            </a:r>
            <a:r>
              <a:rPr lang="en-US" sz="2200" dirty="0" smtClean="0"/>
              <a:t>prepared </a:t>
            </a:r>
            <a:r>
              <a:rPr lang="en-US" sz="2200" dirty="0"/>
              <a:t>by the CBHPC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Review </a:t>
            </a:r>
            <a:r>
              <a:rPr lang="en-US" sz="2200" dirty="0" smtClean="0"/>
              <a:t>local Performance Outcome Data</a:t>
            </a:r>
            <a:endParaRPr lang="en-US" sz="2200" dirty="0"/>
          </a:p>
          <a:p>
            <a:pPr lvl="2">
              <a:spcBef>
                <a:spcPts val="1200"/>
              </a:spcBef>
            </a:pPr>
            <a:r>
              <a:rPr lang="en-US" sz="2200" dirty="0" smtClean="0"/>
              <a:t>See:  </a:t>
            </a:r>
            <a:r>
              <a:rPr lang="en-US" sz="2200" dirty="0" smtClean="0">
                <a:hlinkClick r:id="rId3"/>
              </a:rPr>
              <a:t>www.calbhbc.org/performance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3C608C-2F4A-48D7-B746-62C4FB1580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67" t="42589" r="53333" b="20356"/>
          <a:stretch/>
        </p:blipFill>
        <p:spPr>
          <a:xfrm rot="360000">
            <a:off x="5574718" y="4107400"/>
            <a:ext cx="2870839" cy="18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C508E1E-59C1-4039-8163-FDA831FFD1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52400"/>
            <a:ext cx="8442960" cy="110836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(8) Additional duties or authority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536A148-A96D-4EE7-8A76-C31E8F89D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614487"/>
            <a:ext cx="8595360" cy="272891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The Board of Supervisors may transfer </a:t>
            </a:r>
            <a:r>
              <a:rPr lang="en-US" b="1" dirty="0"/>
              <a:t>additional duties or authority</a:t>
            </a:r>
            <a:r>
              <a:rPr lang="en-US" dirty="0"/>
              <a:t> to a Mental Health Board</a:t>
            </a:r>
          </a:p>
          <a:p>
            <a:pPr>
              <a:spcBef>
                <a:spcPts val="1800"/>
              </a:spcBef>
            </a:pPr>
            <a:r>
              <a:rPr lang="en-US" dirty="0"/>
              <a:t>Assess the </a:t>
            </a:r>
            <a:r>
              <a:rPr lang="en-US" b="1" dirty="0"/>
              <a:t>impact of the realignment of services </a:t>
            </a:r>
            <a:r>
              <a:rPr lang="en-US" dirty="0"/>
              <a:t>from the state to the county, to clients and on the local community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 marL="857250" lvl="2" indent="0">
              <a:spcBef>
                <a:spcPts val="1200"/>
              </a:spcBef>
              <a:buNone/>
            </a:pPr>
            <a:r>
              <a:rPr lang="en-US" sz="2400" b="1" dirty="0"/>
              <a:t>Realignment:</a:t>
            </a:r>
            <a:r>
              <a:rPr lang="en-US" sz="2400" dirty="0"/>
              <a:t>  The money distributed from the state to the county to meet the costs of mental 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673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504113-F449-487B-8997-717F889C5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50" y="2590800"/>
            <a:ext cx="7588250" cy="1262063"/>
          </a:xfrm>
        </p:spPr>
        <p:txBody>
          <a:bodyPr anchor="ctr"/>
          <a:lstStyle/>
          <a:p>
            <a:r>
              <a:rPr lang="en-US" dirty="0"/>
              <a:t>Effective Meetings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675664-B8B2-48AC-A951-853F2DFD8C1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Best Practices, 30-36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25438AE-67E4-4257-9E97-04CFFBA0B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945" y="244896"/>
            <a:ext cx="8456815" cy="988159"/>
          </a:xfrm>
        </p:spPr>
        <p:txBody>
          <a:bodyPr/>
          <a:lstStyle/>
          <a:p>
            <a:r>
              <a:rPr lang="en-US" sz="2600" b="1" dirty="0"/>
              <a:t>Effective Meetings</a:t>
            </a:r>
            <a:r>
              <a:rPr lang="en-US" sz="2600" dirty="0"/>
              <a:t>:  </a:t>
            </a:r>
            <a:r>
              <a:rPr lang="en-US" sz="2600" b="1" dirty="0"/>
              <a:t>ETIQUETTE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B065C8-47A5-4257-A27F-E4D6BE346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455771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Show up, be on time, be prepared</a:t>
            </a:r>
          </a:p>
          <a:p>
            <a:pPr>
              <a:spcBef>
                <a:spcPts val="1200"/>
              </a:spcBef>
            </a:pPr>
            <a:r>
              <a:rPr lang="en-US" dirty="0"/>
              <a:t>Chair should lead the meeting</a:t>
            </a:r>
          </a:p>
          <a:p>
            <a:pPr>
              <a:spcBef>
                <a:spcPts val="1200"/>
              </a:spcBef>
            </a:pPr>
            <a:r>
              <a:rPr lang="en-US" dirty="0"/>
              <a:t>Listen respectfully </a:t>
            </a:r>
          </a:p>
          <a:p>
            <a:pPr>
              <a:spcBef>
                <a:spcPts val="1200"/>
              </a:spcBef>
            </a:pPr>
            <a:r>
              <a:rPr lang="en-US" dirty="0"/>
              <a:t>Be open-minded &amp; objective, decisions based on evidence</a:t>
            </a:r>
          </a:p>
          <a:p>
            <a:pPr>
              <a:spcBef>
                <a:spcPts val="1200"/>
              </a:spcBef>
            </a:pPr>
            <a:r>
              <a:rPr lang="en-US" dirty="0"/>
              <a:t>Stay on topic – address the agenda item</a:t>
            </a:r>
          </a:p>
          <a:p>
            <a:pPr>
              <a:spcBef>
                <a:spcPts val="1200"/>
              </a:spcBef>
            </a:pPr>
            <a:r>
              <a:rPr lang="en-US" dirty="0"/>
              <a:t>No side talk</a:t>
            </a:r>
          </a:p>
          <a:p>
            <a:pPr>
              <a:spcBef>
                <a:spcPts val="1200"/>
              </a:spcBef>
            </a:pPr>
            <a:r>
              <a:rPr lang="en-US" dirty="0"/>
              <a:t>Be brief </a:t>
            </a:r>
          </a:p>
          <a:p>
            <a:pPr>
              <a:spcBef>
                <a:spcPts val="1200"/>
              </a:spcBef>
            </a:pPr>
            <a:r>
              <a:rPr lang="en-US" dirty="0"/>
              <a:t>Respect confidentiality</a:t>
            </a:r>
          </a:p>
          <a:p>
            <a:pPr>
              <a:spcBef>
                <a:spcPts val="1200"/>
              </a:spcBef>
            </a:pPr>
            <a:r>
              <a:rPr lang="en-US" dirty="0"/>
              <a:t>Cell phones and pagers on silent</a:t>
            </a:r>
          </a:p>
        </p:txBody>
      </p:sp>
    </p:spTree>
    <p:extLst>
      <p:ext uri="{BB962C8B-B14F-4D97-AF65-F5344CB8AC3E}">
        <p14:creationId xmlns:p14="http://schemas.microsoft.com/office/powerpoint/2010/main" val="17967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1D9F35A-359D-47AC-98DC-137C4B53C1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072" y="152400"/>
            <a:ext cx="8373687" cy="1018754"/>
          </a:xfrm>
        </p:spPr>
        <p:txBody>
          <a:bodyPr/>
          <a:lstStyle/>
          <a:p>
            <a:r>
              <a:rPr lang="en-US" sz="2600" dirty="0"/>
              <a:t>Effective Meetings: </a:t>
            </a:r>
            <a:r>
              <a:rPr lang="en-US" sz="2600" b="1" dirty="0"/>
              <a:t>PERSON-FIRST LANGUAGE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100F37-C910-4AF5-8493-C026F595F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00199"/>
            <a:ext cx="8444097" cy="4876801"/>
          </a:xfrm>
        </p:spPr>
        <p:txBody>
          <a:bodyPr/>
          <a:lstStyle/>
          <a:p>
            <a:r>
              <a:rPr lang="en-US" b="1" dirty="0"/>
              <a:t>Don’t</a:t>
            </a:r>
            <a:r>
              <a:rPr lang="en-US" dirty="0"/>
              <a:t> use phrases that depersonalize the individual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Mentally disturbed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Schizophrenic 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Mentally ill or emotionally handicapped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Mentally afflicted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Whacko, crazy, nuts or fruitcake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Victim or sufferer</a:t>
            </a:r>
          </a:p>
          <a:p>
            <a:pPr>
              <a:spcBef>
                <a:spcPts val="1200"/>
              </a:spcBef>
            </a:pPr>
            <a:r>
              <a:rPr lang="en-US" b="1" dirty="0"/>
              <a:t>Use person-first language</a:t>
            </a:r>
            <a:r>
              <a:rPr lang="en-US" dirty="0"/>
              <a:t>, referring first to the individual and second to the illness or disability.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Adult with schizophrenia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Person with a mental illness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Individual with bipolar disorder</a:t>
            </a:r>
          </a:p>
        </p:txBody>
      </p:sp>
    </p:spTree>
    <p:extLst>
      <p:ext uri="{BB962C8B-B14F-4D97-AF65-F5344CB8AC3E}">
        <p14:creationId xmlns:p14="http://schemas.microsoft.com/office/powerpoint/2010/main" val="30571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C1FEB15-C14B-410A-93C9-BAF8201296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52400"/>
            <a:ext cx="8442960" cy="1018754"/>
          </a:xfrm>
        </p:spPr>
        <p:txBody>
          <a:bodyPr/>
          <a:lstStyle/>
          <a:p>
            <a:r>
              <a:rPr lang="en-US" sz="2600" dirty="0"/>
              <a:t>Effective Meetings:  Making a Motion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7F2E16-B7DC-43B1-89F1-741B4580D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4557713"/>
          </a:xfrm>
        </p:spPr>
        <p:txBody>
          <a:bodyPr/>
          <a:lstStyle/>
          <a:p>
            <a:r>
              <a:rPr lang="en-US" b="1" dirty="0"/>
              <a:t>A motion </a:t>
            </a:r>
            <a:r>
              <a:rPr lang="en-US" dirty="0"/>
              <a:t>is a proposal by a member to take an action</a:t>
            </a:r>
          </a:p>
          <a:p>
            <a:r>
              <a:rPr lang="en-US" b="1" dirty="0"/>
              <a:t>Procedure</a:t>
            </a:r>
          </a:p>
          <a:p>
            <a:pPr lvl="2"/>
            <a:r>
              <a:rPr lang="en-US" b="1" dirty="0"/>
              <a:t>Motion   </a:t>
            </a:r>
            <a:r>
              <a:rPr lang="en-US" dirty="0"/>
              <a:t> (Chair:  “Do I hear a motion?”)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*</a:t>
            </a:r>
          </a:p>
          <a:p>
            <a:pPr lvl="2"/>
            <a:r>
              <a:rPr lang="en-US" b="1" dirty="0"/>
              <a:t>Second    </a:t>
            </a:r>
            <a:r>
              <a:rPr lang="en-US" dirty="0"/>
              <a:t>(Chair: “Do I hear a second?”)</a:t>
            </a:r>
          </a:p>
          <a:p>
            <a:pPr lvl="2"/>
            <a:r>
              <a:rPr lang="en-US" b="1" dirty="0"/>
              <a:t>Discussion    </a:t>
            </a:r>
            <a:r>
              <a:rPr lang="en-US" dirty="0"/>
              <a:t>(Person who made motion is first to comment.)</a:t>
            </a:r>
          </a:p>
          <a:p>
            <a:pPr lvl="2"/>
            <a:r>
              <a:rPr lang="en-US" b="1" dirty="0"/>
              <a:t>All In Favor    </a:t>
            </a:r>
            <a:r>
              <a:rPr lang="en-US" dirty="0"/>
              <a:t>(Chair:  “All in favor?”)</a:t>
            </a:r>
          </a:p>
          <a:p>
            <a:pPr lvl="2"/>
            <a:r>
              <a:rPr lang="en-US" b="1" dirty="0"/>
              <a:t>Opposed    </a:t>
            </a:r>
            <a:r>
              <a:rPr lang="en-US" dirty="0"/>
              <a:t>(Chair:  “Opposed?”)</a:t>
            </a:r>
          </a:p>
          <a:p>
            <a:pPr lvl="2"/>
            <a:r>
              <a:rPr lang="en-US" b="1" dirty="0"/>
              <a:t>Abstaining   </a:t>
            </a:r>
            <a:r>
              <a:rPr lang="en-US" dirty="0"/>
              <a:t> (Chair:  “Abstaining?”) means not voting.</a:t>
            </a:r>
          </a:p>
          <a:p>
            <a:pPr marL="400050" lvl="1" indent="0">
              <a:spcBef>
                <a:spcPts val="1200"/>
              </a:spcBef>
              <a:buNone/>
            </a:pPr>
            <a:endParaRPr lang="en-US" sz="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2" indent="0">
              <a:spcBef>
                <a:spcPts val="1200"/>
              </a:spcBef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Chair makes sure that members know the “Motion”.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504113-F449-487B-8997-717F889C5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590800"/>
            <a:ext cx="8229600" cy="1262063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The Brown Act</a:t>
            </a:r>
            <a:br>
              <a:rPr lang="en-US" b="1" dirty="0"/>
            </a:br>
            <a:r>
              <a:rPr lang="en-US" b="1" dirty="0"/>
              <a:t>Government Code Section 54950-54963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675664-B8B2-48AC-A951-853F2DFD8C1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/>
          <a:lstStyle/>
          <a:p>
            <a:r>
              <a:rPr lang="en-US" sz="2800" dirty="0"/>
              <a:t>Mental Health Board Training:  TOPICS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38287"/>
            <a:ext cx="7772400" cy="471011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The </a:t>
            </a:r>
            <a:r>
              <a:rPr lang="en-US" dirty="0"/>
              <a:t>Mental Health Board (MHB)</a:t>
            </a:r>
            <a:endParaRPr lang="en-US" sz="4800" dirty="0"/>
          </a:p>
          <a:p>
            <a:pPr>
              <a:lnSpc>
                <a:spcPct val="200000"/>
              </a:lnSpc>
            </a:pPr>
            <a:r>
              <a:rPr lang="en-US" dirty="0" smtClean="0"/>
              <a:t>Effective </a:t>
            </a:r>
            <a:r>
              <a:rPr lang="en-US" dirty="0"/>
              <a:t>Meetings </a:t>
            </a:r>
            <a:endParaRPr lang="en-US" sz="4800" dirty="0"/>
          </a:p>
          <a:p>
            <a:pPr>
              <a:lnSpc>
                <a:spcPct val="200000"/>
              </a:lnSpc>
            </a:pPr>
            <a:r>
              <a:rPr lang="en-US" dirty="0" smtClean="0"/>
              <a:t>Fiscal </a:t>
            </a:r>
            <a:r>
              <a:rPr lang="en-US" dirty="0"/>
              <a:t>Information </a:t>
            </a:r>
            <a:endParaRPr lang="en-US" sz="4800" dirty="0"/>
          </a:p>
          <a:p>
            <a:pPr>
              <a:lnSpc>
                <a:spcPct val="200000"/>
              </a:lnSpc>
            </a:pPr>
            <a:r>
              <a:rPr lang="en-US" dirty="0" smtClean="0"/>
              <a:t>Mental </a:t>
            </a:r>
            <a:r>
              <a:rPr lang="en-US" dirty="0"/>
              <a:t>Health Services Act (MHSA)</a:t>
            </a:r>
            <a:endParaRPr lang="en-US" sz="48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79E6262-7CE0-419B-8BF4-59679AE24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52400"/>
            <a:ext cx="8610600" cy="1018754"/>
          </a:xfrm>
        </p:spPr>
        <p:txBody>
          <a:bodyPr/>
          <a:lstStyle/>
          <a:p>
            <a:r>
              <a:rPr lang="en-US" sz="2600" dirty="0"/>
              <a:t>The Brown Act:  Local Legislative Bodies &amp; Boards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0FAD06-E475-4F60-868D-EBCCC0224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4710113"/>
          </a:xfrm>
        </p:spPr>
        <p:txBody>
          <a:bodyPr/>
          <a:lstStyle/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Open and Public Meetings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Meetings of public bodies must be “open and public”.</a:t>
            </a:r>
          </a:p>
          <a:p>
            <a:pPr marL="914400" lvl="2" indent="0">
              <a:spcBef>
                <a:spcPts val="1200"/>
              </a:spcBef>
              <a:buNone/>
            </a:pPr>
            <a:endParaRPr lang="en-US" sz="10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No Secrets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Actions may not be secret 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Voided Action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Action taken in violation of open meetings laws may be voided.</a:t>
            </a:r>
          </a:p>
        </p:txBody>
      </p:sp>
    </p:spTree>
    <p:extLst>
      <p:ext uri="{BB962C8B-B14F-4D97-AF65-F5344CB8AC3E}">
        <p14:creationId xmlns:p14="http://schemas.microsoft.com/office/powerpoint/2010/main" val="2607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EF6290F-1DFD-416C-AC3D-478103C3C7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200446"/>
            <a:ext cx="8442960" cy="1018754"/>
          </a:xfrm>
        </p:spPr>
        <p:txBody>
          <a:bodyPr/>
          <a:lstStyle/>
          <a:p>
            <a:r>
              <a:rPr lang="en-US" sz="2600" dirty="0"/>
              <a:t>The Brown Act: 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8872C3-6FAA-43FC-B848-C36DBA8CD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462087"/>
            <a:ext cx="8444097" cy="4710113"/>
          </a:xfrm>
        </p:spPr>
        <p:txBody>
          <a:bodyPr/>
          <a:lstStyle/>
          <a:p>
            <a:r>
              <a:rPr lang="en-US" b="1" dirty="0"/>
              <a:t>Brown Act Requirements </a:t>
            </a:r>
            <a:r>
              <a:rPr lang="en-US" dirty="0"/>
              <a:t>-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Best Practices, Page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33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2">
              <a:spcBef>
                <a:spcPts val="800"/>
              </a:spcBef>
            </a:pPr>
            <a:r>
              <a:rPr lang="en-US" sz="2200" dirty="0"/>
              <a:t>Agenda</a:t>
            </a:r>
          </a:p>
          <a:p>
            <a:pPr lvl="2">
              <a:spcBef>
                <a:spcPts val="800"/>
              </a:spcBef>
            </a:pPr>
            <a:r>
              <a:rPr lang="en-US" sz="2200" dirty="0"/>
              <a:t>Documents</a:t>
            </a:r>
          </a:p>
          <a:p>
            <a:pPr lvl="2">
              <a:spcBef>
                <a:spcPts val="800"/>
              </a:spcBef>
            </a:pPr>
            <a:r>
              <a:rPr lang="en-US" sz="2200" dirty="0"/>
              <a:t>Meeting Notification</a:t>
            </a:r>
          </a:p>
          <a:p>
            <a:pPr lvl="2">
              <a:spcBef>
                <a:spcPts val="800"/>
              </a:spcBef>
            </a:pPr>
            <a:r>
              <a:rPr lang="en-US" sz="2200" dirty="0"/>
              <a:t>Public Comment</a:t>
            </a:r>
          </a:p>
          <a:p>
            <a:pPr lvl="2">
              <a:spcBef>
                <a:spcPts val="800"/>
              </a:spcBef>
            </a:pPr>
            <a:r>
              <a:rPr lang="en-US" sz="2200" dirty="0"/>
              <a:t>Serial Meetings</a:t>
            </a:r>
          </a:p>
          <a:p>
            <a:pPr lvl="2">
              <a:spcBef>
                <a:spcPts val="800"/>
              </a:spcBef>
            </a:pPr>
            <a:r>
              <a:rPr lang="en-US" sz="2200" dirty="0"/>
              <a:t>Standing Committees</a:t>
            </a:r>
          </a:p>
          <a:p>
            <a:pPr lvl="2">
              <a:spcBef>
                <a:spcPts val="800"/>
              </a:spcBef>
            </a:pPr>
            <a:r>
              <a:rPr lang="en-US" sz="2200" dirty="0"/>
              <a:t>Teleconferences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D0E9C09F-F343-488F-A427-70C4417423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600" dirty="0"/>
              <a:t>The Brown Act: Exceptions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82152B6-5107-4C9F-8693-9CCFD6A9A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4481513"/>
          </a:xfrm>
        </p:spPr>
        <p:txBody>
          <a:bodyPr/>
          <a:lstStyle/>
          <a:p>
            <a:pPr lvl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Ad Hoc </a:t>
            </a:r>
            <a:r>
              <a:rPr lang="en-US" dirty="0"/>
              <a:t>Committees (Short-term Workgroups)</a:t>
            </a:r>
          </a:p>
          <a:p>
            <a:pPr lvl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Individual</a:t>
            </a:r>
            <a:r>
              <a:rPr lang="en-US" dirty="0"/>
              <a:t> contact, unless it becomes a ‘serial’ meeting</a:t>
            </a:r>
          </a:p>
          <a:p>
            <a:pPr lvl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Open to the Public: </a:t>
            </a:r>
            <a:r>
              <a:rPr lang="en-US" dirty="0"/>
              <a:t>Seminar, conference, community meeting, legislative body meeting</a:t>
            </a:r>
          </a:p>
          <a:p>
            <a:pPr lvl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Social or ceremonial </a:t>
            </a:r>
            <a:r>
              <a:rPr lang="en-US" dirty="0"/>
              <a:t>occasions</a:t>
            </a:r>
          </a:p>
        </p:txBody>
      </p:sp>
    </p:spTree>
    <p:extLst>
      <p:ext uri="{BB962C8B-B14F-4D97-AF65-F5344CB8AC3E}">
        <p14:creationId xmlns:p14="http://schemas.microsoft.com/office/powerpoint/2010/main" val="34072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504113-F449-487B-8997-717F889C5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2590800"/>
            <a:ext cx="8915400" cy="1262063"/>
          </a:xfrm>
        </p:spPr>
        <p:txBody>
          <a:bodyPr anchor="ctr"/>
          <a:lstStyle/>
          <a:p>
            <a:r>
              <a:rPr lang="en-US" b="1" dirty="0"/>
              <a:t>Mental Health Funding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675664-B8B2-48AC-A951-853F2DFD8C1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5638800" y="5181600"/>
            <a:ext cx="3005138" cy="10620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Small County Example: Napa County</a:t>
            </a:r>
          </a:p>
        </p:txBody>
      </p:sp>
    </p:spTree>
    <p:extLst>
      <p:ext uri="{BB962C8B-B14F-4D97-AF65-F5344CB8AC3E}">
        <p14:creationId xmlns:p14="http://schemas.microsoft.com/office/powerpoint/2010/main" val="25164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366AF36-EA11-4AEC-887B-08024DC2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0" y="118874"/>
            <a:ext cx="8638309" cy="1155744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/>
              <a:t>Napa County Mental Health Budget: REVENUE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772B9D-0367-4374-BF32-DFEE0949F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50" y="1594475"/>
            <a:ext cx="6355139" cy="5111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46A49E-AA81-4874-94AD-91ABF10B02A8}"/>
              </a:ext>
            </a:extLst>
          </p:cNvPr>
          <p:cNvSpPr txBox="1"/>
          <p:nvPr/>
        </p:nvSpPr>
        <p:spPr>
          <a:xfrm flipH="1">
            <a:off x="1510145" y="1455570"/>
            <a:ext cx="61639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Napa County Mental Health Revenue by Category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Fiscal Year 2018-19 Budget = $32,845,885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054433-E6E5-481E-B638-094CAEFF31F9}"/>
              </a:ext>
            </a:extLst>
          </p:cNvPr>
          <p:cNvGrpSpPr/>
          <p:nvPr/>
        </p:nvGrpSpPr>
        <p:grpSpPr>
          <a:xfrm>
            <a:off x="838200" y="2078360"/>
            <a:ext cx="7949044" cy="4616031"/>
            <a:chOff x="1371601" y="2084085"/>
            <a:chExt cx="7949044" cy="46160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B6EAB5E-5E0D-4C9C-B635-48093EF1134D}"/>
                </a:ext>
              </a:extLst>
            </p:cNvPr>
            <p:cNvSpPr txBox="1"/>
            <p:nvPr/>
          </p:nvSpPr>
          <p:spPr>
            <a:xfrm>
              <a:off x="7234149" y="3472190"/>
              <a:ext cx="199644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Realignment,  32%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E28EC94-350F-4C00-9089-F2C15628BFFA}"/>
                </a:ext>
              </a:extLst>
            </p:cNvPr>
            <p:cNvSpPr txBox="1"/>
            <p:nvPr/>
          </p:nvSpPr>
          <p:spPr>
            <a:xfrm>
              <a:off x="1371601" y="2791690"/>
              <a:ext cx="222018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Medi-Cal (Billing, Administration &amp; Quality Assurance), 27%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3D4D826-9876-439D-8E3E-4734AAE7DD02}"/>
                </a:ext>
              </a:extLst>
            </p:cNvPr>
            <p:cNvSpPr txBox="1"/>
            <p:nvPr/>
          </p:nvSpPr>
          <p:spPr>
            <a:xfrm>
              <a:off x="6729845" y="5725180"/>
              <a:ext cx="25908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Federal &amp; State w/o Realignment, 3%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809C3A8-911F-49EC-94E0-4FD0C37FD27F}"/>
                </a:ext>
              </a:extLst>
            </p:cNvPr>
            <p:cNvSpPr txBox="1"/>
            <p:nvPr/>
          </p:nvSpPr>
          <p:spPr>
            <a:xfrm>
              <a:off x="5197187" y="6438506"/>
              <a:ext cx="199158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MHSA, 21%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18873ED-468D-41C0-B247-E4C817BA73D6}"/>
                </a:ext>
              </a:extLst>
            </p:cNvPr>
            <p:cNvSpPr txBox="1"/>
            <p:nvPr/>
          </p:nvSpPr>
          <p:spPr>
            <a:xfrm>
              <a:off x="2034886" y="5402430"/>
              <a:ext cx="143740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General Fund, 14%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B2DE662-84ED-464B-8A4C-76752A496EE4}"/>
                </a:ext>
              </a:extLst>
            </p:cNvPr>
            <p:cNvSpPr txBox="1"/>
            <p:nvPr/>
          </p:nvSpPr>
          <p:spPr>
            <a:xfrm>
              <a:off x="4896369" y="2084085"/>
              <a:ext cx="248443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Other Revenue (fees &amp; charges), 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3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3D9DF0F8-B588-4699-8AEC-BA0D155665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09" y="1455570"/>
            <a:ext cx="5980983" cy="502143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78754CF-5D38-478D-A699-21F86B7247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52400"/>
            <a:ext cx="8534400" cy="997527"/>
          </a:xfrm>
        </p:spPr>
        <p:txBody>
          <a:bodyPr/>
          <a:lstStyle/>
          <a:p>
            <a:r>
              <a:rPr lang="en-US" sz="2600" dirty="0"/>
              <a:t>Napa County Mental Health Budget: EXPENDITURES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08F00F-2F5B-4F6A-AF23-848EEA623BC3}"/>
              </a:ext>
            </a:extLst>
          </p:cNvPr>
          <p:cNvSpPr txBox="1"/>
          <p:nvPr/>
        </p:nvSpPr>
        <p:spPr>
          <a:xfrm flipH="1">
            <a:off x="1600200" y="1455570"/>
            <a:ext cx="59809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Napa County Mental Health Expenditures by Category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Fiscal Year 2018-19 Budget = $32,845,885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11CA0C7-5E60-4EE3-B355-7C0114CA408D}"/>
              </a:ext>
            </a:extLst>
          </p:cNvPr>
          <p:cNvGrpSpPr/>
          <p:nvPr/>
        </p:nvGrpSpPr>
        <p:grpSpPr>
          <a:xfrm>
            <a:off x="1323110" y="3124200"/>
            <a:ext cx="7200900" cy="3631287"/>
            <a:chOff x="1714500" y="3124200"/>
            <a:chExt cx="7200900" cy="36312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C010236-6FE0-4600-94CB-CBE7419C5EAE}"/>
                </a:ext>
              </a:extLst>
            </p:cNvPr>
            <p:cNvSpPr txBox="1"/>
            <p:nvPr/>
          </p:nvSpPr>
          <p:spPr>
            <a:xfrm>
              <a:off x="6918959" y="3124200"/>
              <a:ext cx="199644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Salaries &amp; Benefits, 37%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1C73E13-FF22-4D75-9787-37EFBA39A551}"/>
                </a:ext>
              </a:extLst>
            </p:cNvPr>
            <p:cNvSpPr txBox="1"/>
            <p:nvPr/>
          </p:nvSpPr>
          <p:spPr>
            <a:xfrm>
              <a:off x="1714500" y="3847869"/>
              <a:ext cx="11811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Contracts, 48%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D612754-7C63-4F18-9682-199B9883AEDF}"/>
                </a:ext>
              </a:extLst>
            </p:cNvPr>
            <p:cNvSpPr txBox="1"/>
            <p:nvPr/>
          </p:nvSpPr>
          <p:spPr>
            <a:xfrm>
              <a:off x="6087660" y="5832765"/>
              <a:ext cx="208926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HHSA Administration, 9%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B8D4ADC-3E86-4066-9C78-6EDEC84D0687}"/>
                </a:ext>
              </a:extLst>
            </p:cNvPr>
            <p:cNvSpPr txBox="1"/>
            <p:nvPr/>
          </p:nvSpPr>
          <p:spPr>
            <a:xfrm>
              <a:off x="5334001" y="6139190"/>
              <a:ext cx="304799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Supplies-including client support, 1%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3C65D07-CD60-47D2-B7EC-3B222B48DBB7}"/>
                </a:ext>
              </a:extLst>
            </p:cNvPr>
            <p:cNvSpPr txBox="1"/>
            <p:nvPr/>
          </p:nvSpPr>
          <p:spPr>
            <a:xfrm>
              <a:off x="3657600" y="6324600"/>
              <a:ext cx="182880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Property Management, IT, Communications, 4%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72F8F6D-BC74-4C44-9A5F-00045502C210}"/>
                </a:ext>
              </a:extLst>
            </p:cNvPr>
            <p:cNvSpPr txBox="1"/>
            <p:nvPr/>
          </p:nvSpPr>
          <p:spPr>
            <a:xfrm>
              <a:off x="1752601" y="6109156"/>
              <a:ext cx="198119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Services-including business </a:t>
              </a:r>
              <a:b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travel &amp; mileage, 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48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504113-F449-487B-8997-717F889C5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50" y="2590800"/>
            <a:ext cx="7588250" cy="1262063"/>
          </a:xfrm>
        </p:spPr>
        <p:txBody>
          <a:bodyPr anchor="ctr"/>
          <a:lstStyle/>
          <a:p>
            <a:r>
              <a:rPr lang="en-US" dirty="0"/>
              <a:t>Mental Health Services Act (MHSA)</a:t>
            </a:r>
            <a:br>
              <a:rPr lang="en-US" dirty="0"/>
            </a:br>
            <a:r>
              <a:rPr lang="en-US" dirty="0"/>
              <a:t>Proposition 63 passed in 2004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675664-B8B2-48AC-A951-853F2DFD8C1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5718175" y="4495800"/>
            <a:ext cx="3121025" cy="14430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MHSA is funded by a 1% tax on CA incomes over $1 million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F8A0287-A645-4B5E-A482-E7CB330164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228600"/>
            <a:ext cx="8442960" cy="969818"/>
          </a:xfrm>
        </p:spPr>
        <p:txBody>
          <a:bodyPr/>
          <a:lstStyle/>
          <a:p>
            <a:r>
              <a:rPr lang="en-US" sz="2600" dirty="0"/>
              <a:t>MHSA:  Reasons for the Mental Health Services 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46B0F1-80DA-492E-9D74-5365A025B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501491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/>
              <a:t>Expand &amp; Improve: </a:t>
            </a:r>
            <a:r>
              <a:rPr lang="en-US" dirty="0"/>
              <a:t>The MHSA was created in 2004 by Prop 63 to expand and improve public mental health services.</a:t>
            </a:r>
            <a:endParaRPr lang="en-US" b="1" dirty="0"/>
          </a:p>
          <a:p>
            <a:pPr lvl="1">
              <a:spcBef>
                <a:spcPts val="1200"/>
              </a:spcBef>
            </a:pPr>
            <a:r>
              <a:rPr lang="en-US" b="1" dirty="0"/>
              <a:t>Funding:</a:t>
            </a:r>
            <a:r>
              <a:rPr lang="en-US" dirty="0"/>
              <a:t> CA public mental heath funding was insufficient to meet demand of 1/2 the population in need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Address Disparities: </a:t>
            </a:r>
            <a:r>
              <a:rPr lang="en-US" dirty="0"/>
              <a:t>Cultural, racial and ethnic populations have been disproportionally affected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Placement:</a:t>
            </a:r>
            <a:r>
              <a:rPr lang="en-US" dirty="0"/>
              <a:t> “Safety net” of underfunded system had become the criminal justice system, courts, and emergency rooms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CBB5A7F-9C9D-4C1B-88D2-698B8A23A8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600" dirty="0"/>
              <a:t>MHSA:  DEFINITION                “Best Practices”, p. </a:t>
            </a:r>
            <a:r>
              <a:rPr lang="en-US" sz="2600" dirty="0" smtClean="0"/>
              <a:t>19</a:t>
            </a:r>
            <a:endParaRPr lang="en-US" sz="2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D08F35-59E8-45B9-B253-EDF010DD3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14487"/>
            <a:ext cx="8214360" cy="356711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200" b="1" dirty="0"/>
              <a:t>Community Program Planning (CPP)</a:t>
            </a:r>
          </a:p>
          <a:p>
            <a:pPr>
              <a:spcBef>
                <a:spcPts val="1800"/>
              </a:spcBef>
            </a:pPr>
            <a:r>
              <a:rPr lang="en-US" sz="2200" b="1" dirty="0"/>
              <a:t>Community Services and Supports (CSS)</a:t>
            </a:r>
          </a:p>
          <a:p>
            <a:pPr>
              <a:spcBef>
                <a:spcPts val="1800"/>
              </a:spcBef>
            </a:pPr>
            <a:r>
              <a:rPr lang="en-US" sz="2200" b="1" dirty="0"/>
              <a:t>Prevention &amp; Early Intervention (PEI)</a:t>
            </a:r>
          </a:p>
          <a:p>
            <a:pPr>
              <a:spcBef>
                <a:spcPts val="1800"/>
              </a:spcBef>
            </a:pPr>
            <a:r>
              <a:rPr lang="en-US" sz="2200" b="1" dirty="0"/>
              <a:t>Innovation (INN)</a:t>
            </a:r>
          </a:p>
          <a:p>
            <a:pPr>
              <a:spcBef>
                <a:spcPts val="1800"/>
              </a:spcBef>
            </a:pPr>
            <a:r>
              <a:rPr lang="en-US" sz="2200" b="1" dirty="0"/>
              <a:t>Capital Facilities &amp; Technology Needs (CFTN)</a:t>
            </a:r>
          </a:p>
          <a:p>
            <a:pPr>
              <a:spcBef>
                <a:spcPts val="1800"/>
              </a:spcBef>
            </a:pPr>
            <a:r>
              <a:rPr lang="en-US" sz="2200" b="1" dirty="0"/>
              <a:t>Workforce Education &amp; Training (WET)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CBB5A7F-9C9D-4C1B-88D2-698B8A23A8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600" dirty="0"/>
              <a:t>MHSA:  Funding &amp; Components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D08F35-59E8-45B9-B253-EDF010DD3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3567113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Community Services and Support </a:t>
            </a:r>
            <a:r>
              <a:rPr lang="en-US" sz="2200" b="1" dirty="0"/>
              <a:t>(CSS)   76%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Prevention and Early Intervention </a:t>
            </a:r>
            <a:r>
              <a:rPr lang="en-US" sz="2200" b="1" dirty="0"/>
              <a:t>(PEI)     19%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Innovations</a:t>
            </a:r>
            <a:r>
              <a:rPr lang="en-US" sz="2200" b="1" dirty="0"/>
              <a:t> (INN)    5%</a:t>
            </a:r>
          </a:p>
          <a:p>
            <a:pPr marL="0" indent="0">
              <a:spcBef>
                <a:spcPts val="600"/>
              </a:spcBef>
              <a:buNone/>
            </a:pPr>
            <a:endParaRPr lang="en-US" sz="2200" b="1" dirty="0"/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MHSOAC Transparency Tool Suite: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http://transparency.mhsoac.ca.gov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3A0CDA7-0F0A-40CF-8398-12681A41A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8" y="152400"/>
            <a:ext cx="8387542" cy="1015868"/>
          </a:xfrm>
        </p:spPr>
        <p:txBody>
          <a:bodyPr/>
          <a:lstStyle/>
          <a:p>
            <a:r>
              <a:rPr lang="en-US" sz="2600" dirty="0"/>
              <a:t>Mental Health Board Membership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741076-B8D4-4AA0-AE59-BD8A337A9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14487"/>
            <a:ext cx="8442960" cy="4481513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sz="2200" b="1" dirty="0"/>
              <a:t>Size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10 to 15 members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5 members in very small counties</a:t>
            </a:r>
          </a:p>
          <a:p>
            <a:pPr lvl="0">
              <a:spcBef>
                <a:spcPts val="1200"/>
              </a:spcBef>
            </a:pPr>
            <a:r>
              <a:rPr lang="en-US" sz="2200" b="1" dirty="0"/>
              <a:t>Appointment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By Board of Supervisors (or Governing Body)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Recruitment (Best Practices, Page </a:t>
            </a:r>
            <a:r>
              <a:rPr lang="en-US" dirty="0" smtClean="0"/>
              <a:t>22)</a:t>
            </a:r>
            <a:endParaRPr lang="en-US" dirty="0"/>
          </a:p>
          <a:p>
            <a:pPr lvl="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Strategies</a:t>
            </a:r>
          </a:p>
          <a:p>
            <a:pPr lvl="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Rules for MHB Membership</a:t>
            </a:r>
          </a:p>
        </p:txBody>
      </p:sp>
    </p:spTree>
    <p:extLst>
      <p:ext uri="{BB962C8B-B14F-4D97-AF65-F5344CB8AC3E}">
        <p14:creationId xmlns:p14="http://schemas.microsoft.com/office/powerpoint/2010/main" val="26265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CBB5A7F-9C9D-4C1B-88D2-698B8A23A8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600" dirty="0"/>
              <a:t>MHSA:  Role of the Mental Health Board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D08F35-59E8-45B9-B253-EDF010DD3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3567113"/>
          </a:xfrm>
        </p:spPr>
        <p:txBody>
          <a:bodyPr/>
          <a:lstStyle/>
          <a:p>
            <a:pPr marL="914400" lvl="1" indent="-457200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000" b="1" dirty="0"/>
              <a:t>Assure Citizen and Professional </a:t>
            </a:r>
            <a:r>
              <a:rPr lang="en-US" sz="2000" b="1" dirty="0" smtClean="0"/>
              <a:t>Involvement</a:t>
            </a:r>
          </a:p>
          <a:p>
            <a:pPr marL="857250" lvl="2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1600" b="1" dirty="0" smtClean="0"/>
              <a:t>MHSA Community Program Planning (CPP)</a:t>
            </a:r>
            <a:r>
              <a:rPr lang="en-US" sz="1600" dirty="0" smtClean="0"/>
              <a:t> is a state-mandated participatory process. Review local staff’s plans and execution of this process.</a:t>
            </a:r>
            <a:endParaRPr lang="en-US" sz="1600" dirty="0"/>
          </a:p>
          <a:p>
            <a:pPr marL="914400" lvl="1" indent="-457200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000" b="1" dirty="0" smtClean="0"/>
              <a:t>Review </a:t>
            </a:r>
            <a:r>
              <a:rPr lang="en-US" sz="2000" b="1" dirty="0"/>
              <a:t>&amp; Advise</a:t>
            </a:r>
          </a:p>
          <a:p>
            <a:pPr marL="1200150" lvl="2" indent="-342900">
              <a:lnSpc>
                <a:spcPct val="150000"/>
              </a:lnSpc>
              <a:spcBef>
                <a:spcPts val="200"/>
              </a:spcBef>
              <a:buFont typeface="+mj-lt"/>
              <a:buAutoNum type="alphaLcParenR"/>
            </a:pPr>
            <a:r>
              <a:rPr lang="en-US" sz="1600" b="1" dirty="0"/>
              <a:t>Vote</a:t>
            </a:r>
            <a:r>
              <a:rPr lang="en-US" sz="1600" dirty="0"/>
              <a:t> on substantive recommendations</a:t>
            </a:r>
          </a:p>
          <a:p>
            <a:pPr marL="1200150" lvl="2" indent="-342900">
              <a:lnSpc>
                <a:spcPct val="150000"/>
              </a:lnSpc>
              <a:spcBef>
                <a:spcPts val="200"/>
              </a:spcBef>
              <a:buFont typeface="+mj-lt"/>
              <a:buAutoNum type="alphaLcParenR"/>
            </a:pPr>
            <a:r>
              <a:rPr lang="en-US" sz="1600" dirty="0"/>
              <a:t>A </a:t>
            </a:r>
            <a:r>
              <a:rPr lang="en-US" sz="1600" b="1" dirty="0"/>
              <a:t>response</a:t>
            </a:r>
            <a:r>
              <a:rPr lang="en-US" sz="1600" dirty="0"/>
              <a:t> is required from the mental/behavioral health staff through summary &amp; analysis of recommendations (included in MHSA Plans/Updates).</a:t>
            </a:r>
          </a:p>
          <a:p>
            <a:pPr marL="914400" lvl="1" indent="-457200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000" b="1" dirty="0"/>
              <a:t>Conduct Public Hearing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											“Best Practices”, P.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504113-F449-487B-8997-717F889C5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50" y="2590800"/>
            <a:ext cx="7588250" cy="1262063"/>
          </a:xfrm>
        </p:spPr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675664-B8B2-48AC-A951-853F2DFD8C1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www.CALBHBC.org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54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E47597-A9B7-40B8-A29B-9C157270A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90560" cy="248348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1" dirty="0"/>
              <a:t>50%</a:t>
            </a:r>
            <a:r>
              <a:rPr lang="en-US" sz="2200" dirty="0"/>
              <a:t> consumers or family members of consumers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20%</a:t>
            </a:r>
            <a:r>
              <a:rPr lang="en-US" sz="2000" dirty="0"/>
              <a:t> consumers &amp; </a:t>
            </a:r>
            <a:r>
              <a:rPr lang="en-US" sz="2000" b="1" dirty="0"/>
              <a:t>20%</a:t>
            </a:r>
            <a:r>
              <a:rPr lang="en-US" sz="2000" dirty="0"/>
              <a:t> families of consumers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One Board of Supervisor Member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Reflect the </a:t>
            </a:r>
            <a:r>
              <a:rPr lang="en-US" sz="2200" b="1" dirty="0"/>
              <a:t>diversity </a:t>
            </a:r>
            <a:r>
              <a:rPr lang="en-US" sz="2200" dirty="0"/>
              <a:t>of the local client population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Include individuals from education, police, emergency +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AF3D4A9D-200D-4BC1-BDFF-6844F2D2561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1185319"/>
              </p:ext>
            </p:extLst>
          </p:nvPr>
        </p:nvGraphicFramePr>
        <p:xfrm>
          <a:off x="990600" y="3810000"/>
          <a:ext cx="6421582" cy="2483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3557158552"/>
                    </a:ext>
                  </a:extLst>
                </a:gridCol>
                <a:gridCol w="1562459">
                  <a:extLst>
                    <a:ext uri="{9D8B030D-6E8A-4147-A177-3AD203B41FA5}">
                      <a16:colId xmlns:a16="http://schemas.microsoft.com/office/drawing/2014/main" xmlns="" val="4013189157"/>
                    </a:ext>
                  </a:extLst>
                </a:gridCol>
                <a:gridCol w="1811123">
                  <a:extLst>
                    <a:ext uri="{9D8B030D-6E8A-4147-A177-3AD203B41FA5}">
                      <a16:colId xmlns:a16="http://schemas.microsoft.com/office/drawing/2014/main" xmlns="" val="3290202287"/>
                    </a:ext>
                  </a:extLst>
                </a:gridCol>
              </a:tblGrid>
              <a:tr h="356076">
                <a:tc gridSpan="3"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 of Mental Health Board</a:t>
                      </a:r>
                      <a:endParaRPr lang="en-US" sz="20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9872791"/>
                  </a:ext>
                </a:extLst>
              </a:tr>
              <a:tr h="356076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 gridSpan="2"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Member Board</a:t>
                      </a:r>
                      <a:endParaRPr lang="en-US" sz="1800" b="1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0557599"/>
                  </a:ext>
                </a:extLst>
              </a:tr>
              <a:tr h="356076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Consumer</a:t>
                      </a:r>
                      <a:endParaRPr lang="en-US" sz="16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800" b="1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extLst>
                  <a:ext uri="{0D108BD9-81ED-4DB2-BD59-A6C34878D82A}">
                    <a16:rowId xmlns:a16="http://schemas.microsoft.com/office/drawing/2014/main" xmlns="" val="499368720"/>
                  </a:ext>
                </a:extLst>
              </a:tr>
              <a:tr h="423674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Member of Consumer</a:t>
                      </a:r>
                      <a:endParaRPr lang="en-US" sz="16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800" b="1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extLst>
                  <a:ext uri="{0D108BD9-81ED-4DB2-BD59-A6C34878D82A}">
                    <a16:rowId xmlns:a16="http://schemas.microsoft.com/office/drawing/2014/main" xmlns="" val="2004192187"/>
                  </a:ext>
                </a:extLst>
              </a:tr>
              <a:tr h="63551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Combined Consumer &amp; Family Member of Consumer</a:t>
                      </a:r>
                      <a:endParaRPr lang="en-US" sz="16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800" b="1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extLst>
                  <a:ext uri="{0D108BD9-81ED-4DB2-BD59-A6C34878D82A}">
                    <a16:rowId xmlns:a16="http://schemas.microsoft.com/office/drawing/2014/main" xmlns="" val="1310948241"/>
                  </a:ext>
                </a:extLst>
              </a:tr>
              <a:tr h="356076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 of Supervisors</a:t>
                      </a:r>
                      <a:endParaRPr lang="en-US" sz="16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1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extLst>
                  <a:ext uri="{0D108BD9-81ED-4DB2-BD59-A6C34878D82A}">
                    <a16:rowId xmlns:a16="http://schemas.microsoft.com/office/drawing/2014/main" xmlns="" val="943260414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748172A-435D-40CA-876E-24D8749E3A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7091" y="244895"/>
            <a:ext cx="8562109" cy="1057431"/>
          </a:xfrm>
        </p:spPr>
        <p:txBody>
          <a:bodyPr/>
          <a:lstStyle/>
          <a:p>
            <a:r>
              <a:rPr lang="en-US" sz="2800" b="1" dirty="0"/>
              <a:t>Mental Health Board Membership: COMPOSITION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50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BEFF5D6-F929-4974-BD4D-4BFF2E442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244896"/>
            <a:ext cx="8610600" cy="1018754"/>
          </a:xfrm>
        </p:spPr>
        <p:txBody>
          <a:bodyPr/>
          <a:lstStyle/>
          <a:p>
            <a:r>
              <a:rPr lang="en-US" sz="2800" b="1" dirty="0"/>
              <a:t>Mental Health Board Membership: EXCEPTIONS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F90E77-7D74-4A92-AC69-E13D95D98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417671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Except as noted below*</a:t>
            </a:r>
            <a:r>
              <a:rPr lang="en-US" dirty="0"/>
              <a:t>, </a:t>
            </a:r>
            <a:r>
              <a:rPr lang="en-US" u="sng" dirty="0"/>
              <a:t>a Board member or spouse can not be employed by</a:t>
            </a:r>
            <a:r>
              <a:rPr lang="en-US" dirty="0"/>
              <a:t>: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A county mental health service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The State Department of Health Care Services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A local mental health contract agency</a:t>
            </a:r>
          </a:p>
          <a:p>
            <a:pPr marL="5715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sz="2200" dirty="0"/>
              <a:t> 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A mental health consumer </a:t>
            </a:r>
            <a:r>
              <a:rPr lang="en-US" sz="2200" u="sng" dirty="0">
                <a:solidFill>
                  <a:schemeClr val="accent6">
                    <a:lumMod val="75000"/>
                  </a:schemeClr>
                </a:solidFill>
              </a:rPr>
              <a:t>can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be employed by any of the above (if the consumer has no interest, influence or authority over any financial or contractual matter concerning the employer)</a:t>
            </a:r>
          </a:p>
        </p:txBody>
      </p:sp>
    </p:spTree>
    <p:extLst>
      <p:ext uri="{BB962C8B-B14F-4D97-AF65-F5344CB8AC3E}">
        <p14:creationId xmlns:p14="http://schemas.microsoft.com/office/powerpoint/2010/main" val="26476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504113-F449-487B-8997-717F889C5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50" y="2590800"/>
            <a:ext cx="7588250" cy="1262063"/>
          </a:xfrm>
        </p:spPr>
        <p:txBody>
          <a:bodyPr anchor="ctr"/>
          <a:lstStyle/>
          <a:p>
            <a:r>
              <a:rPr lang="en-US" b="1" dirty="0"/>
              <a:t>Duties of the Mental Health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675664-B8B2-48AC-A951-853F2DFD8C1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5867400" y="4495800"/>
            <a:ext cx="3157538" cy="1644075"/>
          </a:xfrm>
        </p:spPr>
        <p:txBody>
          <a:bodyPr/>
          <a:lstStyle/>
          <a:p>
            <a:r>
              <a:rPr lang="en-US" sz="2000" dirty="0"/>
              <a:t>Mental Health Board</a:t>
            </a:r>
          </a:p>
          <a:p>
            <a:r>
              <a:rPr lang="en-US" sz="2000" dirty="0"/>
              <a:t>Drug and Alcohol Board</a:t>
            </a:r>
            <a:endParaRPr lang="en-US" b="0" dirty="0"/>
          </a:p>
          <a:p>
            <a:endParaRPr lang="en-US" b="0" dirty="0"/>
          </a:p>
          <a:p>
            <a:r>
              <a:rPr lang="en-US" sz="1700" dirty="0"/>
              <a:t>Page 16/17 “Best Practices”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7C153A-0021-4946-B196-4C0393712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6" t="39624" r="52500" b="17392"/>
          <a:stretch/>
        </p:blipFill>
        <p:spPr>
          <a:xfrm>
            <a:off x="1056559" y="4267200"/>
            <a:ext cx="3415861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0B8FFD6-4E5F-44AB-A8C1-0AE2182A7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sz="1800" dirty="0"/>
              <a:t>(1) REVIEW &amp; EVALUATE the community’s public  mental health needs, services, facilities, and special problems in any facility within the county or jurisdiction where mental health evaluations or services are being provided…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BE3554-7281-455D-A3D7-DDEA25270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53" y="1676400"/>
            <a:ext cx="8415250" cy="371951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Strategies:</a:t>
            </a:r>
          </a:p>
          <a:p>
            <a:pPr lvl="1">
              <a:spcBef>
                <a:spcPts val="1900"/>
              </a:spcBef>
            </a:pPr>
            <a:r>
              <a:rPr lang="en-US" sz="2200" b="1" dirty="0"/>
              <a:t>Speakers/Panels/Community Forums</a:t>
            </a:r>
          </a:p>
          <a:p>
            <a:pPr lvl="2">
              <a:spcBef>
                <a:spcPts val="200"/>
              </a:spcBef>
            </a:pPr>
            <a:r>
              <a:rPr lang="en-US" sz="2200" b="1" dirty="0"/>
              <a:t>Community organizations/agencies</a:t>
            </a:r>
          </a:p>
          <a:p>
            <a:pPr lvl="2">
              <a:spcBef>
                <a:spcPts val="200"/>
              </a:spcBef>
            </a:pPr>
            <a:r>
              <a:rPr lang="en-US" sz="2200" b="1" dirty="0"/>
              <a:t>Mental health division staff </a:t>
            </a:r>
          </a:p>
          <a:p>
            <a:pPr lvl="1">
              <a:spcBef>
                <a:spcPts val="1900"/>
              </a:spcBef>
            </a:pPr>
            <a:r>
              <a:rPr lang="en-US" sz="2200" b="1" dirty="0"/>
              <a:t>Site Visits (p. </a:t>
            </a:r>
            <a:r>
              <a:rPr lang="en-US" sz="2200" b="1" dirty="0" smtClean="0"/>
              <a:t>38 </a:t>
            </a:r>
            <a:r>
              <a:rPr lang="en-US" sz="2200" b="1" dirty="0"/>
              <a:t>Best Practices)</a:t>
            </a:r>
          </a:p>
          <a:p>
            <a:pPr lvl="1">
              <a:spcBef>
                <a:spcPts val="1900"/>
              </a:spcBef>
            </a:pPr>
            <a:r>
              <a:rPr lang="en-US" sz="2200" b="1" dirty="0"/>
              <a:t>Ad Hoc Committees (Short-term Workgroups)</a:t>
            </a:r>
          </a:p>
          <a:p>
            <a:pPr lvl="1">
              <a:spcBef>
                <a:spcPts val="1900"/>
              </a:spcBef>
            </a:pPr>
            <a:r>
              <a:rPr lang="en-US" sz="2200" b="1" dirty="0"/>
              <a:t>Liaisons to other commissions/committees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9FE26A-904E-455A-AD57-6567CD3480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4" t="41107" r="57500" b="19177"/>
          <a:stretch/>
        </p:blipFill>
        <p:spPr>
          <a:xfrm>
            <a:off x="6501992" y="1600200"/>
            <a:ext cx="2209800" cy="20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E70564B-E834-4317-A52A-01C05A12D6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599" y="152400"/>
            <a:ext cx="8773071" cy="1018754"/>
          </a:xfrm>
        </p:spPr>
        <p:txBody>
          <a:bodyPr/>
          <a:lstStyle/>
          <a:p>
            <a:r>
              <a:rPr lang="en-US" sz="1900" dirty="0"/>
              <a:t>(2) REVIEW any county agreement entered into pursuant to Section 5650. The local mental health board may make RECOMMENDATIONS to the governing body regarding concerns identified within these agreements.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37C483-4B7E-42E3-9692-B95BEBF75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230737" cy="45577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Strategies: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Staff Presentations &amp; </a:t>
            </a:r>
            <a:r>
              <a:rPr lang="en-US" sz="2000" b="1" dirty="0" smtClean="0"/>
              <a:t>Reports</a:t>
            </a:r>
            <a:endParaRPr lang="en-US" sz="2000" b="1" dirty="0"/>
          </a:p>
          <a:p>
            <a:pPr lvl="1"/>
            <a:r>
              <a:rPr lang="en-US" sz="2000" dirty="0"/>
              <a:t>Mental Health Services Act (MHSA) Plan/Update/INN</a:t>
            </a:r>
          </a:p>
          <a:p>
            <a:pPr lvl="1"/>
            <a:r>
              <a:rPr lang="en-US" sz="2000" dirty="0"/>
              <a:t>Triennial Audit </a:t>
            </a:r>
          </a:p>
          <a:p>
            <a:pPr lvl="1"/>
            <a:r>
              <a:rPr lang="en-US" sz="2000" dirty="0">
                <a:hlinkClick r:id="rId3"/>
              </a:rPr>
              <a:t>EQRO - External Quality Review of Medi-Cal Specialty MH Services (on-line)</a:t>
            </a:r>
            <a:endParaRPr lang="en-US" sz="2000" dirty="0"/>
          </a:p>
          <a:p>
            <a:pPr lvl="1"/>
            <a:r>
              <a:rPr lang="en-US" sz="2000" dirty="0"/>
              <a:t>PATH - Projects for Assistance in </a:t>
            </a:r>
            <a:r>
              <a:rPr lang="en-US" sz="2000" dirty="0" smtClean="0"/>
              <a:t>Transitions from Homelessness Grant</a:t>
            </a:r>
            <a:endParaRPr lang="en-US" sz="2000" dirty="0"/>
          </a:p>
          <a:p>
            <a:pPr lvl="1"/>
            <a:r>
              <a:rPr lang="en-US" sz="2000" dirty="0"/>
              <a:t>SAMHSA Grant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RFPs</a:t>
            </a:r>
            <a:r>
              <a:rPr lang="en-US" sz="2000" b="1" dirty="0"/>
              <a:t>: Review new contract proposals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Site Visits: Review specific contract prior to visit.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4D1282-CEDA-4232-AF5C-485C27DBD9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06" t="41107" r="60658" b="18873"/>
          <a:stretch/>
        </p:blipFill>
        <p:spPr>
          <a:xfrm>
            <a:off x="7010400" y="3713043"/>
            <a:ext cx="1991271" cy="24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8623105-B933-4801-8642-C4A301F07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2400"/>
            <a:ext cx="7620000" cy="1018754"/>
          </a:xfrm>
        </p:spPr>
        <p:txBody>
          <a:bodyPr/>
          <a:lstStyle/>
          <a:p>
            <a:r>
              <a:rPr lang="en-US" sz="2200" dirty="0"/>
              <a:t>(3) ADVISE the BOS and the local Mental Health Director regarding any aspect of the local mental health program.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7D9C98-469E-4126-B856-9D568292F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447800"/>
            <a:ext cx="8444097" cy="5150485"/>
          </a:xfrm>
        </p:spPr>
        <p:txBody>
          <a:bodyPr/>
          <a:lstStyle/>
          <a:p>
            <a:pPr marL="457200" lvl="1" indent="0">
              <a:spcBef>
                <a:spcPts val="1200"/>
              </a:spcBef>
              <a:buNone/>
            </a:pPr>
            <a:r>
              <a:rPr lang="en-US" sz="2000" b="1" dirty="0" smtClean="0"/>
              <a:t>I. IDENTIFY ISSUES</a:t>
            </a:r>
            <a:endParaRPr lang="en-US" sz="2000" b="1" dirty="0"/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Public Comment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Performance Outcome Data</a:t>
            </a:r>
            <a:endParaRPr lang="en-US" dirty="0"/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Presentations (by staff, patients rights advocates, contractors)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b="1" dirty="0" smtClean="0"/>
              <a:t>II. RESEARCH ISSUES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Ad </a:t>
            </a:r>
            <a:r>
              <a:rPr lang="en-US" dirty="0" err="1"/>
              <a:t>Hocs</a:t>
            </a:r>
            <a:r>
              <a:rPr lang="en-US" dirty="0"/>
              <a:t> (short-term workgroups) to conduct research meetings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Chair to meet regularly with Mental Health Director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Site Visits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b="1" dirty="0" smtClean="0"/>
              <a:t>III. ADVISE</a:t>
            </a:r>
            <a:endParaRPr lang="en-US" sz="2000" b="1" dirty="0"/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Draft recommendations/resolutions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Vote on recommendations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500" dirty="0">
            <a:latin typeface="+mj-lt"/>
          </a:defRPr>
        </a:defPPr>
      </a:lstStyle>
    </a:spDef>
    <a:lnDef>
      <a:spPr>
        <a:ln w="381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rchived xmlns="4a625457-d415-4713-8878-0e94683a4cb4">No</Archived>
    <Dupe xmlns="4a625457-d415-4713-8878-0e94683a4cb4" xsi:nil="true"/>
    <Document_x0020_Type xmlns="4a625457-d415-4713-8878-0e94683a4cb4">Resources</Document_x0020_Type>
    <Category_x0020_Drop_x0020_Down xmlns="4a625457-d415-4713-8878-0e94683a4cb4">Overview</Category_x0020_Drop_x0020_Down>
    <Level_x0020_2 xmlns="4a625457-d415-4713-8878-0e94683a4cb4">Template</Level_x0020_2>
    <Topic xmlns="4a625457-d415-4713-8878-0e94683a4cb4">Corporate Materials</Topic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00A4A7D6191A4EACDFFCA523159E1B" ma:contentTypeVersion="19" ma:contentTypeDescription="Create a new document." ma:contentTypeScope="" ma:versionID="7b48e4d111c14305c2876300d33ca8b2">
  <xsd:schema xmlns:xsd="http://www.w3.org/2001/XMLSchema" xmlns:p="http://schemas.microsoft.com/office/2006/metadata/properties" xmlns:ns2="4a625457-d415-4713-8878-0e94683a4cb4" targetNamespace="http://schemas.microsoft.com/office/2006/metadata/properties" ma:root="true" ma:fieldsID="cc3cd160b4301a0755c8a243e4911101" ns2:_="">
    <xsd:import namespace="4a625457-d415-4713-8878-0e94683a4cb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Level_x0020_2" minOccurs="0"/>
                <xsd:element ref="ns2:Topic" minOccurs="0"/>
                <xsd:element ref="ns2:Dupe" minOccurs="0"/>
                <xsd:element ref="ns2:Archived" minOccurs="0"/>
                <xsd:element ref="ns2:Category_x0020_Drop_x0020_Dow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a625457-d415-4713-8878-0e94683a4cb4" elementFormDefault="qualified">
    <xsd:import namespace="http://schemas.microsoft.com/office/2006/documentManagement/types"/>
    <xsd:element name="Document_x0020_Type" ma:index="8" nillable="true" ma:displayName="Document Type" ma:format="Dropdown" ma:internalName="Document_x0020_Type">
      <xsd:simpleType>
        <xsd:restriction base="dms:Choice">
          <xsd:enumeration value="Agreement/Standard Practice"/>
          <xsd:enumeration value="Analyst Reports"/>
          <xsd:enumeration value="Article Reprints"/>
          <xsd:enumeration value="Brochure/Data Sheet"/>
          <xsd:enumeration value="Case Study"/>
          <xsd:enumeration value="Competitive Analysis"/>
          <xsd:enumeration value="Contract"/>
          <xsd:enumeration value="Corporate Standard/Template"/>
          <xsd:enumeration value="Demo"/>
          <xsd:enumeration value="Marketing Info"/>
          <xsd:enumeration value="MT Standards"/>
          <xsd:enumeration value="Pricing Tool"/>
          <xsd:enumeration value="Process Document"/>
          <xsd:enumeration value="Proposal Inputs"/>
          <xsd:enumeration value="Proposal Template"/>
          <xsd:enumeration value="Published Article"/>
          <xsd:enumeration value="Reporting/Proposal Example"/>
          <xsd:enumeration value="Resources"/>
          <xsd:enumeration value="Sales Presentation"/>
          <xsd:enumeration value="Sample Reports"/>
          <xsd:enumeration value="Training Material"/>
          <xsd:enumeration value="Web Seminar"/>
          <xsd:enumeration value="White Paper"/>
        </xsd:restriction>
      </xsd:simpleType>
    </xsd:element>
    <xsd:element name="Level_x0020_2" ma:index="9" nillable="true" ma:displayName="Category" ma:internalName="Level_x0020_2">
      <xsd:simpleType>
        <xsd:restriction base="dms:Text">
          <xsd:maxLength value="255"/>
        </xsd:restriction>
      </xsd:simpleType>
    </xsd:element>
    <xsd:element name="Topic" ma:index="11" nillable="true" ma:displayName="Topic" ma:format="Dropdown" ma:internalName="Topic">
      <xsd:simpleType>
        <xsd:restriction base="dms:Choice">
          <xsd:enumeration value="Corporate"/>
          <xsd:enumeration value="Corporate Materials"/>
          <xsd:enumeration value="Communities &amp; Panels"/>
          <xsd:enumeration value="CustomerSat"/>
          <xsd:enumeration value="Innovation"/>
          <xsd:enumeration value="Insight Networks &amp; Communities"/>
          <xsd:enumeration value="Market Research Suite"/>
          <xsd:enumeration value="MetrixLab General"/>
          <xsd:enumeration value="MetrixLab Brand, Media &amp; Advertising"/>
          <xsd:enumeration value="MetrixLab Innovation &amp; Shopper"/>
          <xsd:enumeration value="MetrixLab eBusiness"/>
          <xsd:enumeration value="MetrixLab Customer Experience Management"/>
          <xsd:enumeration value="Research Solutions - Ad Hoc Templates"/>
          <xsd:enumeration value="Research Solutions - Products"/>
          <xsd:enumeration value="Respondent Engagement"/>
          <xsd:enumeration value="Sales Resources"/>
          <xsd:enumeration value="Sales Resources - RS"/>
          <xsd:enumeration value="Service Bureau"/>
          <xsd:enumeration value="True Sample"/>
          <xsd:enumeration value="Zoomerang"/>
          <xsd:enumeration value="ZoomPanel"/>
        </xsd:restriction>
      </xsd:simpleType>
    </xsd:element>
    <xsd:element name="Dupe" ma:index="12" nillable="true" ma:displayName="Dupe" ma:hidden="true" ma:internalName="Dupe" ma:readOnly="false">
      <xsd:simpleType>
        <xsd:restriction base="dms:Text">
          <xsd:maxLength value="255"/>
        </xsd:restriction>
      </xsd:simpleType>
    </xsd:element>
    <xsd:element name="Archived" ma:index="16" nillable="true" ma:displayName="Archived" ma:default="No" ma:description="Leave as 'No'." ma:format="Dropdown" ma:internalName="Archived">
      <xsd:simpleType>
        <xsd:restriction base="dms:Choice">
          <xsd:enumeration value="No"/>
          <xsd:enumeration value="Yes"/>
        </xsd:restriction>
      </xsd:simpleType>
    </xsd:element>
    <xsd:element name="Category_x0020_Drop_x0020_Down" ma:index="17" nillable="true" ma:displayName="Category Drop Down" ma:default="A&amp;U - Segmentation" ma:format="Dropdown" ma:internalName="Category_x0020_Drop_x0020_Down">
      <xsd:simpleType>
        <xsd:restriction base="dms:Choice">
          <xsd:enumeration value="A&amp;U - Segmentation"/>
          <xsd:enumeration value="Advanced Analytics"/>
          <xsd:enumeration value="Ad Testing - ML"/>
          <xsd:enumeration value="Choice Modeling - Conjoint"/>
          <xsd:enumeration value="Concept Testing"/>
          <xsd:enumeration value="Optimization - Bundle"/>
          <xsd:enumeration value="Optimization - Line"/>
          <xsd:enumeration value="Optimization - Price"/>
          <xsd:enumeration value="Optimization Research"/>
          <xsd:enumeration value="Overview"/>
          <xsd:enumeration value="Shopper Impact"/>
          <xsd:enumeration value="Tracking - ACT"/>
          <xsd:enumeration value="Closed Loop Feedback - ML"/>
          <xsd:enumeration value="Community Manager"/>
          <xsd:enumeration value="Pop-up Communities"/>
          <xsd:enumeration value="Panel Manager"/>
          <xsd:enumeration value="Research Manager"/>
          <xsd:enumeration value="Survey Manager"/>
          <xsd:enumeration value="Mobile"/>
          <xsd:enumeration value="Mood Board - ML"/>
          <xsd:enumeration value="Collage - Grouping"/>
          <xsd:enumeration value="Online Qual - ML"/>
          <xsd:enumeration value="Findability"/>
          <xsd:enumeration value="Image Highlighter"/>
          <xsd:enumeration value="Package Highlighter"/>
          <xsd:enumeration value="PACT - ML"/>
          <xsd:enumeration value="Smart Shelf"/>
          <xsd:enumeration value="Text Highlighter"/>
          <xsd:enumeration value="2010 Sales Conference"/>
          <xsd:enumeration value="2011 Sales Conference"/>
          <xsd:enumeration value="2012 Sales Conference"/>
          <xsd:enumeration value="All Hands"/>
          <xsd:enumeration value="Big Machines"/>
          <xsd:enumeration value="Deal Review"/>
          <xsd:enumeration value="Industry Data"/>
          <xsd:enumeration value="Legal - Contracts"/>
          <xsd:enumeration value="Nosh n Learns"/>
          <xsd:enumeration value="Staff Bios"/>
          <xsd:enumeration value="Vendor"/>
          <xsd:enumeration value="VIP - Planning Checklist"/>
          <xsd:enumeration value="Website Insights Reports"/>
          <xsd:enumeration value="ZoomPane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C3C616-BFC3-4AF5-9628-D72F2969EE75}">
  <ds:schemaRefs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4a625457-d415-4713-8878-0e94683a4cb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B97A42-0A9B-4B1D-AAFB-C76FE2195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25457-d415-4713-8878-0e94683a4cb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A110CCC-5B0D-47B0-94FE-B80F3F69E0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14427</TotalTime>
  <Words>1531</Words>
  <Application>Microsoft Office PowerPoint</Application>
  <PresentationFormat>On-screen Show (4:3)</PresentationFormat>
  <Paragraphs>225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Calibri</vt:lpstr>
      <vt:lpstr>Franklin Gothic Book</vt:lpstr>
      <vt:lpstr>Lucida Sans Unicode</vt:lpstr>
      <vt:lpstr>Times New Roman</vt:lpstr>
      <vt:lpstr>Wingdings</vt:lpstr>
      <vt:lpstr>SALES</vt:lpstr>
      <vt:lpstr>Mental Health Board Training   </vt:lpstr>
      <vt:lpstr>PowerPoint Presentation</vt:lpstr>
      <vt:lpstr>PowerPoint Presentation</vt:lpstr>
      <vt:lpstr>PowerPoint Presentation</vt:lpstr>
      <vt:lpstr>PowerPoint Presentation</vt:lpstr>
      <vt:lpstr>Duties of the Mental Health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Effective Meetings</vt:lpstr>
      <vt:lpstr>PowerPoint Presentation</vt:lpstr>
      <vt:lpstr>PowerPoint Presentation</vt:lpstr>
      <vt:lpstr>PowerPoint Presentation</vt:lpstr>
      <vt:lpstr>The Brown Act Government Code Section 54950-54963</vt:lpstr>
      <vt:lpstr>PowerPoint Presentation</vt:lpstr>
      <vt:lpstr>PowerPoint Presentation</vt:lpstr>
      <vt:lpstr>PowerPoint Presentation</vt:lpstr>
      <vt:lpstr>Mental Health Funding</vt:lpstr>
      <vt:lpstr>Napa County Mental Health Budget: REVENUE</vt:lpstr>
      <vt:lpstr>PowerPoint Presentation</vt:lpstr>
      <vt:lpstr>Mental Health Services Act (MHSA) Proposition 63 passed in 2004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MetrixLab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Board Training (CALBHB/C)</dc:title>
  <dc:creator>CALBHBC</dc:creator>
  <cp:lastModifiedBy>Theresa Comstock</cp:lastModifiedBy>
  <cp:revision>1326</cp:revision>
  <cp:lastPrinted>2020-04-10T21:33:42Z</cp:lastPrinted>
  <dcterms:created xsi:type="dcterms:W3CDTF">2011-05-17T07:57:58Z</dcterms:created>
  <dcterms:modified xsi:type="dcterms:W3CDTF">2020-04-10T21:36:16Z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0x0101007F00A4A7D6191A4EACDFFCA523159E1B</vt:lpwstr>
  </property>
</Properties>
</file>