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91" r:id="rId5"/>
  </p:sldMasterIdLst>
  <p:notesMasterIdLst>
    <p:notesMasterId r:id="rId24"/>
  </p:notesMasterIdLst>
  <p:handoutMasterIdLst>
    <p:handoutMasterId r:id="rId25"/>
  </p:handoutMasterIdLst>
  <p:sldIdLst>
    <p:sldId id="429" r:id="rId6"/>
    <p:sldId id="408" r:id="rId7"/>
    <p:sldId id="432" r:id="rId8"/>
    <p:sldId id="431" r:id="rId9"/>
    <p:sldId id="426" r:id="rId10"/>
    <p:sldId id="427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28" r:id="rId19"/>
    <p:sldId id="419" r:id="rId20"/>
    <p:sldId id="425" r:id="rId21"/>
    <p:sldId id="430" r:id="rId22"/>
    <p:sldId id="400" r:id="rId23"/>
  </p:sldIdLst>
  <p:sldSz cx="9144000" cy="6858000" type="screen4x3"/>
  <p:notesSz cx="7004050" cy="92900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4">
          <p15:clr>
            <a:srgbClr val="A4A3A4"/>
          </p15:clr>
        </p15:guide>
        <p15:guide id="2" orient="horz" pos="796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5645">
          <p15:clr>
            <a:srgbClr val="A4A3A4"/>
          </p15:clr>
        </p15:guide>
        <p15:guide id="5" pos="128">
          <p15:clr>
            <a:srgbClr val="A4A3A4"/>
          </p15:clr>
        </p15:guide>
        <p15:guide id="6" pos="2937">
          <p15:clr>
            <a:srgbClr val="A4A3A4"/>
          </p15:clr>
        </p15:guide>
        <p15:guide id="7" pos="2823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Comstock" initials="TC" lastIdx="0" clrIdx="0">
    <p:extLst>
      <p:ext uri="{19B8F6BF-5375-455C-9EA6-DF929625EA0E}">
        <p15:presenceInfo xmlns:p15="http://schemas.microsoft.com/office/powerpoint/2012/main" userId="Theresa Comsto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60AC"/>
    <a:srgbClr val="1D4971"/>
    <a:srgbClr val="CBD6E3"/>
    <a:srgbClr val="CCCCFF"/>
    <a:srgbClr val="FDD5AD"/>
    <a:srgbClr val="BCEAFF"/>
    <a:srgbClr val="CCFF99"/>
    <a:srgbClr val="E8EFF3"/>
    <a:srgbClr val="EAEAEA"/>
    <a:srgbClr val="E7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8" autoAdjust="0"/>
    <p:restoredTop sz="90084" autoAdjust="0"/>
  </p:normalViewPr>
  <p:slideViewPr>
    <p:cSldViewPr snapToObjects="1">
      <p:cViewPr varScale="1">
        <p:scale>
          <a:sx n="86" d="100"/>
          <a:sy n="86" d="100"/>
        </p:scale>
        <p:origin x="846" y="90"/>
      </p:cViewPr>
      <p:guideLst>
        <p:guide orient="horz" pos="4214"/>
        <p:guide orient="horz" pos="796"/>
        <p:guide orient="horz" pos="907"/>
        <p:guide pos="5645"/>
        <p:guide pos="128"/>
        <p:guide pos="2937"/>
        <p:guide pos="282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564"/>
    </p:cViewPr>
  </p:sorterViewPr>
  <p:notesViewPr>
    <p:cSldViewPr snapToObjects="1">
      <p:cViewPr varScale="1">
        <p:scale>
          <a:sx n="77" d="100"/>
          <a:sy n="77" d="100"/>
        </p:scale>
        <p:origin x="2256" y="96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5852" cy="464948"/>
          </a:xfrm>
          <a:prstGeom prst="rect">
            <a:avLst/>
          </a:prstGeom>
        </p:spPr>
        <p:txBody>
          <a:bodyPr vert="horz" lIns="91340" tIns="45669" rIns="91340" bIns="456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6567" y="2"/>
            <a:ext cx="3035852" cy="464948"/>
          </a:xfrm>
          <a:prstGeom prst="rect">
            <a:avLst/>
          </a:prstGeom>
        </p:spPr>
        <p:txBody>
          <a:bodyPr vert="horz" lIns="91340" tIns="45669" rIns="91340" bIns="45669" rtlCol="0"/>
          <a:lstStyle>
            <a:lvl1pPr algn="r">
              <a:defRPr sz="1200"/>
            </a:lvl1pPr>
          </a:lstStyle>
          <a:p>
            <a:fld id="{A61AAF3E-78B5-4144-976B-297CC14009C3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3616"/>
            <a:ext cx="3035852" cy="464948"/>
          </a:xfrm>
          <a:prstGeom prst="rect">
            <a:avLst/>
          </a:prstGeom>
        </p:spPr>
        <p:txBody>
          <a:bodyPr vert="horz" lIns="91340" tIns="45669" rIns="91340" bIns="456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6567" y="8823616"/>
            <a:ext cx="3035852" cy="464948"/>
          </a:xfrm>
          <a:prstGeom prst="rect">
            <a:avLst/>
          </a:prstGeom>
        </p:spPr>
        <p:txBody>
          <a:bodyPr vert="horz" lIns="91340" tIns="45669" rIns="91340" bIns="45669" rtlCol="0" anchor="b"/>
          <a:lstStyle>
            <a:lvl1pPr algn="r">
              <a:defRPr sz="1200"/>
            </a:lvl1pPr>
          </a:lstStyle>
          <a:p>
            <a:fld id="{1FFC5E5C-ABBB-964B-81CC-6A91D4BDB4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70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5088" cy="464503"/>
          </a:xfrm>
          <a:prstGeom prst="rect">
            <a:avLst/>
          </a:prstGeom>
        </p:spPr>
        <p:txBody>
          <a:bodyPr vert="horz" lIns="91340" tIns="45669" rIns="91340" bIns="4566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4" y="0"/>
            <a:ext cx="3035088" cy="464503"/>
          </a:xfrm>
          <a:prstGeom prst="rect">
            <a:avLst/>
          </a:prstGeom>
        </p:spPr>
        <p:txBody>
          <a:bodyPr vert="horz" lIns="91340" tIns="45669" rIns="91340" bIns="45669" rtlCol="0"/>
          <a:lstStyle>
            <a:lvl1pPr algn="r">
              <a:defRPr sz="1200"/>
            </a:lvl1pPr>
          </a:lstStyle>
          <a:p>
            <a:fld id="{DF1C3A0D-9514-43B5-ABA9-5DEFCF538ABB}" type="datetimeFigureOut">
              <a:rPr lang="en-GB" smtClean="0"/>
              <a:pPr/>
              <a:t>13/04/2024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0" tIns="45669" rIns="91340" bIns="4566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2777"/>
            <a:ext cx="5603240" cy="4180523"/>
          </a:xfrm>
          <a:prstGeom prst="rect">
            <a:avLst/>
          </a:prstGeom>
        </p:spPr>
        <p:txBody>
          <a:bodyPr vert="horz" lIns="91340" tIns="45669" rIns="91340" bIns="456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3938"/>
            <a:ext cx="3035088" cy="464503"/>
          </a:xfrm>
          <a:prstGeom prst="rect">
            <a:avLst/>
          </a:prstGeom>
        </p:spPr>
        <p:txBody>
          <a:bodyPr vert="horz" lIns="91340" tIns="45669" rIns="91340" bIns="4566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4" y="8823938"/>
            <a:ext cx="3035088" cy="464503"/>
          </a:xfrm>
          <a:prstGeom prst="rect">
            <a:avLst/>
          </a:prstGeom>
        </p:spPr>
        <p:txBody>
          <a:bodyPr vert="horz" lIns="91340" tIns="45669" rIns="91340" bIns="45669" rtlCol="0" anchor="b"/>
          <a:lstStyle>
            <a:lvl1pPr algn="r">
              <a:defRPr sz="1200"/>
            </a:lvl1pPr>
          </a:lstStyle>
          <a:p>
            <a:fld id="{4730D67A-D9E3-4BE9-8ED2-FC85EA95D0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1049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0FED9EE-67B9-4062-92E4-9FD834B5E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AFC8590-27D5-410E-949A-F436939D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96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23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52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3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87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69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33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25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26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7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1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03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7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613C77-A7AD-48F5-AB28-85CC9905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18145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36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7" name="Rectangle 37">
            <a:extLst>
              <a:ext uri="{FF2B5EF4-FFF2-40B4-BE49-F238E27FC236}">
                <a16:creationId xmlns:a16="http://schemas.microsoft.com/office/drawing/2014/main" id="{2F6FC8D1-1AC8-4777-A383-E84E7FFC3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0238"/>
            <a:ext cx="9144000" cy="2262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A2136F4-2214-4A43-85E2-FF621DFA58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1350" y="3163888"/>
            <a:ext cx="6369050" cy="688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b"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title style</a:t>
            </a:r>
          </a:p>
        </p:txBody>
      </p:sp>
      <p:sp>
        <p:nvSpPr>
          <p:cNvPr id="25649" name="Rectangle 49">
            <a:extLst>
              <a:ext uri="{FF2B5EF4-FFF2-40B4-BE49-F238E27FC236}">
                <a16:creationId xmlns:a16="http://schemas.microsoft.com/office/drawing/2014/main" id="{2CAD5996-DEDD-4280-8FC6-ED17DA793D7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8175" y="5059363"/>
            <a:ext cx="2773363" cy="10620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Bef>
                <a:spcPct val="70000"/>
              </a:spcBef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en-US" altLang="en-US" noProof="0"/>
              <a:t>Click to edit Master</a:t>
            </a:r>
          </a:p>
          <a:p>
            <a:pPr lvl="0"/>
            <a:r>
              <a:rPr lang="en-US" altLang="en-US" noProof="0"/>
              <a:t>subtitle style</a:t>
            </a:r>
          </a:p>
        </p:txBody>
      </p:sp>
      <p:sp>
        <p:nvSpPr>
          <p:cNvPr id="25664" name="Line 64">
            <a:extLst>
              <a:ext uri="{FF2B5EF4-FFF2-40B4-BE49-F238E27FC236}">
                <a16:creationId xmlns:a16="http://schemas.microsoft.com/office/drawing/2014/main" id="{90B4450A-F7B9-4616-B2D2-FDC37B4A6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8175" y="6192838"/>
            <a:ext cx="3425825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FD136-B64A-49CB-8B73-3CBFCE5F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185DC-0C87-4A20-950A-DF46F854D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407AA-BD43-45BF-A3CA-921028C3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4D8F9-03F6-4248-9E47-5061D2D0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4355-18DE-42AB-9A84-C77471C8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D034-7E91-40D3-B08E-963130CFC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BF77-266A-40FC-8B53-5AE97532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50CF-2BA2-4A4A-90E9-E7E7B9E5E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992F3-3E65-40A4-A725-69A82CCF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7E57C-F0C3-457F-AB0C-B7FF3AA8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5BA8A-2C49-4E6B-8187-237F9705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96445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7C74-B9AD-4708-8E70-39DD3C62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6ADFA-A05E-4F8E-8FC7-EAAC48103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FD4A5-7C3D-4DF4-A691-D0FEE5A6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528FA-12FC-49C6-B5E2-18903F51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A0487-4179-44A2-86D9-1B17597A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883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843E-12C0-4314-956F-DEB15B54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3D277-CFCB-4EE5-AC88-EC9FA00D6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9B228-45F4-4400-BBD8-FFB2F429D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13766-B2C2-45A2-9F70-3E71D501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6DB6C-F323-4BD1-832D-7D050304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D854A-3807-43F3-81BC-09D9B8F5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6057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B00C-89D8-4D4F-B1C8-F603BBCE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C77D1-7E25-4135-91BD-883D4BCF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DED3D-98F3-41C6-8DC8-A544F64BE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8AA57-A203-4C56-847B-5D5672838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F21D8-BB9D-47B9-8E17-7F531F5C7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F87168-0D27-4F80-BA3F-36248BDB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18453-F6F5-4D60-9B5C-A483EE25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035F6-9162-460B-8634-7547CDC0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7088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72B5-8087-4C03-B13C-E03A447C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1A28-7EA2-4E7C-958B-D765A41C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21676-43BE-418F-9083-EB55D54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CE438-D930-4D53-8C45-57E2FE58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22614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5A89D-978D-4CC2-8D6E-6E427F6E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C7D66-5017-4ECF-9C0E-B2BC66BD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7BD5A-33DB-4AF0-9831-DCCDCB7E1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5446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220D-3ADE-44BD-B56E-CDF034C6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0071-39F5-4116-96BB-D24B7D9BD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71281-5CE9-46BA-A75F-1A7E3BC24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3DA1B-0D07-48BF-AD25-14552EC1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FA9A8-1352-4170-A392-1B7F00F4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1AB9B-79B1-407A-9F44-2E69EC34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21469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E87A-E913-48A6-B86A-FF7F221D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475B4-36F1-4668-84BF-C4D22EBCE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F7F05-474B-4AC9-AB1E-5B1177D8B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E94-E919-49FD-B6F9-04A25728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58CA1-E454-44C8-81B2-1C24A832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D9FEF-BC85-4E9E-B258-E64A3348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435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FDC52B-CE36-48C1-9DB4-A39099856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90687"/>
            <a:ext cx="3814762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6097722-510F-41DB-8350-82EC4E596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637" y="1690687"/>
            <a:ext cx="3814763" cy="18145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B767008-2962-4324-89B6-442E378275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</p:spTree>
    <p:extLst>
      <p:ext uri="{BB962C8B-B14F-4D97-AF65-F5344CB8AC3E}">
        <p14:creationId xmlns:p14="http://schemas.microsoft.com/office/powerpoint/2010/main" val="1825280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3A0C-9223-4185-B3E5-55FA3339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DCD95-C06C-4C43-B49F-E08671986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5E80C-79E8-4085-BE35-7EF3D305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95B68-C845-4082-84D1-7A234510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4D3E6-F686-4F12-AF46-40399023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90213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69FF0-31EB-40B5-BB1A-E4B19D5CC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99363-6BB3-4E93-92C5-BAAF84E64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B434-43A7-49FC-B5B5-6072EF9E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15C68-6699-4B4F-AEED-D59C7D3A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872A-2BCF-4505-8B1A-E866F9FE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6245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84429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613C77-A7AD-48F5-AB28-85CC9905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63" y="1614487"/>
            <a:ext cx="8444097" cy="181451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998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0"/>
            <a:ext cx="8758238" cy="329122"/>
          </a:xfrm>
          <a:prstGeom prst="rect">
            <a:avLst/>
          </a:prstGeom>
        </p:spPr>
        <p:txBody>
          <a:bodyPr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03200" y="1782783"/>
            <a:ext cx="8758238" cy="4906942"/>
          </a:xfrm>
          <a:prstGeom prst="rect">
            <a:avLst/>
          </a:prstGeom>
        </p:spPr>
        <p:txBody>
          <a:bodyPr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</p:spTree>
    <p:extLst>
      <p:ext uri="{BB962C8B-B14F-4D97-AF65-F5344CB8AC3E}">
        <p14:creationId xmlns:p14="http://schemas.microsoft.com/office/powerpoint/2010/main" val="1844344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524000"/>
            <a:ext cx="8758238" cy="51657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85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3200" y="1447799"/>
            <a:ext cx="4278313" cy="524192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62488" y="1447800"/>
            <a:ext cx="4298950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62488" y="1767839"/>
            <a:ext cx="4298950" cy="492188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01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1" y="1447801"/>
            <a:ext cx="3378199" cy="5241924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00000"/>
              </a:lnSpc>
              <a:spcBef>
                <a:spcPts val="1200"/>
              </a:spcBef>
              <a:buClrTx/>
              <a:buFont typeface="Arial"/>
              <a:buChar char="•"/>
              <a:defRPr sz="1600" b="1" cap="none">
                <a:solidFill>
                  <a:schemeClr val="tx2"/>
                </a:solidFill>
              </a:defRPr>
            </a:lvl1pPr>
            <a:lvl2pPr marL="345600" indent="-1044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defRPr sz="1400" baseline="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 3</a:t>
            </a:r>
          </a:p>
          <a:p>
            <a:pPr lvl="0"/>
            <a:r>
              <a:rPr lang="nl-NL" dirty="0"/>
              <a:t>Level 2 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9" y="1447800"/>
            <a:ext cx="4298950" cy="524192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53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662488" y="1447800"/>
            <a:ext cx="4298950" cy="25450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7"/>
          </p:nvPr>
        </p:nvSpPr>
        <p:spPr>
          <a:xfrm>
            <a:off x="4662487" y="4150360"/>
            <a:ext cx="4298952" cy="253936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203200" y="1447800"/>
            <a:ext cx="4278313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203200" y="1778000"/>
            <a:ext cx="4278313" cy="4911725"/>
          </a:xfrm>
          <a:prstGeom prst="rect">
            <a:avLst/>
          </a:prstGeom>
        </p:spPr>
        <p:txBody>
          <a:bodyPr lIns="0"/>
          <a:lstStyle>
            <a:lvl1pPr marL="144000" indent="-108000">
              <a:lnSpc>
                <a:spcPct val="130000"/>
              </a:lnSpc>
              <a:buClrTx/>
              <a:buFont typeface="Arial"/>
              <a:buChar char="•"/>
              <a:defRPr sz="1600" b="0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Second level</a:t>
            </a:r>
          </a:p>
          <a:p>
            <a:pPr lvl="1"/>
            <a:r>
              <a:rPr lang="nl-NL" dirty="0"/>
              <a:t>level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31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779112" y="2269517"/>
            <a:ext cx="5567044" cy="36999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03201" y="1447800"/>
            <a:ext cx="8758238" cy="321671"/>
          </a:xfrm>
          <a:prstGeom prst="rect">
            <a:avLst/>
          </a:prstGeom>
        </p:spPr>
        <p:txBody>
          <a:bodyPr lIns="0"/>
          <a:lstStyle>
            <a:lvl1pPr marL="36000" indent="0">
              <a:lnSpc>
                <a:spcPct val="130000"/>
              </a:lnSpc>
              <a:buClrTx/>
              <a:buFont typeface="Arial"/>
              <a:buNone/>
              <a:defRPr sz="1600" b="1" cap="all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5600" indent="-104400">
              <a:lnSpc>
                <a:spcPct val="130000"/>
              </a:lnSpc>
              <a:buFont typeface="Arial"/>
              <a:buChar char="•"/>
              <a:defRPr sz="1400">
                <a:solidFill>
                  <a:schemeClr val="tx1"/>
                </a:solidFill>
              </a:defRPr>
            </a:lvl2pPr>
            <a:lvl3pPr marL="532800" marR="0" indent="-86400" algn="l" defTabSz="4572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solidFill>
                  <a:schemeClr val="tx1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244896"/>
            <a:ext cx="8366760" cy="1018754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sz="2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z="2800" dirty="0"/>
              <a:t>Click to Add Page Title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6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18874"/>
            <a:ext cx="8686800" cy="110032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key insight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1229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5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hthoek 55"/>
          <p:cNvSpPr/>
          <p:nvPr userDrawn="1"/>
        </p:nvSpPr>
        <p:spPr bwMode="white">
          <a:xfrm>
            <a:off x="0" y="0"/>
            <a:ext cx="9144000" cy="1346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1"/>
              </a:solidFill>
              <a:highlight>
                <a:srgbClr val="FFFF00"/>
              </a:highlight>
              <a:ea typeface="Arial" charset="0"/>
              <a:cs typeface="Arial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47760" y="6598285"/>
            <a:ext cx="396240" cy="25971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747760" y="6608618"/>
            <a:ext cx="39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10333D-3632-4070-8022-5E40116BD47A}" type="slidenum">
              <a:rPr lang="en-GB" sz="1000" smtClean="0"/>
              <a:pPr/>
              <a:t>‹#›</a:t>
            </a:fld>
            <a:endParaRPr lang="en-GB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8" r:id="rId2"/>
    <p:sldLayoutId id="2147483704" r:id="rId3"/>
    <p:sldLayoutId id="2147483701" r:id="rId4"/>
    <p:sldLayoutId id="2147483705" r:id="rId5"/>
    <p:sldLayoutId id="2147483706" r:id="rId6"/>
    <p:sldLayoutId id="2147483711" r:id="rId7"/>
    <p:sldLayoutId id="2147483715" r:id="rId8"/>
    <p:sldLayoutId id="2147483789" r:id="rId9"/>
    <p:sldLayoutId id="2147483790" r:id="rId10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50F61-701C-458E-9C25-AA7CB634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C42B9-3D93-4CF9-9489-90B27FD91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972A-23C8-4914-AD38-9D85600FD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03B7F-84D6-444C-BD08-A9EBE161BF90}" type="datetimeFigureOut">
              <a:rPr lang="en-US" smtClean="0"/>
              <a:t>4/13/2024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255AC-8077-4DCC-91F9-A0484F654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D4B1-990A-48BB-83C3-94C8B3C8B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333D-3632-4070-8022-5E40116BD4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hoek 55">
            <a:extLst>
              <a:ext uri="{FF2B5EF4-FFF2-40B4-BE49-F238E27FC236}">
                <a16:creationId xmlns:a16="http://schemas.microsoft.com/office/drawing/2014/main" id="{32B0A128-1E1C-42C9-96A3-6BA0C37AB3C4}"/>
              </a:ext>
            </a:extLst>
          </p:cNvPr>
          <p:cNvSpPr/>
          <p:nvPr userDrawn="1"/>
        </p:nvSpPr>
        <p:spPr bwMode="white">
          <a:xfrm>
            <a:off x="0" y="0"/>
            <a:ext cx="9144000" cy="13464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accent1"/>
              </a:solidFill>
              <a:highlight>
                <a:srgbClr val="FFFF00"/>
              </a:highlight>
              <a:ea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B0F2-4350-4644-A728-8A1F82F1D144}"/>
              </a:ext>
            </a:extLst>
          </p:cNvPr>
          <p:cNvSpPr txBox="1"/>
          <p:nvPr userDrawn="1"/>
        </p:nvSpPr>
        <p:spPr>
          <a:xfrm>
            <a:off x="8747760" y="6608618"/>
            <a:ext cx="39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E10333D-3632-4070-8022-5E40116BD47A}" type="slidenum">
              <a:rPr lang="en-GB" sz="1000" smtClean="0"/>
              <a:pPr/>
              <a:t>‹#›</a:t>
            </a:fld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2589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hyperlink" Target="http://www.calbhbc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MAIN\Theresa\CALBHBC\Training%20Materials\BEST%20PRACTICES\BEST%20PRACTICES%202020%20Rev.%20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calbhbc.org/report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faq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hyperlink" Target="http://www.calbhbc.org/faq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data-notebook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calbhbc.org/performance.html" TargetMode="External"/><Relationship Id="rId4" Type="http://schemas.openxmlformats.org/officeDocument/2006/relationships/hyperlink" Target="https://www.calbhbc.org/uploads/5/8/5/3/58536227/issue_brief_-_performance_outcome_data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performan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MAIN\Theresa\CALBHBC\Training%20Materials\BEST%20PRACTICES\BEST%20PRACTICES%202020%20Rev.%20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albhbc.org/uploads/5/8/5/3/58536227/community_program_planning_cpp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best_practices_2022_rev._2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www.calbhbc.org/cultural-competence.html" TargetMode="External"/><Relationship Id="rId4" Type="http://schemas.openxmlformats.org/officeDocument/2006/relationships/hyperlink" Target="Evidence-Based%20Practices:%20www.calbhbc.org/evidence-based-practice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lbhbc.org/uploads/5/8/5/3/58536227/hybrid_meetings.pdf" TargetMode="External"/><Relationship Id="rId13" Type="http://schemas.openxmlformats.org/officeDocument/2006/relationships/hyperlink" Target="https://www.calbhbc.org/uploads/5/8/5/3/58536227/review.pdf" TargetMode="External"/><Relationship Id="rId18" Type="http://schemas.openxmlformats.org/officeDocument/2006/relationships/hyperlink" Target="https://www.calbhbc.org/chairandadmin.html" TargetMode="External"/><Relationship Id="rId26" Type="http://schemas.openxmlformats.org/officeDocument/2006/relationships/hyperlink" Target="https://www.calbhbc.org/uploads/5/8/5/3/58536227/mhsa_community_program_planning_cpp__-_calbhbc.pdf" TargetMode="External"/><Relationship Id="rId3" Type="http://schemas.openxmlformats.org/officeDocument/2006/relationships/hyperlink" Target="http://www.calbhbc.org/" TargetMode="External"/><Relationship Id="rId21" Type="http://schemas.openxmlformats.org/officeDocument/2006/relationships/hyperlink" Target="https://www.calbhbc.org/performancefiscal.html" TargetMode="External"/><Relationship Id="rId7" Type="http://schemas.openxmlformats.org/officeDocument/2006/relationships/hyperlink" Target="https://www.calbhbc.org/cultural-competence.html" TargetMode="External"/><Relationship Id="rId12" Type="http://schemas.openxmlformats.org/officeDocument/2006/relationships/hyperlink" Target="https://www.calbhbc.org/uploads/5/8/5/3/58536227/recommendations.pdf" TargetMode="External"/><Relationship Id="rId17" Type="http://schemas.openxmlformats.org/officeDocument/2006/relationships/hyperlink" Target="https://www.calbhbc.org/training.html" TargetMode="External"/><Relationship Id="rId25" Type="http://schemas.openxmlformats.org/officeDocument/2006/relationships/hyperlink" Target="https://goo.gl/forms/LfDlY7xIH6t76ayX2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www.calbhbc.org/newsissues.html" TargetMode="External"/><Relationship Id="rId20" Type="http://schemas.openxmlformats.org/officeDocument/2006/relationships/hyperlink" Target="https://www.calbhbc.org/mentalhealthboardtraining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calbhbc.org/uploads/5/8/5/3/58536227/conduct.pdf" TargetMode="External"/><Relationship Id="rId11" Type="http://schemas.openxmlformats.org/officeDocument/2006/relationships/hyperlink" Target="https://www.calbhbc.org/performance.html" TargetMode="External"/><Relationship Id="rId24" Type="http://schemas.openxmlformats.org/officeDocument/2006/relationships/hyperlink" Target="https://goo.gl/forms/U7zO6Ac5y4dkI1wJ3" TargetMode="External"/><Relationship Id="rId5" Type="http://schemas.openxmlformats.org/officeDocument/2006/relationships/hyperlink" Target="https://www.calbhbc.org/brown-act.html" TargetMode="External"/><Relationship Id="rId15" Type="http://schemas.openxmlformats.org/officeDocument/2006/relationships/hyperlink" Target="https://www.calbhbc.org/legislation-mhb-wic.html" TargetMode="External"/><Relationship Id="rId23" Type="http://schemas.openxmlformats.org/officeDocument/2006/relationships/hyperlink" Target="https://goo.gl/forms/oXOcHpDPbZTNpWLO2" TargetMode="External"/><Relationship Id="rId28" Type="http://schemas.openxmlformats.org/officeDocument/2006/relationships/hyperlink" Target="https://www.calbhbc.org/legislative-advocacy.html" TargetMode="External"/><Relationship Id="rId10" Type="http://schemas.openxmlformats.org/officeDocument/2006/relationships/hyperlink" Target="http://www.calbhbc.org/uploads/5/8/5/3/58536227/community_program_planning_cpp.pdf" TargetMode="External"/><Relationship Id="rId19" Type="http://schemas.openxmlformats.org/officeDocument/2006/relationships/hyperlink" Target="https://www.calbhbc.org/cpp-training.html" TargetMode="External"/><Relationship Id="rId4" Type="http://schemas.openxmlformats.org/officeDocument/2006/relationships/hyperlink" Target="https://www.calbhbc.org/resources.html" TargetMode="External"/><Relationship Id="rId9" Type="http://schemas.openxmlformats.org/officeDocument/2006/relationships/hyperlink" Target="https://www.calbhbc.org/mhsa-plans--updates.html" TargetMode="External"/><Relationship Id="rId14" Type="http://schemas.openxmlformats.org/officeDocument/2006/relationships/hyperlink" Target="https://docs.google.com/forms/d/1BIrh-IGbdsxp5FQQRplm3phxyv8jaqN8xwS3lgahM4E/edit" TargetMode="External"/><Relationship Id="rId22" Type="http://schemas.openxmlformats.org/officeDocument/2006/relationships/hyperlink" Target="https://www.calbhbc.org/unconsciousbias.html" TargetMode="External"/><Relationship Id="rId27" Type="http://schemas.openxmlformats.org/officeDocument/2006/relationships/hyperlink" Target="https://www.calbhbc.org/advocac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calbhbc_wic_for_behavioral_health_boards_january_2025_update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legislation-mhb-wic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best_practices_2023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brown-act.html" TargetMode="External"/><Relationship Id="rId7" Type="http://schemas.openxmlformats.org/officeDocument/2006/relationships/hyperlink" Target="http://www.calbhbc.org/brown-a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docs.google.com/document/d/131xsr0hqEivvHgPb1nqx6dpaBE2zEHjtMiuU6_GKGwE/edit?usp=sharing" TargetMode="External"/><Relationship Id="rId5" Type="http://schemas.openxmlformats.org/officeDocument/2006/relationships/hyperlink" Target="https://www.calbhbc.org/uploads/5/8/5/3/58536227/brown_act_for_lmhbhb_c_rev_2023.pdf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condu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albhbc.org/uploads/5/8/5/3/58536227/person-first_language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best_practices_2020_rev._1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calbhbc.org/performance.html" TargetMode="External"/><Relationship Id="rId5" Type="http://schemas.openxmlformats.org/officeDocument/2006/relationships/hyperlink" Target="https://www.calbhbc.org/uploads/5/8/5/3/58536227/ad_hocs.pdf" TargetMode="External"/><Relationship Id="rId4" Type="http://schemas.openxmlformats.org/officeDocument/2006/relationships/hyperlink" Target="https://www.calbhbc.org/templatessample-doc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bhbc.org/uploads/5/8/5/3/58536227/best_practices_2020_rev._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samhsa.gov/homelessness-programs-resources/grant-programs-services/path" TargetMode="External"/><Relationship Id="rId5" Type="http://schemas.openxmlformats.org/officeDocument/2006/relationships/hyperlink" Target="https://www.calbhbc.org/performance.html" TargetMode="External"/><Relationship Id="rId4" Type="http://schemas.openxmlformats.org/officeDocument/2006/relationships/hyperlink" Target="https://www.caleqro.com/mh-eqro#!mh-reports_and_summaries/Fiscal%20Year%202019-2020%20Reports/Fiscal%20Year%202019-2020%20Reports__MHP%20Repor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hbc.org/performanc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hyperlink" Target="file:///\\MAIN\Theresa\CALBHBC\Training%20Materials\BEST%20PRACTICES\BEST%20PRACTICES%202020%20Rev.%20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676400"/>
            <a:ext cx="9144000" cy="381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2500" dirty="0">
              <a:latin typeface="+mj-lt"/>
            </a:endParaRPr>
          </a:p>
        </p:txBody>
      </p:sp>
      <p:sp>
        <p:nvSpPr>
          <p:cNvPr id="32828" name="Rectangle 60">
            <a:extLst>
              <a:ext uri="{FF2B5EF4-FFF2-40B4-BE49-F238E27FC236}">
                <a16:creationId xmlns:a16="http://schemas.microsoft.com/office/drawing/2014/main" id="{A2424B64-0EB4-41C2-AAA2-1252C4005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4000" cy="3810000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600" dirty="0">
                <a:solidFill>
                  <a:srgbClr val="1D4971"/>
                </a:solidFill>
                <a:latin typeface="+mn-lt"/>
                <a:cs typeface="Arial" panose="020B0604020202020204" pitchFamily="34" charset="0"/>
              </a:rPr>
              <a:t>How to be an </a:t>
            </a:r>
            <a:br>
              <a:rPr lang="en-US" altLang="en-US" sz="2600" b="1" i="1" dirty="0">
                <a:solidFill>
                  <a:srgbClr val="1D497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sz="500" b="1" i="1" dirty="0">
                <a:solidFill>
                  <a:srgbClr val="1D497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sz="100" dirty="0">
                <a:solidFill>
                  <a:srgbClr val="1D497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1D4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Effective Mental/Behavioral</a:t>
            </a:r>
            <a:br>
              <a:rPr lang="en-US" altLang="en-US" sz="3200" b="1" dirty="0">
                <a:solidFill>
                  <a:srgbClr val="1D4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1D4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Health Advisory Board/Commission</a:t>
            </a:r>
            <a:br>
              <a:rPr lang="en-US" altLang="en-US" sz="3200" b="1" dirty="0">
                <a:solidFill>
                  <a:srgbClr val="1D4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br>
              <a:rPr lang="en-US" altLang="en-US" sz="1000" b="1" dirty="0">
                <a:solidFill>
                  <a:srgbClr val="1D4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br>
              <a:rPr lang="en-US" altLang="en-US" sz="100" b="1" dirty="0">
                <a:solidFill>
                  <a:srgbClr val="1D4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altLang="en-US" sz="2600" dirty="0">
                <a:solidFill>
                  <a:srgbClr val="1D4971"/>
                </a:solidFill>
                <a:latin typeface="+mn-lt"/>
                <a:cs typeface="Arial" panose="020B0604020202020204" pitchFamily="34" charset="0"/>
              </a:rPr>
              <a:t>Membership, Meeting Rules, Duties &amp; Tools</a:t>
            </a:r>
            <a:b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en-US" sz="5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2024</a:t>
            </a:r>
            <a:endParaRPr lang="en-US" altLang="en-US" sz="1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"/>
            <a:ext cx="9144000" cy="137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6346"/>
            <a:ext cx="5008001" cy="123023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5568293-64D1-4CFD-AF7C-3AD9338683AB}"/>
              </a:ext>
            </a:extLst>
          </p:cNvPr>
          <p:cNvSpPr txBox="1">
            <a:spLocks/>
          </p:cNvSpPr>
          <p:nvPr/>
        </p:nvSpPr>
        <p:spPr>
          <a:xfrm>
            <a:off x="152400" y="5791200"/>
            <a:ext cx="8839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 California Association of Local Behavioral Health Boards/Commissions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supports the work of CA’s 59 local mental/behavioral health boards &amp; commissions.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www.calbhbc.org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700" u="sng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CBB304-2AD3-BA90-F93A-506CD2626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985" y="492629"/>
            <a:ext cx="2444831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374073"/>
            <a:ext cx="81367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(4) </a:t>
            </a:r>
            <a:r>
              <a:rPr lang="en-US" sz="2200" b="0" u="sng" dirty="0"/>
              <a:t>Review</a:t>
            </a:r>
            <a:r>
              <a:rPr lang="en-US" sz="2200" b="0" dirty="0"/>
              <a:t> and </a:t>
            </a:r>
            <a:r>
              <a:rPr lang="en-US" sz="2200" b="0" u="sng" dirty="0"/>
              <a:t>approve the procedures</a:t>
            </a:r>
            <a:r>
              <a:rPr lang="en-US" sz="2200" b="0" dirty="0"/>
              <a:t> used to </a:t>
            </a:r>
            <a:r>
              <a:rPr lang="en-US" dirty="0"/>
              <a:t>ENSURE</a:t>
            </a:r>
            <a:r>
              <a:rPr lang="en-US" b="0" dirty="0"/>
              <a:t> </a:t>
            </a:r>
            <a:r>
              <a:rPr lang="en-US" dirty="0"/>
              <a:t>CITIZEN</a:t>
            </a:r>
            <a:r>
              <a:rPr lang="en-US" b="0" dirty="0"/>
              <a:t> and </a:t>
            </a:r>
            <a:r>
              <a:rPr lang="en-US" dirty="0"/>
              <a:t>PROFESSIONAL</a:t>
            </a:r>
            <a:r>
              <a:rPr lang="en-US" b="0" dirty="0"/>
              <a:t> </a:t>
            </a:r>
            <a:r>
              <a:rPr lang="en-US" dirty="0"/>
              <a:t>INVOLVEMENT</a:t>
            </a:r>
            <a:r>
              <a:rPr lang="en-US" b="0" dirty="0"/>
              <a:t> </a:t>
            </a:r>
            <a:r>
              <a:rPr lang="en-US" sz="2200" b="0" dirty="0"/>
              <a:t>at all</a:t>
            </a:r>
          </a:p>
          <a:p>
            <a:pPr>
              <a:spcBef>
                <a:spcPts val="0"/>
              </a:spcBef>
            </a:pPr>
            <a:r>
              <a:rPr lang="en-US" sz="2200" b="0" dirty="0"/>
              <a:t>stages of the planning process…</a:t>
            </a:r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17775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MH/BH Board &amp; Commission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Publicize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meetings and topics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Public Comment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– Encourage public comment.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Accessible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locations and times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Tools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Staff presentations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re: the planning process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Staff reports and updates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regarding plans and execution of MHSA Community Program Planning (CPP), Cultural Plans and Performance Improvement Plans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Attend Public Events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– Board/Commission members to attend MHSA CPP events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Liaison(s)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– Board/Commission member liaisons to the local BH/MH agency’s Cultural Committees, SALTs, Quality Improvement Committee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Review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700" i="1" dirty="0">
                <a:solidFill>
                  <a:schemeClr val="accent1">
                    <a:lumMod val="75000"/>
                  </a:schemeClr>
                </a:solidFill>
              </a:rPr>
              <a:t>adopted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MHSA Plans/Updates and Cultural Plans &amp; Updates and </a:t>
            </a:r>
            <a:r>
              <a:rPr lang="en-US" sz="1700" u="sng" dirty="0">
                <a:solidFill>
                  <a:schemeClr val="accent1">
                    <a:lumMod val="75000"/>
                  </a:schemeClr>
                </a:solidFill>
              </a:rPr>
              <a:t>make recommendations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 to ensure plans address the needs of the community.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MHSA Community Program Planning (CPP) Requirements, 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Best Practices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, P. 20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Cultural Requirements,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Best Practices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</a:rPr>
              <a:t>, Page 11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E0A53-1B08-4D06-A0A4-446772ECC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7" t="47313" r="56301" b="17392"/>
          <a:stretch/>
        </p:blipFill>
        <p:spPr>
          <a:xfrm>
            <a:off x="6185958" y="1391356"/>
            <a:ext cx="2602750" cy="1612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23CFDE-2DAE-BB46-4566-8F146FBBE25F}"/>
              </a:ext>
            </a:extLst>
          </p:cNvPr>
          <p:cNvSpPr txBox="1"/>
          <p:nvPr/>
        </p:nvSpPr>
        <p:spPr>
          <a:xfrm>
            <a:off x="8349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9019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450273"/>
            <a:ext cx="83653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(5) </a:t>
            </a:r>
            <a:r>
              <a:rPr lang="en-US" sz="2200" b="0" dirty="0"/>
              <a:t>Submit an </a:t>
            </a:r>
            <a:r>
              <a:rPr lang="en-US" sz="2200" dirty="0"/>
              <a:t>ANNUAL REPORT </a:t>
            </a:r>
            <a:r>
              <a:rPr lang="en-US" sz="2200" b="0" dirty="0"/>
              <a:t>to the Board of Supervisors on the </a:t>
            </a:r>
            <a:r>
              <a:rPr lang="en-US" sz="2200" b="0" u="sng" dirty="0"/>
              <a:t>needs</a:t>
            </a:r>
            <a:r>
              <a:rPr lang="en-US" sz="2200" b="0" dirty="0"/>
              <a:t> and </a:t>
            </a:r>
            <a:r>
              <a:rPr lang="en-US" sz="2200" b="0" u="sng" dirty="0"/>
              <a:t>performance</a:t>
            </a:r>
            <a:r>
              <a:rPr lang="en-US" sz="2200" b="0" dirty="0"/>
              <a:t> of the county’s mental health system</a:t>
            </a:r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9F050-A171-4158-BF46-BFA46C2E6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7" t="40671" r="45833" b="17391"/>
          <a:stretch/>
        </p:blipFill>
        <p:spPr>
          <a:xfrm>
            <a:off x="5334000" y="2364492"/>
            <a:ext cx="3031763" cy="1504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1961227"/>
            <a:ext cx="3962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ADVISE: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Remember to Advise!</a:t>
            </a:r>
          </a:p>
          <a:p>
            <a:pPr>
              <a:spcBef>
                <a:spcPts val="600"/>
              </a:spcBef>
            </a:pP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RESOURCES:</a:t>
            </a: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Best Practices, Page 5</a:t>
            </a: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www.calbhbc.org/reports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AC3A2-BF6A-05E3-C897-107BA3832D34}"/>
              </a:ext>
            </a:extLst>
          </p:cNvPr>
          <p:cNvSpPr txBox="1"/>
          <p:nvPr/>
        </p:nvSpPr>
        <p:spPr>
          <a:xfrm>
            <a:off x="8445400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9194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374073"/>
            <a:ext cx="83653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(6) </a:t>
            </a:r>
            <a:r>
              <a:rPr lang="en-US" sz="2200" b="0" dirty="0"/>
              <a:t>Review and make recommendations on applicants for the appointment of a local </a:t>
            </a:r>
            <a:r>
              <a:rPr lang="en-US" sz="2200" dirty="0"/>
              <a:t>MENTAL HEALTH DIRECTOR; </a:t>
            </a:r>
            <a:r>
              <a:rPr lang="en-US" sz="2200" b="0" dirty="0"/>
              <a:t>the Board shall be included in the selection process prior to the vote of the governing body.</a:t>
            </a:r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536" y="1676400"/>
            <a:ext cx="692346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Review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Job Description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Note: FAQs #10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Review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Applications</a:t>
            </a: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Participate on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Interview Panels</a:t>
            </a: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3">
              <a:spcBef>
                <a:spcPts val="6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More at FAQs #9:</a:t>
            </a:r>
          </a:p>
          <a:p>
            <a:pPr marL="0" lvl="3">
              <a:spcBef>
                <a:spcPts val="6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www.calbhbc.org/faqs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B3B7B-8279-49C2-926F-F375BB103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08" t="38143" r="51667" b="17391"/>
          <a:stretch/>
        </p:blipFill>
        <p:spPr>
          <a:xfrm>
            <a:off x="5257800" y="3124200"/>
            <a:ext cx="3201537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14933F-E923-2A8E-EF8C-06A5BB47A9EB}"/>
              </a:ext>
            </a:extLst>
          </p:cNvPr>
          <p:cNvSpPr txBox="1"/>
          <p:nvPr/>
        </p:nvSpPr>
        <p:spPr>
          <a:xfrm>
            <a:off x="8597800" y="762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7699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74073"/>
            <a:ext cx="83653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(7) </a:t>
            </a:r>
            <a:r>
              <a:rPr lang="en-US" sz="2200" b="0" dirty="0"/>
              <a:t>Review and comment on the county’s </a:t>
            </a:r>
            <a:r>
              <a:rPr lang="en-US" sz="2200" dirty="0"/>
              <a:t>PERFORMANCE OUTCOME DATA</a:t>
            </a:r>
            <a:r>
              <a:rPr lang="en-US" sz="2200" b="0" dirty="0"/>
              <a:t> and communicate findings to the California Behavioral Health Planning Council (CBHPC)</a:t>
            </a:r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1" y="1676400"/>
            <a:ext cx="8365374" cy="274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DATA NOTEBOOK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(CA Behavioral Health Planning Council)</a:t>
            </a: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Examples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4">
              <a:spcBef>
                <a:spcPts val="600"/>
              </a:spcBef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PERFORMANCE OUTCOME DATA</a:t>
            </a: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CALBHB/C Issue Brief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4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CALBHB/C Performance Compilation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C3B53-F472-5DCF-6A4E-93B9FB19FF91}"/>
              </a:ext>
            </a:extLst>
          </p:cNvPr>
          <p:cNvSpPr txBox="1"/>
          <p:nvPr/>
        </p:nvSpPr>
        <p:spPr>
          <a:xfrm>
            <a:off x="8349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96681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Tools for Staff &amp; Stakeholders: 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OUTCOME DATA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6705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www.calbhbc.org/performance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CF0ADB-F0C0-4650-ACFF-68125C095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62" y="2181225"/>
            <a:ext cx="7229475" cy="4143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8063"/>
            <a:ext cx="9144000" cy="338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1EB11-47A2-BD98-BEDB-E00EA948AC33}"/>
              </a:ext>
            </a:extLst>
          </p:cNvPr>
          <p:cNvSpPr txBox="1"/>
          <p:nvPr/>
        </p:nvSpPr>
        <p:spPr>
          <a:xfrm>
            <a:off x="8349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6736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74073"/>
            <a:ext cx="8365375" cy="9975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</a:rPr>
              <a:t>(8) </a:t>
            </a:r>
            <a:r>
              <a:rPr lang="en-US" sz="2200" dirty="0"/>
              <a:t>ADDITIONAL</a:t>
            </a:r>
            <a:r>
              <a:rPr lang="en-US" sz="2200" b="0" dirty="0"/>
              <a:t> Duties or Authority &amp; Assess</a:t>
            </a:r>
            <a:r>
              <a:rPr lang="en-US" sz="2200" dirty="0"/>
              <a:t> REALIGNMENT</a:t>
            </a:r>
            <a:endParaRPr lang="en-US" sz="2200" b="0" dirty="0"/>
          </a:p>
          <a:p>
            <a:pPr lvl="0"/>
            <a:endParaRPr lang="en-US" sz="2200" b="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764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The Board of Supervisors may transfer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additional duties or authority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to a Mental Health Board</a:t>
            </a: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Assess the impact of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REALIGNMENT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of services from the state to the county, to clients and on the local community</a:t>
            </a:r>
          </a:p>
          <a:p>
            <a:pPr marL="457200" lvl="4">
              <a:spcBef>
                <a:spcPts val="600"/>
              </a:spcBef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Realignment (1991)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 The money distributed from the state to the county to meet the costs of mental health services</a:t>
            </a:r>
          </a:p>
          <a:p>
            <a:pPr marL="457200" lvl="4">
              <a:spcBef>
                <a:spcPts val="600"/>
              </a:spcBef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</a:rPr>
              <a:t>Realignment (2011)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The money distributed from the state to the county to meet the costs of Law Enforcement, Social Services and Behavioral Health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49A3A-C774-5758-E6AC-9A18054D27B1}"/>
              </a:ext>
            </a:extLst>
          </p:cNvPr>
          <p:cNvSpPr txBox="1"/>
          <p:nvPr/>
        </p:nvSpPr>
        <p:spPr>
          <a:xfrm>
            <a:off x="8349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96240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MHSA: </a:t>
            </a:r>
            <a:r>
              <a:rPr lang="en-US" sz="3000" b="0" dirty="0"/>
              <a:t>Role of the Mental Health Board</a:t>
            </a:r>
            <a:endParaRPr lang="en-US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113220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2200" b="1" dirty="0">
              <a:solidFill>
                <a:schemeClr val="accent1">
                  <a:lumMod val="75000"/>
                </a:schemeClr>
              </a:solidFill>
              <a:hlinkClick r:id="rId3" action="ppaction://hlinkfile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hlinkClick r:id="rId3" action="ppaction://hlinkfile"/>
              </a:rPr>
              <a:t>Best Practices, Page 15 &amp; 16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Assure Citizen and Professional Involvement</a:t>
            </a: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MHSA Community Program Planning (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CPP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is a state-mandated participatory process. Review local staff’s plans and execution of this process.</a:t>
            </a: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CPP One-Pager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includes: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Definition, Participants &amp; Process</a:t>
            </a:r>
          </a:p>
          <a:p>
            <a:pPr marL="457200" lvl="1" indent="0">
              <a:spcBef>
                <a:spcPts val="0"/>
              </a:spcBef>
              <a:spcAft>
                <a:spcPts val="900"/>
              </a:spcAft>
              <a:buNone/>
            </a:pPr>
            <a:endParaRPr lang="en-US" sz="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8788" lvl="1" indent="-458788">
              <a:spcBef>
                <a:spcPts val="0"/>
              </a:spcBef>
              <a:spcAft>
                <a:spcPts val="900"/>
              </a:spcAft>
              <a:buFont typeface="+mj-lt"/>
              <a:buAutoNum type="arabicPeriod" startAt="2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Review &amp; Advise</a:t>
            </a:r>
          </a:p>
          <a:p>
            <a:pPr marL="855663" lvl="3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Vote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on substantive recommendations</a:t>
            </a:r>
          </a:p>
          <a:p>
            <a:pPr marL="855663" lvl="3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response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is required from the mental/behavioral health staff through</a:t>
            </a:r>
          </a:p>
          <a:p>
            <a:pPr marL="1198563" lvl="4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Incorporating recommendations in the MHSA Plan/Update</a:t>
            </a:r>
          </a:p>
          <a:p>
            <a:pPr marL="1198563" lvl="4" indent="-346075">
              <a:spcBef>
                <a:spcPts val="0"/>
              </a:spcBef>
              <a:spcAft>
                <a:spcPts val="9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Summary &amp; analysis of recommendations that are not included in MHSA Plans/Updates.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  <a:tabLst>
                <a:tab pos="457200" algn="l"/>
              </a:tabLst>
            </a:pPr>
            <a:endParaRPr lang="en-US" sz="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3"/>
              <a:tabLst>
                <a:tab pos="45720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Conduct MHSA Public Hearings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at the close of 30-day public 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	comment periods.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494C9-35BA-49BA-65D4-B4B684A72CE2}"/>
              </a:ext>
            </a:extLst>
          </p:cNvPr>
          <p:cNvSpPr txBox="1"/>
          <p:nvPr/>
        </p:nvSpPr>
        <p:spPr>
          <a:xfrm>
            <a:off x="8349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1427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821" y="99391"/>
            <a:ext cx="8415251" cy="914400"/>
          </a:xfrm>
        </p:spPr>
        <p:txBody>
          <a:bodyPr>
            <a:noAutofit/>
          </a:bodyPr>
          <a:lstStyle/>
          <a:p>
            <a:pPr lvl="0" algn="ctr"/>
            <a:r>
              <a:rPr lang="en-US" sz="3000" dirty="0">
                <a:solidFill>
                  <a:prstClr val="white"/>
                </a:solidFill>
              </a:rPr>
              <a:t>Review &amp; Evaluate</a:t>
            </a:r>
            <a:endParaRPr lang="en-US" sz="3000" b="0" dirty="0">
              <a:solidFill>
                <a:prstClr val="whit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6064133" cy="4438261"/>
          </a:xfrm>
        </p:spPr>
        <p:txBody>
          <a:bodyPr>
            <a:noAutofit/>
          </a:bodyPr>
          <a:lstStyle/>
          <a:p>
            <a:pPr marL="628650" indent="-457200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Accessibility</a:t>
            </a:r>
          </a:p>
          <a:p>
            <a:pPr marL="919163" lvl="1" indent="-223838">
              <a:lnSpc>
                <a:spcPct val="108000"/>
              </a:lnSpc>
              <a:spcBef>
                <a:spcPts val="0"/>
              </a:spcBef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Culturally Relevant</a:t>
            </a:r>
          </a:p>
          <a:p>
            <a:pPr marL="919163" lvl="1" indent="-223838">
              <a:lnSpc>
                <a:spcPct val="108000"/>
              </a:lnSpc>
              <a:spcBef>
                <a:spcPts val="0"/>
              </a:spcBef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Scaled</a:t>
            </a:r>
          </a:p>
          <a:p>
            <a:pPr marL="919163" lvl="1" indent="-223838">
              <a:lnSpc>
                <a:spcPct val="108000"/>
              </a:lnSpc>
              <a:spcBef>
                <a:spcPts val="0"/>
              </a:spcBef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Integrated</a:t>
            </a:r>
          </a:p>
          <a:p>
            <a:pPr marL="919163" lvl="1" indent="-223838">
              <a:lnSpc>
                <a:spcPct val="108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Communicated</a:t>
            </a:r>
          </a:p>
          <a:p>
            <a:pPr marL="628650" indent="-457200">
              <a:lnSpc>
                <a:spcPct val="10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Recommended Practices:</a:t>
            </a:r>
          </a:p>
          <a:p>
            <a:pPr marL="919163" lvl="1" indent="-223838">
              <a:lnSpc>
                <a:spcPct val="108000"/>
              </a:lnSpc>
              <a:spcBef>
                <a:spcPts val="0"/>
              </a:spcBef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Client &amp; Family Driven</a:t>
            </a:r>
          </a:p>
          <a:p>
            <a:pPr marL="1262063" lvl="2" indent="-223838">
              <a:lnSpc>
                <a:spcPct val="108000"/>
              </a:lnSpc>
              <a:spcBef>
                <a:spcPts val="0"/>
              </a:spcBef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Peer Providers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are an essential component</a:t>
            </a:r>
          </a:p>
          <a:p>
            <a:pPr marL="1262063" lvl="2" indent="-223838">
              <a:lnSpc>
                <a:spcPct val="108000"/>
              </a:lnSpc>
              <a:spcBef>
                <a:spcPts val="0"/>
              </a:spcBef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Clients and family members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are treated with dignity and respect and are included in decision-making</a:t>
            </a:r>
          </a:p>
          <a:p>
            <a:pPr marL="1262063" lvl="2" indent="-223838">
              <a:lnSpc>
                <a:spcPct val="108000"/>
              </a:lnSpc>
              <a:spcBef>
                <a:spcPts val="0"/>
              </a:spcBef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 leadership and staff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includes individuals with lived experience and family members (such as on non-profit boards and as employees)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923368" y="74046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Review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Best Practices</a:t>
            </a:r>
            <a:r>
              <a:rPr lang="en-US" dirty="0">
                <a:solidFill>
                  <a:schemeClr val="bg1"/>
                </a:solidFill>
              </a:rPr>
              <a:t>, Page 24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 txBox="1">
            <a:spLocks/>
          </p:cNvSpPr>
          <p:nvPr/>
        </p:nvSpPr>
        <p:spPr>
          <a:xfrm>
            <a:off x="4800600" y="1447799"/>
            <a:ext cx="4114800" cy="2209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457200">
              <a:lnSpc>
                <a:spcPct val="108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Sustainability</a:t>
            </a:r>
          </a:p>
          <a:p>
            <a:pPr marL="919163" lvl="1" indent="-223838">
              <a:lnSpc>
                <a:spcPct val="108000"/>
              </a:lnSpc>
              <a:spcBef>
                <a:spcPts val="0"/>
              </a:spcBef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Financially Viable</a:t>
            </a:r>
          </a:p>
          <a:p>
            <a:pPr marL="919163" lvl="1" indent="-223838">
              <a:lnSpc>
                <a:spcPct val="108000"/>
              </a:lnSpc>
              <a:spcBef>
                <a:spcPts val="0"/>
              </a:spcBef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Workforce</a:t>
            </a:r>
          </a:p>
          <a:p>
            <a:pPr marL="628650" indent="-457200">
              <a:lnSpc>
                <a:spcPct val="108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Performance</a:t>
            </a:r>
          </a:p>
          <a:p>
            <a:pPr marL="1143000" lvl="2" indent="-457200">
              <a:lnSpc>
                <a:spcPct val="108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108000"/>
              </a:lnSpc>
              <a:spcBef>
                <a:spcPts val="3000"/>
              </a:spcBef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547057"/>
            <a:ext cx="8991600" cy="103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8225" lvl="1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Evidence-Based Practices: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www.calbhbc.org/evidence-based-practices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038225" lvl="1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Trauma-Informed Practices: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www.calbhbc.org/evidence-based-practices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1038225" lvl="1" indent="-3429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Community-Defined Evidence Practices: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www.calbhbc.org/cultural-competence</a:t>
            </a: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88782-D484-0D6A-D569-BBE81C5D4B0C}"/>
              </a:ext>
            </a:extLst>
          </p:cNvPr>
          <p:cNvSpPr txBox="1"/>
          <p:nvPr/>
        </p:nvSpPr>
        <p:spPr>
          <a:xfrm>
            <a:off x="8349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0609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675664-B8B2-48AC-A951-853F2DFD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5867400"/>
            <a:ext cx="84582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CA Association of Local Behavioral Health Boards and Commissions (CALBHB/C) supports the work of CA’s 59 local mental/behavioral health boards and commissions.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www.calbhbc.org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562B34-1839-45F6-86C4-1DEA5E5DE8DB}"/>
              </a:ext>
            </a:extLst>
          </p:cNvPr>
          <p:cNvSpPr txBox="1">
            <a:spLocks/>
          </p:cNvSpPr>
          <p:nvPr/>
        </p:nvSpPr>
        <p:spPr>
          <a:xfrm>
            <a:off x="277091" y="244895"/>
            <a:ext cx="8562109" cy="1057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</a:rPr>
              <a:t>CALBHB/C Resources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775" y="1447800"/>
            <a:ext cx="392504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Resources</a:t>
            </a:r>
            <a:endParaRPr lang="en-US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Brown Act (Open Meetings)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Conduct</a:t>
            </a:r>
            <a:endParaRPr lang="en-US" sz="1600" dirty="0">
              <a:hlinkClick r:id="rId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7"/>
              </a:rPr>
              <a:t>Cultural Requirements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8"/>
              </a:rPr>
              <a:t>Hybrid Meetings</a:t>
            </a:r>
            <a:endParaRPr lang="en-US" sz="1600" dirty="0">
              <a:hlinkClick r:id="rId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9"/>
              </a:rPr>
              <a:t>MHSA 3-Year Plans/Updates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9"/>
              </a:rPr>
              <a:t>Role, Components, Fiscal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10"/>
              </a:rPr>
              <a:t>Community Program Planning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1"/>
              </a:rPr>
              <a:t>Performance Outcome Data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2"/>
              </a:rPr>
              <a:t>Recommendations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3"/>
              </a:rPr>
              <a:t>Review</a:t>
            </a:r>
            <a:endParaRPr lang="en-US" sz="1600" dirty="0">
              <a:hlinkClick r:id="rId1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5"/>
              </a:rPr>
              <a:t>WIC:  Duties, Membership</a:t>
            </a:r>
            <a:endParaRPr lang="en-US" sz="1600" dirty="0"/>
          </a:p>
          <a:p>
            <a:pPr lvl="3"/>
            <a:r>
              <a:rPr lang="en-US" sz="1600" dirty="0"/>
              <a:t>…. </a:t>
            </a:r>
            <a:r>
              <a:rPr lang="en-US" sz="1600" dirty="0">
                <a:hlinkClick r:id="rId4"/>
              </a:rPr>
              <a:t>and more!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News/Issues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6"/>
              </a:rPr>
              <a:t>Newsletters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6"/>
              </a:rPr>
              <a:t>Issue Briefs</a:t>
            </a:r>
            <a:r>
              <a:rPr lang="en-US" sz="1600" dirty="0"/>
              <a:t> (11)    </a:t>
            </a:r>
            <a:r>
              <a:rPr lang="en-US" sz="1600" dirty="0">
                <a:hlinkClick r:id="rId16"/>
              </a:rPr>
              <a:t>Issue Pages</a:t>
            </a:r>
            <a:r>
              <a:rPr lang="en-US" sz="1600" dirty="0"/>
              <a:t> (31+)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5833" y="1447800"/>
            <a:ext cx="327660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17"/>
              </a:rPr>
              <a:t>Trainings</a:t>
            </a:r>
            <a:r>
              <a:rPr lang="en-US" b="1" dirty="0"/>
              <a:t> </a:t>
            </a:r>
            <a:r>
              <a:rPr lang="en-US" sz="1700" dirty="0"/>
              <a:t>(Recorded)</a:t>
            </a:r>
            <a:endParaRPr lang="en-US" sz="17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8"/>
              </a:rPr>
              <a:t>Chair &amp; Admin Training</a:t>
            </a:r>
            <a:endParaRPr lang="en-US" sz="1600" dirty="0">
              <a:hlinkClick r:id="rId1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0"/>
              </a:rPr>
              <a:t>Mental Health Board</a:t>
            </a:r>
            <a:endParaRPr lang="en-US" sz="1600" dirty="0">
              <a:hlinkClick r:id="rId19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19"/>
              </a:rPr>
              <a:t>MHSA Community Program Planning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1"/>
              </a:rPr>
              <a:t>Performance &amp; Fiscal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2"/>
              </a:rPr>
              <a:t>Unconscious Bias</a:t>
            </a:r>
            <a:endParaRPr lang="en-US" sz="1600" dirty="0"/>
          </a:p>
          <a:p>
            <a:pPr>
              <a:spcBef>
                <a:spcPts val="5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17"/>
              </a:rPr>
              <a:t>Trainings</a:t>
            </a:r>
            <a:r>
              <a:rPr lang="en-US" dirty="0"/>
              <a:t> </a:t>
            </a:r>
            <a:r>
              <a:rPr lang="en-US" sz="1700" dirty="0"/>
              <a:t>(On-Line Modules)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3"/>
              </a:rPr>
              <a:t>Duties of local boards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4"/>
              </a:rPr>
              <a:t>MHSA: Role of MHB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5"/>
              </a:rPr>
              <a:t>MHSA: Fiscal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6"/>
              </a:rPr>
              <a:t>MHSA: CPP</a:t>
            </a:r>
            <a:endParaRPr lang="en-US" sz="1600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6.   Advocacy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7"/>
              </a:rPr>
              <a:t>Local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28"/>
              </a:rPr>
              <a:t>State/Federal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9837A-4BAB-DE5F-41BA-8EA1AA462900}"/>
              </a:ext>
            </a:extLst>
          </p:cNvPr>
          <p:cNvSpPr txBox="1"/>
          <p:nvPr/>
        </p:nvSpPr>
        <p:spPr>
          <a:xfrm>
            <a:off x="8349092" y="228600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6543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Updates effective January 1, 2025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53" y="1600200"/>
            <a:ext cx="8823959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hlinkClick r:id="rId3"/>
              </a:rPr>
              <a:t>WIC Update - 2025</a:t>
            </a:r>
            <a:r>
              <a:rPr lang="en-US" sz="1800" b="1" dirty="0"/>
              <a:t>: </a:t>
            </a:r>
            <a:r>
              <a:rPr lang="en-US" sz="1800" dirty="0"/>
              <a:t>The following changes to CA WIC code are </a:t>
            </a:r>
            <a:r>
              <a:rPr lang="en-US" sz="1800" u="sng" dirty="0"/>
              <a:t>effective January 1, 2025</a:t>
            </a:r>
            <a:r>
              <a:rPr lang="en-US" sz="1800" dirty="0"/>
              <a:t>). </a:t>
            </a:r>
            <a:r>
              <a:rPr lang="en-US" sz="1800" i="1" dirty="0"/>
              <a:t>Summary of changes: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</a:rPr>
              <a:t>Youth Membership Requirement</a:t>
            </a:r>
            <a:r>
              <a:rPr lang="en-US" sz="1800" dirty="0">
                <a:solidFill>
                  <a:srgbClr val="000000"/>
                </a:solidFill>
                <a:effectLst/>
              </a:rPr>
              <a:t>: 5604. (2)(B)(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</a:rPr>
              <a:t>) Fifty percent of the board membership shall be consumers, or the parents, spouses, siblings, or adult children of consumers, who are receiving or have received behavioral health services.</a:t>
            </a:r>
            <a:r>
              <a:rPr lang="en-US" sz="1800" u="sng" dirty="0">
                <a:solidFill>
                  <a:srgbClr val="000000"/>
                </a:solidFill>
                <a:effectLst/>
              </a:rPr>
              <a:t> One of these members shall be an individual who is 25 years of age or younger</a:t>
            </a:r>
            <a:r>
              <a:rPr lang="en-US" sz="1800" dirty="0">
                <a:solidFill>
                  <a:srgbClr val="000000"/>
                </a:solidFill>
                <a:effectLst/>
              </a:rPr>
              <a:t>.  (ii) At least 20 percent of the total membership shall be consumers, and at least 20 percent shall be families of consumers.</a:t>
            </a:r>
            <a:br>
              <a:rPr lang="en-US" sz="1800" dirty="0"/>
            </a:b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</a:rPr>
              <a:t>Local Education Agency Membership Requirement</a:t>
            </a:r>
            <a:r>
              <a:rPr lang="en-US" sz="1800" dirty="0">
                <a:solidFill>
                  <a:srgbClr val="000000"/>
                </a:solidFill>
                <a:effectLst/>
              </a:rPr>
              <a:t>: 5604. (2)(D) (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</a:rPr>
              <a:t>) At least one member of the board shall be an employee of a local education agency.</a:t>
            </a:r>
            <a:r>
              <a:rPr lang="en-US" sz="1800" dirty="0"/>
              <a:t> </a:t>
            </a:r>
            <a:r>
              <a:rPr lang="en-US" sz="1800" dirty="0">
                <a:solidFill>
                  <a:srgbClr val="000000"/>
                </a:solidFill>
                <a:effectLst/>
              </a:rPr>
              <a:t>(ii) To comply with clause (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</a:rPr>
              <a:t>), a county shall notify its county office of education about vacancies on the board.</a:t>
            </a:r>
            <a:br>
              <a:rPr lang="en-US" sz="1800" dirty="0"/>
            </a:b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u="sng" dirty="0">
                <a:solidFill>
                  <a:srgbClr val="000000"/>
                </a:solidFill>
                <a:effectLst/>
              </a:rPr>
              <a:t>"</a:t>
            </a:r>
            <a:r>
              <a:rPr lang="en-US" sz="1800" b="1" u="sng" dirty="0">
                <a:solidFill>
                  <a:srgbClr val="000000"/>
                </a:solidFill>
                <a:effectLst/>
              </a:rPr>
              <a:t>Mental</a:t>
            </a:r>
            <a:r>
              <a:rPr lang="en-US" sz="1800" u="sng" dirty="0">
                <a:solidFill>
                  <a:srgbClr val="000000"/>
                </a:solidFill>
                <a:effectLst/>
              </a:rPr>
              <a:t>" is changed to "</a:t>
            </a:r>
            <a:r>
              <a:rPr lang="en-US" sz="1800" b="1" u="sng" dirty="0">
                <a:solidFill>
                  <a:srgbClr val="000000"/>
                </a:solidFill>
                <a:effectLst/>
              </a:rPr>
              <a:t>Behavioral</a:t>
            </a:r>
            <a:r>
              <a:rPr lang="en-US" sz="1800" u="sng" dirty="0">
                <a:solidFill>
                  <a:srgbClr val="000000"/>
                </a:solidFill>
                <a:effectLst/>
              </a:rPr>
              <a:t>", and advising regarding "</a:t>
            </a:r>
            <a:r>
              <a:rPr lang="en-US" sz="1800" b="1" u="sng" dirty="0">
                <a:solidFill>
                  <a:srgbClr val="000000"/>
                </a:solidFill>
                <a:effectLst/>
              </a:rPr>
              <a:t>substance use disorder</a:t>
            </a:r>
            <a:r>
              <a:rPr lang="en-US" sz="1800" u="sng" dirty="0">
                <a:solidFill>
                  <a:srgbClr val="000000"/>
                </a:solidFill>
                <a:effectLst/>
              </a:rPr>
              <a:t>" is added within the duties.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56136-95DE-FD25-F722-6EAD7F7B366A}"/>
              </a:ext>
            </a:extLst>
          </p:cNvPr>
          <p:cNvSpPr txBox="1"/>
          <p:nvPr/>
        </p:nvSpPr>
        <p:spPr>
          <a:xfrm>
            <a:off x="8349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48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53" y="1600200"/>
            <a:ext cx="8823959" cy="4123267"/>
          </a:xfrm>
        </p:spPr>
        <p:txBody>
          <a:bodyPr>
            <a:noAutofit/>
          </a:bodyPr>
          <a:lstStyle/>
          <a:p>
            <a:pPr marL="119063" lvl="1" indent="0">
              <a:lnSpc>
                <a:spcPct val="100000"/>
              </a:lnSpc>
              <a:spcBef>
                <a:spcPts val="1400"/>
              </a:spcBef>
              <a:spcAft>
                <a:spcPts val="200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Membership</a:t>
            </a:r>
          </a:p>
          <a:p>
            <a:pPr marL="119063" lvl="1" indent="0">
              <a:lnSpc>
                <a:spcPct val="100000"/>
              </a:lnSpc>
              <a:spcBef>
                <a:spcPts val="1400"/>
              </a:spcBef>
              <a:spcAft>
                <a:spcPts val="200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Meeting Rules &amp; Conduct</a:t>
            </a:r>
          </a:p>
          <a:p>
            <a:pPr marL="119063" lvl="1" indent="0">
              <a:lnSpc>
                <a:spcPct val="100000"/>
              </a:lnSpc>
              <a:spcBef>
                <a:spcPts val="2200"/>
              </a:spcBef>
              <a:spcAft>
                <a:spcPts val="200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Duties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WIC 5604.2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) &amp;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Tools</a:t>
            </a:r>
          </a:p>
          <a:p>
            <a:pPr marL="119063" lvl="1" indent="0">
              <a:lnSpc>
                <a:spcPct val="100000"/>
              </a:lnSpc>
              <a:spcBef>
                <a:spcPts val="1500"/>
              </a:spcBef>
              <a:spcAft>
                <a:spcPts val="200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Mental Health Services Act (MHSA):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Role of Boards/Commissions</a:t>
            </a:r>
          </a:p>
          <a:p>
            <a:pPr marL="119063" lvl="1" indent="0">
              <a:lnSpc>
                <a:spcPct val="100000"/>
              </a:lnSpc>
              <a:spcBef>
                <a:spcPts val="1500"/>
              </a:spcBef>
              <a:spcAft>
                <a:spcPts val="2000"/>
              </a:spcAft>
              <a:buNone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Review &amp; Evaluate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C153A-0021-4946-B196-4C0393712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66" t="39624" r="52500" b="17392"/>
          <a:stretch/>
        </p:blipFill>
        <p:spPr>
          <a:xfrm>
            <a:off x="6004559" y="1524000"/>
            <a:ext cx="2743200" cy="1988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E1A155-16C2-2099-666B-792AF67F3FC3}"/>
              </a:ext>
            </a:extLst>
          </p:cNvPr>
          <p:cNvSpPr txBox="1"/>
          <p:nvPr/>
        </p:nvSpPr>
        <p:spPr>
          <a:xfrm>
            <a:off x="8349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416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384" y="221673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9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B7440317-FB00-451E-A6E2-B0C3CFBE3007}"/>
              </a:ext>
            </a:extLst>
          </p:cNvPr>
          <p:cNvSpPr txBox="1">
            <a:spLocks/>
          </p:cNvSpPr>
          <p:nvPr/>
        </p:nvSpPr>
        <p:spPr>
          <a:xfrm>
            <a:off x="132309" y="1524000"/>
            <a:ext cx="89154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3660AC"/>
                </a:solidFill>
              </a:rPr>
              <a:t>50% Consumers </a:t>
            </a:r>
            <a:r>
              <a:rPr lang="en-US" dirty="0">
                <a:solidFill>
                  <a:srgbClr val="3660AC"/>
                </a:solidFill>
              </a:rPr>
              <a:t>(</a:t>
            </a:r>
            <a:r>
              <a:rPr lang="en-US" sz="2300" dirty="0">
                <a:solidFill>
                  <a:srgbClr val="3660AC"/>
                </a:solidFill>
              </a:rPr>
              <a:t>individuals with lived experience</a:t>
            </a:r>
            <a:r>
              <a:rPr lang="en-US" dirty="0">
                <a:solidFill>
                  <a:srgbClr val="3660AC"/>
                </a:solidFill>
              </a:rPr>
              <a:t>) </a:t>
            </a:r>
            <a:r>
              <a:rPr lang="en-US" u="sng" dirty="0">
                <a:solidFill>
                  <a:srgbClr val="3660AC"/>
                </a:solidFill>
              </a:rPr>
              <a:t>or</a:t>
            </a:r>
            <a:r>
              <a:rPr lang="en-US" b="1" dirty="0">
                <a:solidFill>
                  <a:srgbClr val="3660AC"/>
                </a:solidFill>
              </a:rPr>
              <a:t> Family Members of Consumers</a:t>
            </a:r>
          </a:p>
          <a:p>
            <a:pPr marL="342900" lvl="1" indent="0" defTabSz="538163">
              <a:buNone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must include </a:t>
            </a:r>
            <a:r>
              <a:rPr 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</a:t>
            </a: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	</a:t>
            </a:r>
            <a:r>
              <a:rPr lang="en-US" sz="2100" b="1" dirty="0">
                <a:solidFill>
                  <a:srgbClr val="3660AC"/>
                </a:solidFill>
              </a:rPr>
              <a:t>20% Consumers				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One (1) who is 25 Years</a:t>
            </a:r>
          </a:p>
          <a:p>
            <a:pPr marL="342900" lvl="1" indent="0" defTabSz="538163">
              <a:buNone/>
            </a:pPr>
            <a:r>
              <a:rPr lang="en-US" sz="2100" b="1" dirty="0">
                <a:solidFill>
                  <a:srgbClr val="3660AC"/>
                </a:solidFill>
              </a:rPr>
              <a:t>					20% Family Members of Consumers	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of Age or Younger (as of 1/1/2025)</a:t>
            </a:r>
          </a:p>
          <a:p>
            <a:pPr indent="0" defTabSz="538163">
              <a:buFont typeface="Wingdings" panose="05000000000000000000" pitchFamily="2" charset="2"/>
              <a:buNone/>
            </a:pPr>
            <a:r>
              <a:rPr lang="en-US" sz="2100" dirty="0">
                <a:solidFill>
                  <a:srgbClr val="3660AC"/>
                </a:solidFill>
              </a:rPr>
              <a:t>					</a:t>
            </a:r>
            <a:endParaRPr lang="en-US" sz="2100" b="1" dirty="0">
              <a:solidFill>
                <a:srgbClr val="3660AC"/>
              </a:solidFill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660AC"/>
                </a:solidFill>
              </a:rPr>
              <a:t>One Board of Supervisor Member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One Employee from a Local Education Agency (as of 1/1/2025)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660AC"/>
                </a:solidFill>
              </a:rPr>
              <a:t>One Veteran or Veteran Advocate 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660AC"/>
                </a:solidFill>
              </a:rPr>
              <a:t>Reflect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DIVERSITY*</a:t>
            </a:r>
            <a:r>
              <a:rPr lang="en-US" b="1" dirty="0">
                <a:solidFill>
                  <a:srgbClr val="3660AC"/>
                </a:solidFill>
              </a:rPr>
              <a:t> of the local client population</a:t>
            </a: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3660AC"/>
                </a:solidFill>
              </a:rPr>
              <a:t>Individuals with experience &amp; knowledge of the MH system, such as representatives of: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County Offices of Education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Large and Small Businesses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Hospitals, Hospital Districts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Physicians Practicing in Emergency Departments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 Police Chiefs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County Sheriffs</a:t>
            </a:r>
          </a:p>
          <a:p>
            <a:pPr lvl="1"/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and Nonprofit Service Providers</a:t>
            </a:r>
          </a:p>
          <a:p>
            <a:endParaRPr lang="en-US" b="1" dirty="0"/>
          </a:p>
          <a:p>
            <a:pPr marL="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660AC"/>
                </a:solidFill>
              </a:rPr>
              <a:t>Diverse membership includes ethnic, racial, cultural, LGBTQ+, age.</a:t>
            </a:r>
          </a:p>
          <a:p>
            <a:pPr marL="6858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3660AC"/>
              </a:solidFill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Additional Requirements</a:t>
            </a:r>
            <a:r>
              <a:rPr lang="en-US" b="1" dirty="0">
                <a:solidFill>
                  <a:srgbClr val="3660AC"/>
                </a:solidFill>
              </a:rPr>
              <a:t>: </a:t>
            </a:r>
            <a:r>
              <a:rPr lang="en-US" b="1" dirty="0">
                <a:solidFill>
                  <a:srgbClr val="3660AC"/>
                </a:solidFill>
                <a:hlinkClick r:id="rId3"/>
              </a:rPr>
              <a:t>Best Practices Handbook</a:t>
            </a:r>
            <a:r>
              <a:rPr lang="en-US" b="1" dirty="0">
                <a:solidFill>
                  <a:srgbClr val="3660AC"/>
                </a:solidFill>
              </a:rPr>
              <a:t>, Pages 35 and 36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2167942-E468-B5F8-3174-EBDCC09C21A2}"/>
              </a:ext>
            </a:extLst>
          </p:cNvPr>
          <p:cNvSpPr/>
          <p:nvPr/>
        </p:nvSpPr>
        <p:spPr>
          <a:xfrm>
            <a:off x="5867400" y="1752600"/>
            <a:ext cx="152400" cy="38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Rules</a:t>
            </a:r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4972" y="1842908"/>
            <a:ext cx="6950321" cy="3705584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5900" y="6010014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</a:t>
            </a:r>
            <a:r>
              <a:rPr lang="en-US" sz="2400" dirty="0">
                <a:hlinkClick r:id="rId5"/>
              </a:rPr>
              <a:t>PDF</a:t>
            </a:r>
            <a:r>
              <a:rPr lang="en-US" sz="2400" dirty="0"/>
              <a:t>) (</a:t>
            </a:r>
            <a:r>
              <a:rPr lang="en-US" sz="2400" dirty="0">
                <a:hlinkClick r:id="rId6"/>
              </a:rPr>
              <a:t>Doc</a:t>
            </a:r>
            <a:r>
              <a:rPr lang="en-US" sz="2400" dirty="0"/>
              <a:t>)  - </a:t>
            </a:r>
            <a:r>
              <a:rPr lang="en-US" sz="2400" dirty="0">
                <a:hlinkClick r:id="rId7"/>
              </a:rPr>
              <a:t>www.calbhbc.org/brown-act</a:t>
            </a:r>
            <a:r>
              <a:rPr lang="en-US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E58B2-E833-F2FB-9D9F-8E8F4DCB270A}"/>
              </a:ext>
            </a:extLst>
          </p:cNvPr>
          <p:cNvSpPr txBox="1"/>
          <p:nvPr/>
        </p:nvSpPr>
        <p:spPr>
          <a:xfrm>
            <a:off x="8349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5054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2508" y="152400"/>
            <a:ext cx="8415251" cy="997527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113220" cy="45720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Active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Listening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                    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www.calbhbc.org/conduct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Focus on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Issues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Person-First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Language</a:t>
            </a:r>
            <a:endParaRPr lang="en-US" sz="21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No Swearing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No Personal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Attacks or Criticism (of self or others).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One person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speaks at a time – No side bars.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Keep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 Comments Short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if possible—Do not monopolize.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Limit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Acronyms 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–”When in doubt, spell it out.”</a:t>
            </a:r>
          </a:p>
          <a:p>
            <a:pPr marL="457200" indent="-457200"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</a:pP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Silence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Cell Phones</a:t>
            </a:r>
          </a:p>
          <a:p>
            <a:pPr marL="514350" lvl="2" indent="0"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9092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484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221673"/>
            <a:ext cx="8415251" cy="997527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</a:rPr>
              <a:t>(1) REVIEW &amp; EVALUATE </a:t>
            </a:r>
            <a:r>
              <a:rPr lang="en-US" sz="2000" b="0" dirty="0">
                <a:solidFill>
                  <a:prstClr val="white"/>
                </a:solidFill>
              </a:rPr>
              <a:t>the community’s public mental health needs, services, facilities, and special problems in any facility within the county or jurisdiction where mental health evaluations or services are being provided…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199"/>
            <a:ext cx="7679575" cy="489546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Review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Page 24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105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Page 20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Tools: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Speakers / Panels / Community Forums</a:t>
            </a:r>
          </a:p>
          <a:p>
            <a:pPr marL="1604963" lvl="3" indent="-223838">
              <a:lnSpc>
                <a:spcPct val="10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Community organizations/agencies</a:t>
            </a:r>
          </a:p>
          <a:p>
            <a:pPr marL="1604963" lvl="3" indent="-2238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Mental Health agency staff 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Liaisons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to other commissions/committees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Site Visits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(p. 29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Ad Hoc Committees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(p. 3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Performance Outcome Data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3000"/>
              </a:spcBef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13143-A150-DE01-7F95-22F70B3C7C6D}"/>
              </a:ext>
            </a:extLst>
          </p:cNvPr>
          <p:cNvSpPr txBox="1"/>
          <p:nvPr/>
        </p:nvSpPr>
        <p:spPr>
          <a:xfrm>
            <a:off x="8664266" y="762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7391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76200" y="221673"/>
            <a:ext cx="8593975" cy="997527"/>
          </a:xfrm>
        </p:spPr>
        <p:txBody>
          <a:bodyPr>
            <a:noAutofit/>
          </a:bodyPr>
          <a:lstStyle/>
          <a:p>
            <a:pPr marL="400050" lvl="0"/>
            <a:r>
              <a:rPr lang="en-US" sz="2000" dirty="0">
                <a:solidFill>
                  <a:prstClr val="white"/>
                </a:solidFill>
              </a:rPr>
              <a:t>(2) REVIEW</a:t>
            </a:r>
            <a:r>
              <a:rPr lang="en-US" sz="2000" b="0" dirty="0">
                <a:solidFill>
                  <a:prstClr val="white"/>
                </a:solidFill>
              </a:rPr>
              <a:t> any county </a:t>
            </a:r>
            <a:r>
              <a:rPr lang="en-US" sz="2000" dirty="0">
                <a:solidFill>
                  <a:prstClr val="white"/>
                </a:solidFill>
              </a:rPr>
              <a:t>AGREEMENT</a:t>
            </a:r>
            <a:r>
              <a:rPr lang="en-US" sz="2000" b="0" dirty="0">
                <a:solidFill>
                  <a:prstClr val="white"/>
                </a:solidFill>
              </a:rPr>
              <a:t> entered into pursuant to Section 5650. The local mental health board may make </a:t>
            </a:r>
            <a:r>
              <a:rPr lang="en-US" sz="2000" dirty="0">
                <a:solidFill>
                  <a:prstClr val="white"/>
                </a:solidFill>
              </a:rPr>
              <a:t>RECOMMENDATIONS</a:t>
            </a:r>
            <a:r>
              <a:rPr lang="en-US" sz="2000" b="0" dirty="0">
                <a:solidFill>
                  <a:prstClr val="white"/>
                </a:solidFill>
              </a:rPr>
              <a:t> to the governing body regarding concerns identified within these agreements.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7679575" cy="4724400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Review: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Page 24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Recommendations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Best Practices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, Page 20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Strategies: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1. Staff Presentations &amp; Reports</a:t>
            </a:r>
          </a:p>
          <a:p>
            <a:pPr marL="1139825" lvl="1" indent="-285750"/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Medi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-Cal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Annual External Quality Review (EQRO Report)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: Review “Recommendations” and “Performance Improvement Plans” Sections.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139825" lvl="1" indent="-285750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MHSA -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Mental Health Services Act Plan / Update / INN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139825" lvl="1" indent="-285750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SAMHSA Grants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1660525" lvl="2"/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PATH - Projects for Assistance in Transitions from Homelessness Grant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660525" lvl="2">
              <a:spcBef>
                <a:spcPts val="1000"/>
              </a:spcBef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SAMHSA Block Grant</a:t>
            </a:r>
          </a:p>
          <a:p>
            <a:pPr marL="457200" indent="0">
              <a:spcBef>
                <a:spcPts val="1000"/>
              </a:spcBef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2. RFPs/RFAs*: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Review new contract proposals</a:t>
            </a:r>
          </a:p>
          <a:p>
            <a:pPr marL="457200" indent="0">
              <a:spcBef>
                <a:spcPts val="1000"/>
              </a:spcBef>
              <a:buNone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3. Site Visits: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Review specific contract prior to visit</a:t>
            </a:r>
          </a:p>
          <a:p>
            <a:pPr marL="457200" indent="0">
              <a:spcBef>
                <a:spcPts val="1000"/>
              </a:spcBef>
              <a:buNone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0">
              <a:spcBef>
                <a:spcPts val="1000"/>
              </a:spcBef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* RFP: Request for Proposal    RFA: Request for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6D9FA-18ED-A3BD-3B7C-2B0E00687200}"/>
              </a:ext>
            </a:extLst>
          </p:cNvPr>
          <p:cNvSpPr txBox="1"/>
          <p:nvPr/>
        </p:nvSpPr>
        <p:spPr>
          <a:xfrm>
            <a:off x="8534400" y="762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487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BD78A1-FF9E-488C-A164-4D761D3A8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61925"/>
            <a:ext cx="8593975" cy="997527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prstClr val="white"/>
                </a:solidFill>
              </a:rPr>
              <a:t>(3) ADVISE </a:t>
            </a:r>
            <a:r>
              <a:rPr lang="en-US" sz="2200" b="0" dirty="0">
                <a:solidFill>
                  <a:prstClr val="white"/>
                </a:solidFill>
              </a:rPr>
              <a:t>the </a:t>
            </a:r>
            <a:r>
              <a:rPr lang="en-US" sz="2200" b="0" u="sng" dirty="0">
                <a:solidFill>
                  <a:prstClr val="white"/>
                </a:solidFill>
              </a:rPr>
              <a:t>Board of Supervisors</a:t>
            </a:r>
            <a:r>
              <a:rPr lang="en-US" sz="2200" b="0" dirty="0">
                <a:solidFill>
                  <a:prstClr val="white"/>
                </a:solidFill>
              </a:rPr>
              <a:t> and the local </a:t>
            </a:r>
            <a:r>
              <a:rPr lang="en-US" sz="2200" b="0" u="sng" dirty="0">
                <a:solidFill>
                  <a:prstClr val="white"/>
                </a:solidFill>
              </a:rPr>
              <a:t>Mental Health Director</a:t>
            </a:r>
            <a:r>
              <a:rPr lang="en-US" sz="2200" b="0" dirty="0">
                <a:solidFill>
                  <a:prstClr val="white"/>
                </a:solidFill>
              </a:rPr>
              <a:t> regarding any aspect of the local mental health program.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86ACD-6B4E-4F8B-B829-9A88AE69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7679575" cy="47244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1. IDENTIFY</a:t>
            </a:r>
          </a:p>
          <a:p>
            <a:pPr lvl="3">
              <a:spcBef>
                <a:spcPts val="0"/>
              </a:spcBef>
            </a:pP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Public Comment</a:t>
            </a:r>
          </a:p>
          <a:p>
            <a:pPr lvl="3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Performance Outcome Data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600"/>
              </a:spcBef>
            </a:pP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Presentations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(by staff, patients rights advocates, contractors)</a:t>
            </a:r>
          </a:p>
          <a:p>
            <a:pPr lvl="3">
              <a:spcBef>
                <a:spcPts val="600"/>
              </a:spcBef>
            </a:pP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</a:rPr>
              <a:t>Liaisons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- MHB/C members can act as liaisons to other boards, commissions or committees.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2. RESEARCH</a:t>
            </a:r>
          </a:p>
          <a:p>
            <a:pPr lvl="3"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Ad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Hocs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(short-term workgroups) to conduct research meetings –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4" action="ppaction://hlinkfile"/>
              </a:rPr>
              <a:t>P. 3 of Best Practices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Chair to meet regularly with Mental Health Director</a:t>
            </a:r>
          </a:p>
          <a:p>
            <a:pPr lvl="3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Site Visits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3. ADVISE</a:t>
            </a:r>
          </a:p>
          <a:p>
            <a:pPr lvl="3">
              <a:spcBef>
                <a:spcPts val="0"/>
              </a:spcBef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Draft recommendations –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4" action="ppaction://hlinkfile"/>
              </a:rPr>
              <a:t>P. 20 of Best Practices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spcBef>
                <a:spcPts val="600"/>
              </a:spcBef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Vote on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170F8-1AB6-25DF-0DE3-F1E0CBF14D1D}"/>
              </a:ext>
            </a:extLst>
          </p:cNvPr>
          <p:cNvSpPr txBox="1"/>
          <p:nvPr/>
        </p:nvSpPr>
        <p:spPr>
          <a:xfrm>
            <a:off x="8445400" y="22860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49893620"/>
      </p:ext>
    </p:extLst>
  </p:cSld>
  <p:clrMapOvr>
    <a:masterClrMapping/>
  </p:clrMapOvr>
</p:sld>
</file>

<file path=ppt/theme/theme1.xml><?xml version="1.0" encoding="utf-8"?>
<a:theme xmlns:a="http://schemas.openxmlformats.org/drawingml/2006/main" name="SALES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500" dirty="0">
            <a:latin typeface="+mj-lt"/>
          </a:defRPr>
        </a:defPPr>
      </a:lstStyle>
    </a:spDef>
    <a:lnDef>
      <a:spPr>
        <a:ln w="381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00A4A7D6191A4EACDFFCA523159E1B" ma:contentTypeVersion="19" ma:contentTypeDescription="Create a new document." ma:contentTypeScope="" ma:versionID="7b48e4d111c14305c2876300d33ca8b2">
  <xsd:schema xmlns:xsd="http://www.w3.org/2001/XMLSchema" xmlns:p="http://schemas.microsoft.com/office/2006/metadata/properties" xmlns:ns2="4a625457-d415-4713-8878-0e94683a4cb4" targetNamespace="http://schemas.microsoft.com/office/2006/metadata/properties" ma:root="true" ma:fieldsID="cc3cd160b4301a0755c8a243e4911101" ns2:_="">
    <xsd:import namespace="4a625457-d415-4713-8878-0e94683a4cb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Level_x0020_2" minOccurs="0"/>
                <xsd:element ref="ns2:Topic" minOccurs="0"/>
                <xsd:element ref="ns2:Dupe" minOccurs="0"/>
                <xsd:element ref="ns2:Archived" minOccurs="0"/>
                <xsd:element ref="ns2:Category_x0020_Drop_x0020_Dow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a625457-d415-4713-8878-0e94683a4cb4" elementFormDefault="qualified">
    <xsd:import namespace="http://schemas.microsoft.com/office/2006/documentManagement/types"/>
    <xsd:element name="Document_x0020_Type" ma:index="8" nillable="true" ma:displayName="Document Type" ma:format="Dropdown" ma:internalName="Document_x0020_Type">
      <xsd:simpleType>
        <xsd:restriction base="dms:Choice">
          <xsd:enumeration value="Agreement/Standard Practice"/>
          <xsd:enumeration value="Analyst Reports"/>
          <xsd:enumeration value="Article Reprints"/>
          <xsd:enumeration value="Brochure/Data Sheet"/>
          <xsd:enumeration value="Case Study"/>
          <xsd:enumeration value="Competitive Analysis"/>
          <xsd:enumeration value="Contract"/>
          <xsd:enumeration value="Corporate Standard/Template"/>
          <xsd:enumeration value="Demo"/>
          <xsd:enumeration value="Marketing Info"/>
          <xsd:enumeration value="MT Standards"/>
          <xsd:enumeration value="Pricing Tool"/>
          <xsd:enumeration value="Process Document"/>
          <xsd:enumeration value="Proposal Inputs"/>
          <xsd:enumeration value="Proposal Template"/>
          <xsd:enumeration value="Published Article"/>
          <xsd:enumeration value="Reporting/Proposal Example"/>
          <xsd:enumeration value="Resources"/>
          <xsd:enumeration value="Sales Presentation"/>
          <xsd:enumeration value="Sample Reports"/>
          <xsd:enumeration value="Training Material"/>
          <xsd:enumeration value="Web Seminar"/>
          <xsd:enumeration value="White Paper"/>
        </xsd:restriction>
      </xsd:simpleType>
    </xsd:element>
    <xsd:element name="Level_x0020_2" ma:index="9" nillable="true" ma:displayName="Category" ma:internalName="Level_x0020_2">
      <xsd:simpleType>
        <xsd:restriction base="dms:Text">
          <xsd:maxLength value="255"/>
        </xsd:restriction>
      </xsd:simpleType>
    </xsd:element>
    <xsd:element name="Topic" ma:index="11" nillable="true" ma:displayName="Topic" ma:format="Dropdown" ma:internalName="Topic">
      <xsd:simpleType>
        <xsd:restriction base="dms:Choice">
          <xsd:enumeration value="Corporate"/>
          <xsd:enumeration value="Corporate Materials"/>
          <xsd:enumeration value="Communities &amp; Panels"/>
          <xsd:enumeration value="CustomerSat"/>
          <xsd:enumeration value="Innovation"/>
          <xsd:enumeration value="Insight Networks &amp; Communities"/>
          <xsd:enumeration value="Market Research Suite"/>
          <xsd:enumeration value="MetrixLab General"/>
          <xsd:enumeration value="MetrixLab Brand, Media &amp; Advertising"/>
          <xsd:enumeration value="MetrixLab Innovation &amp; Shopper"/>
          <xsd:enumeration value="MetrixLab eBusiness"/>
          <xsd:enumeration value="MetrixLab Customer Experience Management"/>
          <xsd:enumeration value="Research Solutions - Ad Hoc Templates"/>
          <xsd:enumeration value="Research Solutions - Products"/>
          <xsd:enumeration value="Respondent Engagement"/>
          <xsd:enumeration value="Sales Resources"/>
          <xsd:enumeration value="Sales Resources - RS"/>
          <xsd:enumeration value="Service Bureau"/>
          <xsd:enumeration value="True Sample"/>
          <xsd:enumeration value="Zoomerang"/>
          <xsd:enumeration value="ZoomPanel"/>
        </xsd:restriction>
      </xsd:simpleType>
    </xsd:element>
    <xsd:element name="Dupe" ma:index="12" nillable="true" ma:displayName="Dupe" ma:hidden="true" ma:internalName="Dupe" ma:readOnly="false">
      <xsd:simpleType>
        <xsd:restriction base="dms:Text">
          <xsd:maxLength value="255"/>
        </xsd:restriction>
      </xsd:simpleType>
    </xsd:element>
    <xsd:element name="Archived" ma:index="16" nillable="true" ma:displayName="Archived" ma:default="No" ma:description="Leave as 'No'." ma:format="Dropdown" ma:internalName="Archived">
      <xsd:simpleType>
        <xsd:restriction base="dms:Choice">
          <xsd:enumeration value="No"/>
          <xsd:enumeration value="Yes"/>
        </xsd:restriction>
      </xsd:simpleType>
    </xsd:element>
    <xsd:element name="Category_x0020_Drop_x0020_Down" ma:index="17" nillable="true" ma:displayName="Category Drop Down" ma:default="A&amp;U - Segmentation" ma:format="Dropdown" ma:internalName="Category_x0020_Drop_x0020_Down">
      <xsd:simpleType>
        <xsd:restriction base="dms:Choice">
          <xsd:enumeration value="A&amp;U - Segmentation"/>
          <xsd:enumeration value="Advanced Analytics"/>
          <xsd:enumeration value="Ad Testing - ML"/>
          <xsd:enumeration value="Choice Modeling - Conjoint"/>
          <xsd:enumeration value="Concept Testing"/>
          <xsd:enumeration value="Optimization - Bundle"/>
          <xsd:enumeration value="Optimization - Line"/>
          <xsd:enumeration value="Optimization - Price"/>
          <xsd:enumeration value="Optimization Research"/>
          <xsd:enumeration value="Overview"/>
          <xsd:enumeration value="Shopper Impact"/>
          <xsd:enumeration value="Tracking - ACT"/>
          <xsd:enumeration value="Closed Loop Feedback - ML"/>
          <xsd:enumeration value="Community Manager"/>
          <xsd:enumeration value="Pop-up Communities"/>
          <xsd:enumeration value="Panel Manager"/>
          <xsd:enumeration value="Research Manager"/>
          <xsd:enumeration value="Survey Manager"/>
          <xsd:enumeration value="Mobile"/>
          <xsd:enumeration value="Mood Board - ML"/>
          <xsd:enumeration value="Collage - Grouping"/>
          <xsd:enumeration value="Online Qual - ML"/>
          <xsd:enumeration value="Findability"/>
          <xsd:enumeration value="Image Highlighter"/>
          <xsd:enumeration value="Package Highlighter"/>
          <xsd:enumeration value="PACT - ML"/>
          <xsd:enumeration value="Smart Shelf"/>
          <xsd:enumeration value="Text Highlighter"/>
          <xsd:enumeration value="2010 Sales Conference"/>
          <xsd:enumeration value="2011 Sales Conference"/>
          <xsd:enumeration value="2012 Sales Conference"/>
          <xsd:enumeration value="All Hands"/>
          <xsd:enumeration value="Big Machines"/>
          <xsd:enumeration value="Deal Review"/>
          <xsd:enumeration value="Industry Data"/>
          <xsd:enumeration value="Legal - Contracts"/>
          <xsd:enumeration value="Nosh n Learns"/>
          <xsd:enumeration value="Staff Bios"/>
          <xsd:enumeration value="Vendor"/>
          <xsd:enumeration value="VIP - Planning Checklist"/>
          <xsd:enumeration value="Website Insights Reports"/>
          <xsd:enumeration value="ZoomPan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rchived xmlns="4a625457-d415-4713-8878-0e94683a4cb4">No</Archived>
    <Dupe xmlns="4a625457-d415-4713-8878-0e94683a4cb4" xsi:nil="true"/>
    <Document_x0020_Type xmlns="4a625457-d415-4713-8878-0e94683a4cb4">Resources</Document_x0020_Type>
    <Category_x0020_Drop_x0020_Down xmlns="4a625457-d415-4713-8878-0e94683a4cb4">Overview</Category_x0020_Drop_x0020_Down>
    <Level_x0020_2 xmlns="4a625457-d415-4713-8878-0e94683a4cb4">Template</Level_x0020_2>
    <Topic xmlns="4a625457-d415-4713-8878-0e94683a4cb4">Corporate Materials</Topic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B97A42-0A9B-4B1D-AAFB-C76FE2195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25457-d415-4713-8878-0e94683a4cb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2C3C616-BFC3-4AF5-9628-D72F2969EE75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a625457-d415-4713-8878-0e94683a4cb4"/>
  </ds:schemaRefs>
</ds:datastoreItem>
</file>

<file path=customXml/itemProps3.xml><?xml version="1.0" encoding="utf-8"?>
<ds:datastoreItem xmlns:ds="http://schemas.openxmlformats.org/officeDocument/2006/customXml" ds:itemID="{5A110CCC-5B0D-47B0-94FE-B80F3F69E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35866</TotalTime>
  <Words>1665</Words>
  <Application>Microsoft Office PowerPoint</Application>
  <PresentationFormat>On-screen Show (4:3)</PresentationFormat>
  <Paragraphs>216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Lucida Sans Unicode</vt:lpstr>
      <vt:lpstr>Wingdings</vt:lpstr>
      <vt:lpstr>SALES</vt:lpstr>
      <vt:lpstr>Office Theme</vt:lpstr>
      <vt:lpstr>How to be an    Effective Mental/Behavioral Health Advisory Board/Commission   Membership, Meeting Rules, Duties &amp; Tools  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MetrixLab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Mental/Behavioral Health Board Training (CALBHB/C)</dc:title>
  <dc:creator>CALBHBC</dc:creator>
  <cp:lastModifiedBy>CALBHBC Personnel</cp:lastModifiedBy>
  <cp:revision>1550</cp:revision>
  <cp:lastPrinted>2024-01-12T22:07:38Z</cp:lastPrinted>
  <dcterms:created xsi:type="dcterms:W3CDTF">2011-05-17T07:57:58Z</dcterms:created>
  <dcterms:modified xsi:type="dcterms:W3CDTF">2024-04-13T22:00:23Z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0x0101007F00A4A7D6191A4EACDFFCA523159E1B</vt:lpwstr>
  </property>
</Properties>
</file>