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1" r:id="rId5"/>
  </p:sldMasterIdLst>
  <p:notesMasterIdLst>
    <p:notesMasterId r:id="rId22"/>
  </p:notesMasterIdLst>
  <p:handoutMasterIdLst>
    <p:handoutMasterId r:id="rId23"/>
  </p:handoutMasterIdLst>
  <p:sldIdLst>
    <p:sldId id="256" r:id="rId6"/>
    <p:sldId id="408" r:id="rId7"/>
    <p:sldId id="421" r:id="rId8"/>
    <p:sldId id="424" r:id="rId9"/>
    <p:sldId id="429" r:id="rId10"/>
    <p:sldId id="426" r:id="rId11"/>
    <p:sldId id="413" r:id="rId12"/>
    <p:sldId id="427" r:id="rId13"/>
    <p:sldId id="411" r:id="rId14"/>
    <p:sldId id="428" r:id="rId15"/>
    <p:sldId id="430" r:id="rId16"/>
    <p:sldId id="407" r:id="rId17"/>
    <p:sldId id="406" r:id="rId18"/>
    <p:sldId id="409" r:id="rId19"/>
    <p:sldId id="425" r:id="rId20"/>
    <p:sldId id="400" r:id="rId21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4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5645">
          <p15:clr>
            <a:srgbClr val="A4A3A4"/>
          </p15:clr>
        </p15:guide>
        <p15:guide id="5" pos="128">
          <p15:clr>
            <a:srgbClr val="A4A3A4"/>
          </p15:clr>
        </p15:guide>
        <p15:guide id="6" pos="2937">
          <p15:clr>
            <a:srgbClr val="A4A3A4"/>
          </p15:clr>
        </p15:guide>
        <p15:guide id="7" pos="2823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Comstock" initials="TC" lastIdx="0" clrIdx="0">
    <p:extLst>
      <p:ext uri="{19B8F6BF-5375-455C-9EA6-DF929625EA0E}">
        <p15:presenceInfo xmlns:p15="http://schemas.microsoft.com/office/powerpoint/2012/main" userId="Theresa Comst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E7A7"/>
    <a:srgbClr val="CBD6E3"/>
    <a:srgbClr val="CCCCFF"/>
    <a:srgbClr val="FDD5AD"/>
    <a:srgbClr val="BCEAFF"/>
    <a:srgbClr val="CCFF99"/>
    <a:srgbClr val="E8EFF3"/>
    <a:srgbClr val="EAEAEA"/>
    <a:srgbClr val="E7ECF2"/>
    <a:srgbClr val="FA9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2236" autoAdjust="0"/>
  </p:normalViewPr>
  <p:slideViewPr>
    <p:cSldViewPr snapToObjects="1">
      <p:cViewPr varScale="1">
        <p:scale>
          <a:sx n="94" d="100"/>
          <a:sy n="94" d="100"/>
        </p:scale>
        <p:origin x="1014" y="90"/>
      </p:cViewPr>
      <p:guideLst>
        <p:guide orient="horz" pos="4214"/>
        <p:guide orient="horz" pos="796"/>
        <p:guide orient="horz" pos="907"/>
        <p:guide pos="5645"/>
        <p:guide pos="128"/>
        <p:guide pos="2937"/>
        <p:guide pos="282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64"/>
    </p:cViewPr>
  </p:sorterViewPr>
  <p:notesViewPr>
    <p:cSldViewPr snapToObjects="1">
      <p:cViewPr varScale="1">
        <p:scale>
          <a:sx n="66" d="100"/>
          <a:sy n="66" d="100"/>
        </p:scale>
        <p:origin x="3029" y="4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3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61AAF3E-78B5-4144-976B-297CC14009C3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3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FFC5E5C-ABBB-964B-81CC-6A91D4BDB4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F1C3A0D-9514-43B5-ABA9-5DEFCF538ABB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4"/>
            <a:ext cx="5608320" cy="4183380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730D67A-D9E3-4BE9-8ED2-FC85EA95D0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0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50FED9EE-67B9-4062-92E4-9FD834B5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7AFC8590-27D5-410E-949A-F436939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00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8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5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2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2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0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5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7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7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8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3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7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9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Immediate: 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prevent closures</a:t>
            </a:r>
          </a:p>
          <a:p>
            <a:pPr marL="939537" lvl="2" indent="-22034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Funding to increase local offerings</a:t>
            </a:r>
          </a:p>
          <a:p>
            <a:pPr marL="495782" indent="-495782">
              <a:buFont typeface="+mj-lt"/>
              <a:buAutoNum type="arabicPeriod"/>
            </a:pPr>
            <a:r>
              <a:rPr lang="en-US" sz="1300" b="1" dirty="0">
                <a:solidFill>
                  <a:schemeClr val="accent5">
                    <a:lumMod val="50000"/>
                  </a:schemeClr>
                </a:solidFill>
              </a:rPr>
              <a:t>Long-Term: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Financial: 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Changes to current licensing structure to accommodate a tiered level of care system.  Individuals with Developmental Disabilities have a tired funding structure in place, with funding per month per consumer ranging from $1069 to $9288 per month.  (Adults with SMI currently draw appr $1069 per day from SSI.)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Address cost of purchasing/maintaining Facilities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Staff Support (Technical Assistance, Training &amp; Support)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Successfully work with complex population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Maintain Fiscal Stability</a:t>
            </a:r>
          </a:p>
          <a:p>
            <a:pPr marL="936477" lvl="2" indent="-217287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Sustain Licensing</a:t>
            </a:r>
          </a:p>
          <a:p>
            <a:pPr marL="936477" lvl="2" indent="-440695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Local Advocacy:  Increase understanding of mental illness and the effective use of ARFs/RCFEs in order to overcome NIMBY opposition.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5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>
            <a:extLst>
              <a:ext uri="{FF2B5EF4-FFF2-40B4-BE49-F238E27FC236}">
                <a16:creationId xmlns:a16="http://schemas.microsoft.com/office/drawing/2014/main" xmlns="" id="{2F6FC8D1-1AC8-4777-A383-E84E7FFC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0238"/>
            <a:ext cx="9144000" cy="2262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EA2136F4-2214-4A43-85E2-FF621DFA5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1350" y="3163888"/>
            <a:ext cx="6369050" cy="68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title style</a:t>
            </a: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xmlns="" id="{2CAD5996-DEDD-4280-8FC6-ED17DA793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059363"/>
            <a:ext cx="2773363" cy="10620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70000"/>
              </a:spcBef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en-US" altLang="en-US" noProof="0"/>
              <a:t>Click to edit Master</a:t>
            </a:r>
          </a:p>
          <a:p>
            <a:pPr lvl="0"/>
            <a:r>
              <a:rPr lang="en-US" altLang="en-US" noProof="0"/>
              <a:t>subtitle style</a:t>
            </a:r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xmlns="" id="{90B4450A-F7B9-4616-B2D2-FDC37B4A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6192838"/>
            <a:ext cx="3425825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FD136-B64A-49CB-8B73-3CBFCE5F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2185DC-0C87-4A20-950A-DF46F854D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407AA-BD43-45BF-A3CA-921028C3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4D8F9-03F6-4248-9E47-5061D2D0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84355-18DE-42AB-9A84-C77471C8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D034-7E91-40D3-B08E-963130CFC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8BF77-266A-40FC-8B53-5AE9753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A50CF-2BA2-4A4A-90E9-E7E7B9E5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992F3-3E65-40A4-A725-69A82CCF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7E57C-F0C3-457F-AB0C-B7FF3AA8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5BA8A-2C49-4E6B-8187-237F9705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9644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D7C74-B9AD-4708-8E70-39DD3C6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16ADFA-A05E-4F8E-8FC7-EAAC4810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FD4A5-7C3D-4DF4-A691-D0FEE5A6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528FA-12FC-49C6-B5E2-18903F51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A0487-4179-44A2-86D9-1B17597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883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843E-12C0-4314-956F-DEB15B54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3D277-CFCB-4EE5-AC88-EC9FA00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79B228-45F4-4400-BBD8-FFB2F429D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213766-B2C2-45A2-9F70-3E71D501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6DB6C-F323-4BD1-832D-7D050304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DD854A-3807-43F3-81BC-09D9B8F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6057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7B00C-89D8-4D4F-B1C8-F603BBCE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C77D1-7E25-4135-91BD-883D4BCF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8DED3D-98F3-41C6-8DC8-A544F64B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08AA57-A203-4C56-847B-5D567283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F21D8-BB9D-47B9-8E17-7F531F5C7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F87168-0D27-4F80-BA3F-36248BDB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C18453-F6F5-4D60-9B5C-A483EE25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5035F6-9162-460B-8634-7547CDC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708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172B5-8087-4C03-B13C-E03A447C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E1A28-7EA2-4E7C-958B-D765A41C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F21676-43BE-418F-9083-EB55D54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3CE438-D930-4D53-8C45-57E2FE5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261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5A89D-978D-4CC2-8D6E-6E427F6E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3C7D66-5017-4ECF-9C0E-B2BC66BD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87BD5A-33DB-4AF0-9831-DCCDCB7E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5446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C220D-3ADE-44BD-B56E-CDF034C6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D0071-39F5-4116-96BB-D24B7D9B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171281-5CE9-46BA-A75F-1A7E3BC2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53DA1B-0D07-48BF-AD25-14552EC1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7FA9A8-1352-4170-A392-1B7F00F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41AB9B-79B1-407A-9F44-2E69EC34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146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9E87A-E913-48A6-B86A-FF7F221D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8475B4-36F1-4668-84BF-C4D22EBCE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4F7F05-474B-4AC9-AB1E-5B1177D8B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F1FE94-E919-49FD-B6F9-04A25728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258CA1-E454-44C8-81B2-1C24A832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3D9FEF-BC85-4E9E-B258-E64A334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435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4FDC52B-CE36-48C1-9DB4-A3909985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7"/>
            <a:ext cx="3814762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6097722-510F-41DB-8350-82EC4E59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637" y="1690687"/>
            <a:ext cx="3814763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B767008-2962-4324-89B6-442E37827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8252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53A0C-9223-4185-B3E5-55FA3339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ADCD95-C06C-4C43-B49F-E0867198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35E80C-79E8-4085-BE35-7EF3D305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B95B68-C845-4082-84D1-7A234510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4D3E6-F686-4F12-AF46-40399023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9021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169FF0-31EB-40B5-BB1A-E4B19D5CC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A99363-6BB3-4E93-92C5-BAAF84E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B434-43A7-49FC-B5B5-6072EF9E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D15C68-6699-4B4F-AEED-D59C7D3A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7872A-2BCF-4505-8B1A-E866F9FE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624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99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0"/>
            <a:ext cx="8758238" cy="329122"/>
          </a:xfrm>
          <a:prstGeom prst="rect">
            <a:avLst/>
          </a:prstGeom>
        </p:spPr>
        <p:txBody>
          <a:bodyPr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782783"/>
            <a:ext cx="8758238" cy="4906942"/>
          </a:xfrm>
          <a:prstGeom prst="rect">
            <a:avLst/>
          </a:prstGeom>
        </p:spPr>
        <p:txBody>
          <a:bodyPr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8443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524000"/>
            <a:ext cx="8758238" cy="51657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447799"/>
            <a:ext cx="4278313" cy="52419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62488" y="1447800"/>
            <a:ext cx="4298950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62488" y="1767839"/>
            <a:ext cx="4298950" cy="492188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1"/>
            <a:ext cx="3378199" cy="5241924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•"/>
              <a:defRPr sz="1600" b="1" cap="none">
                <a:solidFill>
                  <a:schemeClr val="tx2"/>
                </a:solidFill>
              </a:defRPr>
            </a:lvl1pPr>
            <a:lvl2pPr marL="345600" indent="-1044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 3</a:t>
            </a:r>
          </a:p>
          <a:p>
            <a:pPr lvl="0"/>
            <a:r>
              <a:rPr lang="nl-NL" dirty="0"/>
              <a:t>Level 2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9" y="1447800"/>
            <a:ext cx="4298950" cy="52419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3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8" y="1447800"/>
            <a:ext cx="4298950" cy="25450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662487" y="4150360"/>
            <a:ext cx="4298952" cy="253936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03200" y="1447800"/>
            <a:ext cx="4278313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0" y="1778000"/>
            <a:ext cx="4278313" cy="491172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779112" y="2269517"/>
            <a:ext cx="5567044" cy="36999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1" y="1447800"/>
            <a:ext cx="8758238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44896"/>
            <a:ext cx="83667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8874"/>
            <a:ext cx="8686800" cy="11003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key insight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1229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5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hthoek 55"/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4" r:id="rId3"/>
    <p:sldLayoutId id="2147483701" r:id="rId4"/>
    <p:sldLayoutId id="2147483705" r:id="rId5"/>
    <p:sldLayoutId id="2147483706" r:id="rId6"/>
    <p:sldLayoutId id="2147483711" r:id="rId7"/>
    <p:sldLayoutId id="2147483715" r:id="rId8"/>
    <p:sldLayoutId id="2147483789" r:id="rId9"/>
    <p:sldLayoutId id="2147483790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550F61-701C-458E-9C25-AA7CB634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6C42B9-3D93-4CF9-9489-90B27FD9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C972A-23C8-4914-AD38-9D85600FD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3B7F-84D6-444C-BD08-A9EBE161BF9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255AC-8077-4DCC-91F9-A0484F654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3D4B1-990A-48BB-83C3-94C8B3C8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55">
            <a:extLst>
              <a:ext uri="{FF2B5EF4-FFF2-40B4-BE49-F238E27FC236}">
                <a16:creationId xmlns:a16="http://schemas.microsoft.com/office/drawing/2014/main" xmlns="" id="{32B0A128-1E1C-42C9-96A3-6BA0C37AB3C4}"/>
              </a:ext>
            </a:extLst>
          </p:cNvPr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D9B0F2-4350-4644-A728-8A1F82F1D144}"/>
              </a:ext>
            </a:extLst>
          </p:cNvPr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258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community_program_planning_cpp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hyperlink" Target="http://www.calbhb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listening_session_-_sample_form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listening_session_-_sample_form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transparency.mhsoac.ca.gov/searchp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bhbc.org/performancemerced.html" TargetMode="External"/><Relationship Id="rId13" Type="http://schemas.openxmlformats.org/officeDocument/2006/relationships/hyperlink" Target="https://www.calbhbc.org/performancesolano.html" TargetMode="External"/><Relationship Id="rId3" Type="http://schemas.openxmlformats.org/officeDocument/2006/relationships/hyperlink" Target="http://www.calbhbc.org/performance" TargetMode="External"/><Relationship Id="rId7" Type="http://schemas.openxmlformats.org/officeDocument/2006/relationships/hyperlink" Target="https://www.calbhbc.org/performanceimperial.html" TargetMode="External"/><Relationship Id="rId12" Type="http://schemas.openxmlformats.org/officeDocument/2006/relationships/hyperlink" Target="https://www.calbhbc.org/performancesonoma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albhbc.org/performancelos-angeles.html" TargetMode="External"/><Relationship Id="rId11" Type="http://schemas.openxmlformats.org/officeDocument/2006/relationships/hyperlink" Target="https://www.calbhbc.org/performanceplacer.html" TargetMode="External"/><Relationship Id="rId5" Type="http://schemas.openxmlformats.org/officeDocument/2006/relationships/hyperlink" Target="https://www.calbhbc.org/performancenevada.html" TargetMode="External"/><Relationship Id="rId10" Type="http://schemas.openxmlformats.org/officeDocument/2006/relationships/hyperlink" Target="https://www.calbhbc.org/performanceriverside.html" TargetMode="External"/><Relationship Id="rId4" Type="http://schemas.openxmlformats.org/officeDocument/2006/relationships/hyperlink" Target="https://www.calbhbc.org/performancealameda.html" TargetMode="External"/><Relationship Id="rId9" Type="http://schemas.openxmlformats.org/officeDocument/2006/relationships/hyperlink" Target="https://www.calbhbc.org/performancesan-mateo.html" TargetMode="External"/><Relationship Id="rId14" Type="http://schemas.openxmlformats.org/officeDocument/2006/relationships/hyperlink" Target="https://www.calbhbc.org/performancesacrament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N\Theresa\CALBHBC\Training%20Materials\BEST%20PRACTICES\BEST%20PRACTICES%202020%20Rev.%20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community_program_planning_cpp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bhbc.org/" TargetMode="External"/><Relationship Id="rId3" Type="http://schemas.openxmlformats.org/officeDocument/2006/relationships/hyperlink" Target="http://www.calbhbc.org/conduct" TargetMode="External"/><Relationship Id="rId7" Type="http://schemas.openxmlformats.org/officeDocument/2006/relationships/hyperlink" Target="https://www.calbhbc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calbhbc.org/resources" TargetMode="External"/><Relationship Id="rId5" Type="http://schemas.openxmlformats.org/officeDocument/2006/relationships/hyperlink" Target="https://www.calbhbc.org/mhsa-plans--updates.html" TargetMode="External"/><Relationship Id="rId4" Type="http://schemas.openxmlformats.org/officeDocument/2006/relationships/hyperlink" Target="http://www.calbhbc.org/cultural-issu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mhsa-plans--upda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codes_displaySection.xhtml?lawCode=WIC&amp;sectionNum=5848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lacounty.gov/SDSInter/dmh/1078864_202010_DMHmeetingflye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calbhbc.org/uploads/5/8/5/3/58536227/community_program_planning_cpp.pdf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condu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8" name="Rectangle 60">
            <a:extLst>
              <a:ext uri="{FF2B5EF4-FFF2-40B4-BE49-F238E27FC236}">
                <a16:creationId xmlns:a16="http://schemas.microsoft.com/office/drawing/2014/main" xmlns="" id="{A2424B64-0EB4-41C2-AAA2-1252C4005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4970" y="1815139"/>
            <a:ext cx="6286028" cy="295225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Ley de </a:t>
            </a:r>
            <a:r>
              <a:rPr lang="en-US" altLang="en-US" sz="26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Servicios</a:t>
            </a:r>
            <a:r>
              <a:rPr lang="en-US" altLang="en-US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US" altLang="en-US" sz="26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Salud</a:t>
            </a:r>
            <a:r>
              <a:rPr lang="en-US" altLang="en-US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Mental (MHSA)</a:t>
            </a:r>
            <a:br>
              <a:rPr lang="en-US" altLang="en-US" sz="26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s-VE" alt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Capacitación para la Planificación de Programas Comunitarios (PPC)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CPP One-Pager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xmlns="" id="{1994B5CA-8AAF-4763-A13E-D31AE514CE0B}"/>
              </a:ext>
            </a:extLst>
          </p:cNvPr>
          <p:cNvSpPr/>
          <p:nvPr/>
        </p:nvSpPr>
        <p:spPr>
          <a:xfrm>
            <a:off x="0" y="5632671"/>
            <a:ext cx="9144000" cy="1225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xmlns="" id="{F13C212B-02E9-4979-AF7D-EDF230B14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139"/>
            <a:ext cx="2819400" cy="2952253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3219B0E4-0F60-462B-9BDF-59D443982607}"/>
              </a:ext>
            </a:extLst>
          </p:cNvPr>
          <p:cNvSpPr txBox="1">
            <a:spLocks/>
          </p:cNvSpPr>
          <p:nvPr/>
        </p:nvSpPr>
        <p:spPr>
          <a:xfrm>
            <a:off x="332508" y="5743131"/>
            <a:ext cx="8415251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VE" sz="2200" dirty="0">
                <a:solidFill>
                  <a:schemeClr val="bg1"/>
                </a:solidFill>
              </a:rPr>
              <a:t>CALBHB/C apoya el trabajo de las 59 juntas y comisiones locales de salud mental y del comportamiento de CA. www.calbhbc.org</a:t>
            </a:r>
            <a:endParaRPr lang="en-US" sz="2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HERRAMIENTAS: </a:t>
            </a:r>
            <a:r>
              <a:rPr lang="en-US" sz="3000" b="0" dirty="0" err="1"/>
              <a:t>Sesión</a:t>
            </a:r>
            <a:r>
              <a:rPr lang="en-US" sz="3000" b="0" dirty="0"/>
              <a:t> de </a:t>
            </a:r>
            <a:r>
              <a:rPr lang="en-US" sz="3000" b="0" dirty="0" err="1"/>
              <a:t>Escucha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Guía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del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Facilitador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Grupos de 6 personas o menos (sentados en círculos si es posible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Todos tienen oportunidad de hablar (5 minutos por persona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Pedirle a la gente que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"Escuche"</a:t>
            </a: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y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 reaccionar </a:t>
            </a: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entre sí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Buscamos especialmente "Historias" sobre temas o éxitos. Las historias tienen un principio, un medio y un final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Pide permiso para interrumpir (para redirigir, aclarar o permitir que la siguiente persona hable.)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Tomar notas y/o pedir a alguien del grupo que también tome notas. Las personas también son bienvenidas a escribir sus experiencias en el papel de color proporcionado (Formulario de muestra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  <a:hlinkClick r:id="rId3"/>
              </a:rPr>
              <a:t>(Sample Form (Word)</a:t>
            </a:r>
            <a:r>
              <a:rPr lang="en-US" sz="2000" b="1" dirty="0">
                <a:latin typeface="+mn-lt"/>
              </a:rPr>
              <a:t>, </a:t>
            </a:r>
            <a:r>
              <a:rPr lang="en-US" sz="2000" b="1" dirty="0">
                <a:latin typeface="+mn-lt"/>
                <a:hlinkClick r:id="rId4"/>
              </a:rPr>
              <a:t>(PDF)</a:t>
            </a:r>
            <a:r>
              <a:rPr lang="en-US" sz="2000" dirty="0">
                <a:latin typeface="+mn-lt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7547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04800"/>
            <a:ext cx="7604760" cy="6172199"/>
          </a:xfrm>
          <a:solidFill>
            <a:srgbClr val="C9E7A7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Sesión</a:t>
            </a:r>
            <a:r>
              <a:rPr lang="en-US" b="1" dirty="0"/>
              <a:t> de </a:t>
            </a:r>
            <a:r>
              <a:rPr lang="en-US" b="1" dirty="0" err="1"/>
              <a:t>Escucha</a:t>
            </a:r>
            <a:endParaRPr lang="en-US" dirty="0"/>
          </a:p>
          <a:p>
            <a:pPr marL="0" indent="0" algn="ctr">
              <a:buNone/>
            </a:pPr>
            <a:r>
              <a:rPr lang="es-VE" b="1" dirty="0"/>
              <a:t>En cuanto a los problemas de salud mental / retroalimentación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(</a:t>
            </a:r>
            <a:r>
              <a:rPr lang="es-VE" b="1" dirty="0"/>
              <a:t>por ejemplo, Servicios de Crisis, Vivienda, Empleo, Niños, Adultos Mayores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685800" indent="-685800">
              <a:lnSpc>
                <a:spcPct val="120000"/>
              </a:lnSpc>
              <a:buNone/>
            </a:pPr>
            <a:r>
              <a:rPr lang="en-US" b="1" dirty="0" err="1"/>
              <a:t>Vacíos</a:t>
            </a:r>
            <a:r>
              <a:rPr lang="en-US" b="1" dirty="0"/>
              <a:t>: </a:t>
            </a:r>
            <a:r>
              <a:rPr lang="es-VE" b="1" dirty="0"/>
              <a:t>¿Tiene alguna historia sobre temas que le afecten a usted, a su familia o a su comunidad</a:t>
            </a:r>
            <a:r>
              <a:rPr lang="en-US" dirty="0"/>
              <a:t>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/>
              <a:t>_____________________________________________________________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/>
              <a:t>_____________________________________________________________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/>
              <a:t>_____________________________________________________________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/>
              <a:t>_____________________________________________________________</a:t>
            </a:r>
          </a:p>
          <a:p>
            <a:pPr marL="1262063" indent="-1262063">
              <a:lnSpc>
                <a:spcPct val="120000"/>
              </a:lnSpc>
              <a:buNone/>
            </a:pPr>
            <a:r>
              <a:rPr lang="en-US" b="1" dirty="0" err="1"/>
              <a:t>Éxitos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s-VE" dirty="0"/>
              <a:t>¿Tiene alguna historia sobre el impacto exitoso de un programa de salud mental</a:t>
            </a:r>
            <a:r>
              <a:rPr lang="en-US" dirty="0"/>
              <a:t>?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_____________________________________________________________ 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Nombre</a:t>
            </a:r>
            <a:r>
              <a:rPr lang="en-US" dirty="0"/>
              <a:t> (</a:t>
            </a:r>
            <a:r>
              <a:rPr lang="en-US" dirty="0" err="1"/>
              <a:t>Opcional</a:t>
            </a:r>
            <a:r>
              <a:rPr lang="en-US" dirty="0"/>
              <a:t>)________________________________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8234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HERRAMIENTAS: </a:t>
            </a:r>
            <a:r>
              <a:rPr lang="es-VE" sz="3000" b="0" dirty="0">
                <a:latin typeface="+mn-lt"/>
              </a:rPr>
              <a:t>Información de Datos y Programas</a:t>
            </a:r>
            <a:endParaRPr lang="en-US" sz="3000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12975" cy="4572000"/>
          </a:xfrm>
        </p:spPr>
        <p:txBody>
          <a:bodyPr>
            <a:noAutofit/>
          </a:bodyPr>
          <a:lstStyle/>
          <a:p>
            <a:pPr marL="968375" lvl="2" indent="-457200">
              <a:lnSpc>
                <a:spcPct val="100000"/>
              </a:lnSpc>
              <a:spcBef>
                <a:spcPts val="0"/>
              </a:spcBef>
              <a:spcAft>
                <a:spcPts val="4000"/>
              </a:spcAft>
              <a:buFont typeface="+mj-lt"/>
              <a:buAutoNum type="arabicPeriod"/>
            </a:pPr>
            <a:r>
              <a:rPr lang="es-VE" sz="2800" b="1" dirty="0">
                <a:solidFill>
                  <a:schemeClr val="accent5">
                    <a:lumMod val="75000"/>
                  </a:schemeClr>
                </a:solidFill>
              </a:rPr>
              <a:t>Datos de Resultados de Rendimiento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(CALBHB/C) </a:t>
            </a:r>
            <a:r>
              <a:rPr lang="en-US" sz="2600" u="sng" dirty="0">
                <a:hlinkClick r:id="rId3"/>
              </a:rPr>
              <a:t>www.calbhbc.org/performance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968375" lvl="2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Información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Programa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(MHSOAC):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transparency.mhsoac.ca.gov/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searchpage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511175" lvl="2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2" indent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>
                <a:latin typeface="+mn-lt"/>
              </a:rPr>
              <a:t> </a:t>
            </a:r>
          </a:p>
          <a:p>
            <a:pPr marL="511175" lvl="2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3863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228600"/>
            <a:ext cx="8415251" cy="9213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HERRAMIENTAS: </a:t>
            </a:r>
            <a:r>
              <a:rPr lang="en-US" sz="2800" b="0" dirty="0" err="1"/>
              <a:t>Datos</a:t>
            </a:r>
            <a:r>
              <a:rPr lang="en-US" sz="2800" b="0" dirty="0"/>
              <a:t> del </a:t>
            </a:r>
            <a:r>
              <a:rPr lang="en-US" sz="2800" b="0" dirty="0" err="1"/>
              <a:t>Resultado</a:t>
            </a:r>
            <a:r>
              <a:rPr lang="en-US" sz="2800" b="0" dirty="0"/>
              <a:t> de </a:t>
            </a:r>
            <a:r>
              <a:rPr lang="en-US" sz="2800" b="0" dirty="0" err="1"/>
              <a:t>Rendimiento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6705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www.calbhbc.org/performance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CF0ADB-F0C0-4650-ACFF-68125C09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95" y="2133600"/>
            <a:ext cx="7229475" cy="41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4171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228600"/>
            <a:ext cx="8415251" cy="92132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Herramientas</a:t>
            </a:r>
            <a:r>
              <a:rPr lang="en-US" sz="2800" dirty="0"/>
              <a:t>: </a:t>
            </a:r>
            <a:r>
              <a:rPr lang="en-US" b="0" dirty="0" err="1"/>
              <a:t>Datos</a:t>
            </a:r>
            <a:r>
              <a:rPr lang="en-US" b="0" dirty="0"/>
              <a:t> de </a:t>
            </a:r>
            <a:r>
              <a:rPr lang="en-US" b="0" dirty="0" err="1"/>
              <a:t>Resultados</a:t>
            </a:r>
            <a:r>
              <a:rPr lang="en-US" b="0" dirty="0"/>
              <a:t> de </a:t>
            </a:r>
            <a:r>
              <a:rPr lang="en-US" b="0" dirty="0" err="1"/>
              <a:t>Rendimiento</a:t>
            </a:r>
            <a:r>
              <a:rPr lang="en-US" b="0" dirty="0"/>
              <a:t> </a:t>
            </a:r>
            <a:r>
              <a:rPr lang="en-US" b="0" dirty="0" err="1"/>
              <a:t>por</a:t>
            </a:r>
            <a:r>
              <a:rPr lang="en-US" b="0" dirty="0"/>
              <a:t> </a:t>
            </a:r>
            <a:r>
              <a:rPr lang="en-US" b="0" dirty="0" err="1"/>
              <a:t>tema</a:t>
            </a:r>
            <a:endParaRPr lang="en-US" sz="2800" b="0" dirty="0"/>
          </a:p>
          <a:p>
            <a:pPr algn="ctr"/>
            <a:r>
              <a:rPr lang="en-US" sz="1600" b="0" dirty="0" err="1"/>
              <a:t>Listado</a:t>
            </a:r>
            <a:r>
              <a:rPr lang="en-US" sz="1600" b="0" dirty="0"/>
              <a:t> </a:t>
            </a:r>
            <a:r>
              <a:rPr lang="en-US" sz="1600" b="0" dirty="0" err="1"/>
              <a:t>completo</a:t>
            </a:r>
            <a:r>
              <a:rPr lang="en-US" sz="1600" b="0" dirty="0"/>
              <a:t> </a:t>
            </a:r>
            <a:r>
              <a:rPr lang="en-US" sz="1600" b="0" dirty="0" err="1"/>
              <a:t>por</a:t>
            </a:r>
            <a:r>
              <a:rPr lang="en-US" sz="1600" b="0" dirty="0"/>
              <a:t> </a:t>
            </a:r>
            <a:r>
              <a:rPr lang="en-US" sz="1600" b="0" dirty="0" err="1"/>
              <a:t>tema</a:t>
            </a:r>
            <a:r>
              <a:rPr lang="en-US" sz="1600" b="0" dirty="0"/>
              <a:t>: </a:t>
            </a:r>
            <a:r>
              <a:rPr lang="en-US" sz="1600" b="0" u="sng" dirty="0"/>
              <a:t>www.calbhbc.org/performance</a:t>
            </a:r>
            <a:r>
              <a:rPr lang="en-US" sz="1600" b="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6705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www.calbhbc.org/performance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BF2DFC6F-5CFF-4B4F-87FF-D12E53323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31827"/>
              </p:ext>
            </p:extLst>
          </p:nvPr>
        </p:nvGraphicFramePr>
        <p:xfrm>
          <a:off x="1" y="1295400"/>
          <a:ext cx="9144000" cy="512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xmlns="" val="8346323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0075712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10719316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4177319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xmlns="" val="372324181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Niños</a:t>
                      </a:r>
                      <a:r>
                        <a:rPr lang="en-US" sz="1800" baseline="0" dirty="0"/>
                        <a:t> y </a:t>
                      </a:r>
                      <a:r>
                        <a:rPr lang="en-US" sz="1800" baseline="0" dirty="0" err="1"/>
                        <a:t>Jóvenes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Justicia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Criminal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Empleo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Hospitalización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Vivienda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926725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 Dorado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Berkeley (Ciudad)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Alameda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 Dorado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Alameda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152577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Kings (muy poco)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Fresno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Butte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Fresno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Calaveras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5177846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Nevada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Humboldt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Calaveras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Humboldt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Contra Costa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84654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Riverside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Kern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Contra Costa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Kern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Glenn (muy poco)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399107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San Benito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Los Angeles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Imperial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6"/>
                        </a:rPr>
                        <a:t>Los Angeles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Humboldt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91444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San Joaquin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Marin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Kings (muy poco)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Merced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Los Angeles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714855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Tulare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Merced</a:t>
                      </a:r>
                      <a:endParaRPr lang="en-US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Los Angeles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Nevada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8"/>
                        </a:rPr>
                        <a:t>Merced</a:t>
                      </a:r>
                      <a:endParaRPr lang="en-US" sz="16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076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Tuolumne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San Mateo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Marin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Riverside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1"/>
                        </a:rPr>
                        <a:t>Placer</a:t>
                      </a:r>
                      <a:endParaRPr lang="en-US" sz="16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864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Sonoma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3"/>
                        </a:rPr>
                        <a:t>Solano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4"/>
                        </a:rPr>
                        <a:t>Sacramento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12"/>
                        </a:rPr>
                        <a:t>Sonoma</a:t>
                      </a:r>
                      <a:endParaRPr lang="en-US" sz="1600" b="1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00570"/>
                  </a:ext>
                </a:extLst>
              </a:tr>
              <a:tr h="883980">
                <a:tc gridSpan="5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Hay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más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condados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en la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lista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en:  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www.calbhbc.org/performance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69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1409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MHSA: </a:t>
            </a:r>
            <a:r>
              <a:rPr lang="en-US" sz="2800" b="0" dirty="0" err="1"/>
              <a:t>Papel</a:t>
            </a:r>
            <a:r>
              <a:rPr lang="en-US" sz="2800" b="0" dirty="0"/>
              <a:t> de la </a:t>
            </a:r>
            <a:r>
              <a:rPr lang="en-US" sz="2800" b="0" dirty="0" err="1"/>
              <a:t>Comisión</a:t>
            </a:r>
            <a:r>
              <a:rPr lang="en-US" sz="2800" b="0" dirty="0"/>
              <a:t> de </a:t>
            </a:r>
            <a:r>
              <a:rPr lang="en-US" sz="2800" b="0" dirty="0" err="1"/>
              <a:t>Salud</a:t>
            </a:r>
            <a:r>
              <a:rPr lang="en-US" sz="2800" b="0" dirty="0"/>
              <a:t> Mental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1132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hlinkClick r:id="rId3" action="ppaction://hlinkfile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Mejores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Prácticas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Páginas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 19 y 20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s-VE" sz="2000" b="1" dirty="0">
                <a:solidFill>
                  <a:schemeClr val="accent1">
                    <a:lumMod val="75000"/>
                  </a:schemeClr>
                </a:solidFill>
              </a:rPr>
              <a:t>Asegurar la participación ciudadana y profesional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s-VE" sz="1600" b="1" dirty="0">
                <a:solidFill>
                  <a:schemeClr val="accent1">
                    <a:lumMod val="75000"/>
                  </a:schemeClr>
                </a:solidFill>
              </a:rPr>
              <a:t>La planificación del programa comunitario de MHSA (CPP) </a:t>
            </a:r>
            <a:r>
              <a:rPr lang="es-VE" sz="1600" dirty="0">
                <a:solidFill>
                  <a:schemeClr val="accent1">
                    <a:lumMod val="75000"/>
                  </a:schemeClr>
                </a:solidFill>
              </a:rPr>
              <a:t>es un proceso participativo ordenado por el estado. Revise los planes del personal local y la ejecución de este proceso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CPP One-Pager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incluye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Definición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Participantes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Proceso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8788" lvl="1" indent="-458788">
              <a:spcBef>
                <a:spcPts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Revisar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aconsejar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Votación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las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recomendaciones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sustantivas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requiere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espuesta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1600" dirty="0">
                <a:solidFill>
                  <a:schemeClr val="accent1">
                    <a:lumMod val="75000"/>
                  </a:schemeClr>
                </a:solidFill>
              </a:rPr>
              <a:t>del personal de salud mental y del comportamiento a través de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sz="1600" dirty="0">
                <a:solidFill>
                  <a:schemeClr val="accent1">
                    <a:lumMod val="75000"/>
                  </a:schemeClr>
                </a:solidFill>
              </a:rPr>
              <a:t>Incorporación de recomendaciones en el Plan/Actualización de MHSA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sz="1600" dirty="0">
                <a:solidFill>
                  <a:schemeClr val="accent1">
                    <a:lumMod val="75000"/>
                  </a:schemeClr>
                </a:solidFill>
              </a:rPr>
              <a:t>Resumen y análisis de las recomendaciones que no están incluidas en los planes/actualizaciones de MHSA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tabLst>
                <a:tab pos="457200" algn="l"/>
              </a:tabLst>
            </a:pPr>
            <a:endParaRPr lang="en-US" sz="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None/>
              <a:tabLst>
                <a:tab pos="457200" algn="l"/>
              </a:tabLs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3. 	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Realizar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Audiencia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Pública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1600" dirty="0">
                <a:solidFill>
                  <a:schemeClr val="accent1">
                    <a:lumMod val="75000"/>
                  </a:schemeClr>
                </a:solidFill>
              </a:rPr>
              <a:t>sobre el borrador del plan al final del período de comentarios de 30 días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1427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600199"/>
            <a:ext cx="8458200" cy="4392543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Conducta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www.calbhbc.org/conduct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Temas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Culturales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www.calbhbc.org/cultural-issues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Ley 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Servicios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Salud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Mental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www.calbhbc.org/mhsa-plans--updates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Rendimiento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www.calbhbc.org/resources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Informes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de Temas</a:t>
            </a:r>
          </a:p>
          <a:p>
            <a:pPr marL="630238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Alojamiento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Cuidado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Niños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Jóvenes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Justicia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Criminal </a:t>
            </a: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Recup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.  y Prep. 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Desastres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Empleo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Adultos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Mayores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marL="711200" indent="-80963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Datos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Resultado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Rendimiento</a:t>
            </a:r>
            <a:endParaRPr lang="en-US" sz="2000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pPr indent="685800" algn="l">
              <a:spcBef>
                <a:spcPts val="1000"/>
              </a:spcBef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Prevención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 del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hlinkClick r:id="rId7"/>
              </a:rPr>
              <a:t>Suicidio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indent="685800" algn="l">
              <a:spcBef>
                <a:spcPts val="1000"/>
              </a:spcBef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... ¡y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más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C562B34-1839-45F6-86C4-1DEA5E5DE8DB}"/>
              </a:ext>
            </a:extLst>
          </p:cNvPr>
          <p:cNvSpPr txBox="1">
            <a:spLocks/>
          </p:cNvSpPr>
          <p:nvPr/>
        </p:nvSpPr>
        <p:spPr>
          <a:xfrm>
            <a:off x="277091" y="152400"/>
            <a:ext cx="8562109" cy="1057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8258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>
                <a:solidFill>
                  <a:schemeClr val="accent1">
                    <a:lumMod val="75000"/>
                  </a:schemeClr>
                </a:solidFill>
              </a:rPr>
              <a:t>Asociación de Juntas y Comisiones Locales de Salud Mental de California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(CALBHB/C)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www.calbhbc.org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4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654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>
                <a:latin typeface="+mn-lt"/>
              </a:rPr>
              <a:t>Temas</a:t>
            </a:r>
            <a:endParaRPr lang="en-US" sz="30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75" y="1710267"/>
            <a:ext cx="8281784" cy="4572000"/>
          </a:xfrm>
        </p:spPr>
        <p:txBody>
          <a:bodyPr>
            <a:noAutofit/>
          </a:bodyPr>
          <a:lstStyle/>
          <a:p>
            <a:pPr marL="7461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Planificación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Programas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Comunitarios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(PPC)</a:t>
            </a: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Definiciones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(MHSA y PPC)</a:t>
            </a: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Participantes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Proceso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7461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Herramientas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Conducta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Sesiones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escucha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546225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Datos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089025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7461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Papel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de la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Comisión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Salud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Mental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7C153A-0021-4946-B196-4C039371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39624" r="52500" b="17392"/>
          <a:stretch/>
        </p:blipFill>
        <p:spPr>
          <a:xfrm>
            <a:off x="5638800" y="2590800"/>
            <a:ext cx="2743200" cy="1988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4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MHSA: </a:t>
            </a:r>
            <a:r>
              <a:rPr lang="en-US" sz="2600" b="0" dirty="0" err="1">
                <a:latin typeface="+mn-lt"/>
              </a:rPr>
              <a:t>Definición</a:t>
            </a:r>
            <a:endParaRPr lang="en-US" sz="2600" b="0" dirty="0">
              <a:latin typeface="+mn-lt"/>
            </a:endParaRPr>
          </a:p>
          <a:p>
            <a:pPr algn="ctr"/>
            <a:r>
              <a:rPr lang="en-US" sz="2600" b="0" dirty="0">
                <a:latin typeface="+mn-lt"/>
              </a:rPr>
              <a:t>(Ley de </a:t>
            </a:r>
            <a:r>
              <a:rPr lang="en-US" sz="2600" b="0" dirty="0" err="1">
                <a:latin typeface="+mn-lt"/>
              </a:rPr>
              <a:t>Servicios</a:t>
            </a:r>
            <a:r>
              <a:rPr lang="en-US" sz="2600" b="0" dirty="0">
                <a:latin typeface="+mn-lt"/>
              </a:rPr>
              <a:t> de </a:t>
            </a:r>
            <a:r>
              <a:rPr lang="en-US" sz="2600" b="0" dirty="0" err="1">
                <a:latin typeface="+mn-lt"/>
              </a:rPr>
              <a:t>Salud</a:t>
            </a:r>
            <a:r>
              <a:rPr lang="en-US" sz="2600" b="0" dirty="0">
                <a:latin typeface="+mn-lt"/>
              </a:rPr>
              <a:t> Mental 63 </a:t>
            </a:r>
            <a:r>
              <a:rPr lang="en-US" sz="2600" b="0" dirty="0" err="1">
                <a:latin typeface="+mn-lt"/>
              </a:rPr>
              <a:t>promulgada</a:t>
            </a:r>
            <a:r>
              <a:rPr lang="en-US" sz="2600" b="0" dirty="0">
                <a:latin typeface="+mn-lt"/>
              </a:rPr>
              <a:t> en 2004)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3418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Propósito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Ampliar y mejorar los servicios públicos de salud mental.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Financiación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financiación de la salud mental pública de CA fue insuficiente para satisfacer la demanda de la mitad de la población necesitada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Disparidades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Las poblaciones culturales, raciales y étnicas se han visto afectadas de manera desproporcionada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Ubicación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</a:t>
            </a: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red de seguridad" del sistema de financiación insuficiente se había convertido en el sistema de justicia penal, los tribunales y las salas de emergencia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429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MHSA:  </a:t>
            </a:r>
            <a:r>
              <a:rPr lang="en-US" sz="2800" b="0" dirty="0" err="1"/>
              <a:t>Componentes</a:t>
            </a:r>
            <a:endParaRPr lang="en-US" sz="28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312863" algn="l"/>
              </a:tabLst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Servicios y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apoyos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comunitarios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(CSS) –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76%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de los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fondos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5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312863" algn="l"/>
              </a:tabLs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Planificación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Programa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Comunitario (PPC) – hasta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5%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de los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fondos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971550" lvl="5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312863" algn="l"/>
              </a:tabLs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Instalaciones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del Capital y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Necesidades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Tecnológicas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(CFTN)</a:t>
            </a:r>
          </a:p>
          <a:p>
            <a:pPr marL="971550" lvl="5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Courier New" panose="02070309020205020404" pitchFamily="49" charset="0"/>
              <a:buChar char="o"/>
              <a:tabLst>
                <a:tab pos="1312863" algn="l"/>
              </a:tabLst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Educación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Capacitación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de la Mano de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Obra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(WET)</a:t>
            </a:r>
          </a:p>
          <a:p>
            <a:pPr marL="285750" lvl="3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tabLst>
                <a:tab pos="1312863" algn="l"/>
              </a:tabLst>
            </a:pP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Prevención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Intervención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Temprana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(PEI)  -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19%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de los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fondos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tabLst>
                <a:tab pos="1312863" algn="l"/>
              </a:tabLst>
            </a:pP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</a:rPr>
              <a:t>Innovacionse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(INN) (5 años para DCI para los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países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pequeños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) –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5%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de los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fondos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2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Más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información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en: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www.calbhbc.org/mhsa-plans--updates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399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lvl="0" algn="ctr"/>
            <a:r>
              <a:rPr lang="en-US" sz="3000" dirty="0" err="1">
                <a:solidFill>
                  <a:prstClr val="white"/>
                </a:solidFill>
                <a:latin typeface="+mn-lt"/>
              </a:rPr>
              <a:t>Planificación</a:t>
            </a:r>
            <a:r>
              <a:rPr lang="en-US" sz="3000" dirty="0">
                <a:solidFill>
                  <a:prstClr val="white"/>
                </a:solidFill>
                <a:latin typeface="+mn-lt"/>
              </a:rPr>
              <a:t> del </a:t>
            </a:r>
            <a:r>
              <a:rPr lang="en-US" sz="3000" dirty="0" err="1">
                <a:solidFill>
                  <a:prstClr val="white"/>
                </a:solidFill>
                <a:latin typeface="+mn-lt"/>
              </a:rPr>
              <a:t>Programa</a:t>
            </a:r>
            <a:r>
              <a:rPr lang="en-US" sz="3000" dirty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+mn-lt"/>
              </a:rPr>
              <a:t>Comunitarion</a:t>
            </a:r>
            <a:r>
              <a:rPr lang="en-US" sz="3000" dirty="0">
                <a:solidFill>
                  <a:prstClr val="white"/>
                </a:solidFill>
                <a:latin typeface="+mn-lt"/>
              </a:rPr>
              <a:t> (PPC): </a:t>
            </a:r>
            <a:r>
              <a:rPr lang="en-US" sz="2800" b="0" dirty="0" err="1">
                <a:solidFill>
                  <a:prstClr val="white"/>
                </a:solidFill>
                <a:latin typeface="+mn-lt"/>
              </a:rPr>
              <a:t>Definición</a:t>
            </a:r>
            <a:endParaRPr lang="en-US" sz="2800" b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87" y="1600200"/>
            <a:ext cx="7239000" cy="47244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PPC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un componente de la Ley de Servicios de Salud Mental. Es un proceso </a:t>
            </a:r>
            <a:r>
              <a:rPr lang="es-V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PARTICIPATIVO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ordenado por el estado, que requiere la colaboración de la comunidad para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684213" lvl="1" indent="-342900">
              <a:spcBef>
                <a:spcPts val="0"/>
              </a:spcBef>
              <a:spcAft>
                <a:spcPts val="900"/>
              </a:spcAft>
              <a:buAutoNum type="arabicParenR"/>
            </a:pP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Evaluar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capacidad actual</a:t>
            </a:r>
          </a:p>
          <a:p>
            <a:pPr marL="684213" lvl="1" indent="-342900">
              <a:spcBef>
                <a:spcPts val="0"/>
              </a:spcBef>
              <a:spcAft>
                <a:spcPts val="900"/>
              </a:spcAft>
              <a:buAutoNum type="arabicParenR"/>
            </a:pP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Definir</a:t>
            </a: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las poblaciones a las que se debe servir</a:t>
            </a:r>
          </a:p>
          <a:p>
            <a:pPr marL="684213" lvl="1" indent="-342900">
              <a:spcBef>
                <a:spcPts val="0"/>
              </a:spcBef>
              <a:spcAft>
                <a:spcPts val="900"/>
              </a:spcAft>
              <a:buAutoNum type="arabi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Crear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Estrategias: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Determinar estrategias para proporcionar programas efectivos que son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Culturalmente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Competente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Cliente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Impulsados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Centrado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en el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Bienestar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la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Recuperación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Resilencia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Integrado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s-VE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Proporcionar una experiencia de servicio integrada para clientes y familias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5117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lvl="0" algn="ctr"/>
            <a:r>
              <a:rPr lang="es-VE" dirty="0">
                <a:solidFill>
                  <a:prstClr val="white"/>
                </a:solidFill>
              </a:rPr>
              <a:t>Planificación de Programa Comunitario (PPC): </a:t>
            </a:r>
            <a:r>
              <a:rPr lang="es-VE" b="0" dirty="0">
                <a:solidFill>
                  <a:prstClr val="white"/>
                </a:solidFill>
              </a:rPr>
              <a:t>Participantes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2188"/>
            <a:ext cx="7239000" cy="47244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PPC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un proceso </a:t>
            </a:r>
            <a:r>
              <a:rPr lang="es-VE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PARTICIPATIVO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ordenado por el estado, que requiere los siguientes participantes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684213" lvl="1" indent="-342900">
              <a:spcBef>
                <a:spcPts val="0"/>
              </a:spcBef>
              <a:spcAft>
                <a:spcPts val="1600"/>
              </a:spcAft>
              <a:buAutoNum type="arabicParenR"/>
            </a:pP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Interesados</a:t>
            </a:r>
          </a:p>
          <a:p>
            <a:pPr marL="684213" lvl="1" indent="-342900">
              <a:spcBef>
                <a:spcPts val="0"/>
              </a:spcBef>
              <a:spcAft>
                <a:spcPts val="1600"/>
              </a:spcAft>
              <a:buAutoNum type="arabicParenR"/>
            </a:pP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Participantes no atendidos </a:t>
            </a:r>
          </a:p>
          <a:p>
            <a:pPr marL="684213" lvl="1" indent="-342900">
              <a:spcBef>
                <a:spcPts val="0"/>
              </a:spcBef>
              <a:spcAft>
                <a:spcPts val="900"/>
              </a:spcAft>
              <a:buAutoNum type="arabicParenR"/>
            </a:pPr>
            <a:r>
              <a:rPr lang="es-VE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Diversidad Demográfica</a:t>
            </a:r>
            <a:endParaRPr lang="es-VE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Ubicación Geográfica</a:t>
            </a: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Edad</a:t>
            </a: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Género</a:t>
            </a:r>
          </a:p>
          <a:p>
            <a:pPr marL="1255713" lvl="2" indent="-342900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s-V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Raza/Etnia</a:t>
            </a:r>
            <a:endParaRPr lang="es-VE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AE0A53-1B08-4D06-A0A4-446772EC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47313" r="56301" b="17392"/>
          <a:stretch/>
        </p:blipFill>
        <p:spPr>
          <a:xfrm>
            <a:off x="5486400" y="2590800"/>
            <a:ext cx="3043519" cy="1885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41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lvl="0" algn="ctr"/>
            <a:r>
              <a:rPr lang="es-VE" sz="3000" dirty="0">
                <a:solidFill>
                  <a:prstClr val="white"/>
                </a:solidFill>
                <a:latin typeface="+mn-lt"/>
              </a:rPr>
              <a:t>Planificación de Programa Comunitario: </a:t>
            </a:r>
            <a:r>
              <a:rPr lang="es-VE" sz="3000" b="0" dirty="0">
                <a:solidFill>
                  <a:prstClr val="white"/>
                </a:solidFill>
                <a:latin typeface="+mn-lt"/>
              </a:rPr>
              <a:t>Interesados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5943600"/>
            <a:ext cx="8382000" cy="381000"/>
          </a:xfrm>
        </p:spPr>
        <p:txBody>
          <a:bodyPr numCol="1">
            <a:noAutofit/>
          </a:bodyPr>
          <a:lstStyle/>
          <a:p>
            <a:pPr marL="0" lvl="1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CA WIC 5848 (a)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867" y="2133600"/>
            <a:ext cx="8288866" cy="4467505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173038" lvl="1" indent="-1730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Adultos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 con Enfermedades Mentales Severas</a:t>
            </a:r>
          </a:p>
          <a:p>
            <a:pPr marL="173038" lvl="1" indent="-1730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Adultos Mayores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con Enfermedad Mental Severa</a:t>
            </a:r>
            <a:endParaRPr lang="es-VE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173038" lvl="1" indent="-1730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Familias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de Niños, Adultos y Adultos Mayores  con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Enfermedad Mental Severa </a:t>
            </a:r>
          </a:p>
          <a:p>
            <a:pPr marL="173038" lvl="1" indent="-1730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Prestadores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de Servicios</a:t>
            </a:r>
          </a:p>
          <a:p>
            <a:pPr marL="173038" lvl="1" indent="-1730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Organismos 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Encargados de hacer cumplir la ley</a:t>
            </a:r>
          </a:p>
          <a:p>
            <a:pPr marL="80963" lvl="1" indent="101600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Educación</a:t>
            </a:r>
          </a:p>
          <a:p>
            <a:pPr marL="347663" lvl="1" indent="-2238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Organismos 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de servicios sociales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7663" lvl="1" indent="-2238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Veteranos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y representantes de organizaciones de veteranos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47663" lvl="1" indent="-2238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Proveedores de  servicios de </a:t>
            </a: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Alcohol</a:t>
            </a: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Drogas</a:t>
            </a:r>
            <a:endParaRPr lang="es-VE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47663" lvl="1" indent="-2238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accent1">
                    <a:lumMod val="75000"/>
                  </a:schemeClr>
                </a:solidFill>
              </a:rPr>
              <a:t>Organizaciones de</a:t>
            </a: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</a:rPr>
              <a:t> Salud</a:t>
            </a:r>
            <a:endParaRPr lang="es-VE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47663" lvl="1" indent="-22383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VE" sz="1900" dirty="0">
                <a:solidFill>
                  <a:schemeClr val="accent1">
                    <a:lumMod val="75000"/>
                  </a:schemeClr>
                </a:solidFill>
              </a:rPr>
              <a:t>Otros intereses importantes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39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Se elaborarán planes y actualizaciones de 3 años con los interesados locales, incluyendo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487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lvl="0" algn="ctr"/>
            <a:r>
              <a:rPr lang="en-US" dirty="0" err="1">
                <a:solidFill>
                  <a:prstClr val="white"/>
                </a:solidFill>
              </a:rPr>
              <a:t>Planificación</a:t>
            </a:r>
            <a:r>
              <a:rPr lang="en-US" dirty="0">
                <a:solidFill>
                  <a:prstClr val="white"/>
                </a:solidFill>
              </a:rPr>
              <a:t> de </a:t>
            </a:r>
            <a:r>
              <a:rPr lang="en-US" dirty="0" err="1">
                <a:solidFill>
                  <a:prstClr val="white"/>
                </a:solidFill>
              </a:rPr>
              <a:t>Programa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Comunitario</a:t>
            </a:r>
            <a:r>
              <a:rPr lang="en-US" dirty="0">
                <a:solidFill>
                  <a:prstClr val="white"/>
                </a:solidFill>
              </a:rPr>
              <a:t> (CPP): </a:t>
            </a:r>
            <a:r>
              <a:rPr lang="en-US" b="0" dirty="0" err="1">
                <a:solidFill>
                  <a:prstClr val="white"/>
                </a:solidFill>
              </a:rPr>
              <a:t>Proceso</a:t>
            </a:r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847" y="5064101"/>
            <a:ext cx="3023553" cy="106680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s-VE" sz="18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Eventos de las partes interesadas del MHSA de L.A. Octubre y noviembre de 2020</a:t>
            </a:r>
            <a:endParaRPr lang="en-US" sz="18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87" y="1752600"/>
            <a:ext cx="2504872" cy="3235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 txBox="1">
            <a:spLocks/>
          </p:cNvSpPr>
          <p:nvPr/>
        </p:nvSpPr>
        <p:spPr>
          <a:xfrm>
            <a:off x="1058487" y="1752600"/>
            <a:ext cx="7764088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Los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requisitos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PPC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incluyen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0" lvl="1" indent="0"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Ver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5"/>
              </a:rPr>
              <a:t>CPP One-Pager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para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más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detalles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3429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AutoNum type="arabi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Personal</a:t>
            </a:r>
          </a:p>
          <a:p>
            <a:pPr marL="914400" lvl="1" indent="-3429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AutoNum type="arabi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Entrenamiento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3429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AutoNum type="arabi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Alcance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914400" lvl="1" indent="-3429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AutoNum type="arabi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Revisión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Local</a:t>
            </a:r>
          </a:p>
          <a:p>
            <a:pPr marL="914400" lvl="1" indent="-3429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AutoNum type="arabicParenR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Documentación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497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HERRAMIENTAS: </a:t>
            </a:r>
            <a:r>
              <a:rPr lang="en-US" sz="3000" b="0" dirty="0" err="1"/>
              <a:t>Conducta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Escucha Activa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www.calbhbc.org/conduct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Enfoque en los </a:t>
            </a:r>
            <a:r>
              <a:rPr lang="es-VE" sz="2100" b="1" dirty="0">
                <a:solidFill>
                  <a:schemeClr val="accent1">
                    <a:lumMod val="75000"/>
                  </a:schemeClr>
                </a:solidFill>
              </a:rPr>
              <a:t>Temas </a:t>
            </a:r>
            <a:endParaRPr lang="es-VE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El lenguaje de la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Persona Primero</a:t>
            </a:r>
            <a:endParaRPr lang="es-VE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Sin Insultar 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Sin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Ataques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Personales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o Críticas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a sí mismo o a otros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Una persona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habla a la vez 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 – Sin barreras laterales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Haga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Comentarios breves </a:t>
            </a:r>
            <a:r>
              <a:rPr lang="es-VE" sz="2000" dirty="0">
                <a:solidFill>
                  <a:schemeClr val="accent1">
                    <a:lumMod val="75000"/>
                  </a:schemeClr>
                </a:solidFill>
              </a:rPr>
              <a:t>si es 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posible—No monopolice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Limite el uso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Acrónimos </a:t>
            </a: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–”Si tiene dudas, deletréelo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.”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s-VE" sz="2100" dirty="0">
                <a:solidFill>
                  <a:schemeClr val="accent1">
                    <a:lumMod val="75000"/>
                  </a:schemeClr>
                </a:solidFill>
              </a:rPr>
              <a:t>Silenciar los 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Teléfonos Celulares</a:t>
            </a: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594972"/>
      </p:ext>
    </p:extLst>
  </p:cSld>
  <p:clrMapOvr>
    <a:masterClrMapping/>
  </p:clrMapOvr>
</p:sld>
</file>

<file path=ppt/theme/theme1.xml><?xml version="1.0" encoding="utf-8"?>
<a:theme xmlns:a="http://schemas.openxmlformats.org/drawingml/2006/main" name="SALE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500" dirty="0">
            <a:latin typeface="+mj-lt"/>
          </a:defRPr>
        </a:defPPr>
      </a:lst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A4A7D6191A4EACDFFCA523159E1B" ma:contentTypeVersion="19" ma:contentTypeDescription="Create a new document." ma:contentTypeScope="" ma:versionID="7b48e4d111c14305c2876300d33ca8b2">
  <xsd:schema xmlns:xsd="http://www.w3.org/2001/XMLSchema" xmlns:p="http://schemas.microsoft.com/office/2006/metadata/properties" xmlns:ns2="4a625457-d415-4713-8878-0e94683a4cb4" targetNamespace="http://schemas.microsoft.com/office/2006/metadata/properties" ma:root="true" ma:fieldsID="cc3cd160b4301a0755c8a243e4911101" ns2:_="">
    <xsd:import namespace="4a625457-d415-4713-8878-0e94683a4cb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Level_x0020_2" minOccurs="0"/>
                <xsd:element ref="ns2:Topic" minOccurs="0"/>
                <xsd:element ref="ns2:Dupe" minOccurs="0"/>
                <xsd:element ref="ns2:Archived" minOccurs="0"/>
                <xsd:element ref="ns2:Category_x0020_Drop_x0020_Dow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625457-d415-4713-8878-0e94683a4cb4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Agreement/Standard Practice"/>
          <xsd:enumeration value="Analyst Reports"/>
          <xsd:enumeration value="Article Reprints"/>
          <xsd:enumeration value="Brochure/Data Sheet"/>
          <xsd:enumeration value="Case Study"/>
          <xsd:enumeration value="Competitive Analysis"/>
          <xsd:enumeration value="Contract"/>
          <xsd:enumeration value="Corporate Standard/Template"/>
          <xsd:enumeration value="Demo"/>
          <xsd:enumeration value="Marketing Info"/>
          <xsd:enumeration value="MT Standards"/>
          <xsd:enumeration value="Pricing Tool"/>
          <xsd:enumeration value="Process Document"/>
          <xsd:enumeration value="Proposal Inputs"/>
          <xsd:enumeration value="Proposal Template"/>
          <xsd:enumeration value="Published Article"/>
          <xsd:enumeration value="Reporting/Proposal Example"/>
          <xsd:enumeration value="Resources"/>
          <xsd:enumeration value="Sales Presentation"/>
          <xsd:enumeration value="Sample Reports"/>
          <xsd:enumeration value="Training Material"/>
          <xsd:enumeration value="Web Seminar"/>
          <xsd:enumeration value="White Paper"/>
        </xsd:restriction>
      </xsd:simpleType>
    </xsd:element>
    <xsd:element name="Level_x0020_2" ma:index="9" nillable="true" ma:displayName="Category" ma:internalName="Level_x0020_2">
      <xsd:simpleType>
        <xsd:restriction base="dms:Text">
          <xsd:maxLength value="255"/>
        </xsd:restriction>
      </xsd:simpleType>
    </xsd:element>
    <xsd:element name="Topic" ma:index="11" nillable="true" ma:displayName="Topic" ma:format="Dropdown" ma:internalName="Topic">
      <xsd:simpleType>
        <xsd:restriction base="dms:Choice">
          <xsd:enumeration value="Corporate"/>
          <xsd:enumeration value="Corporate Materials"/>
          <xsd:enumeration value="Communities &amp; Panels"/>
          <xsd:enumeration value="CustomerSat"/>
          <xsd:enumeration value="Innovation"/>
          <xsd:enumeration value="Insight Networks &amp; Communities"/>
          <xsd:enumeration value="Market Research Suite"/>
          <xsd:enumeration value="MetrixLab General"/>
          <xsd:enumeration value="MetrixLab Brand, Media &amp; Advertising"/>
          <xsd:enumeration value="MetrixLab Innovation &amp; Shopper"/>
          <xsd:enumeration value="MetrixLab eBusiness"/>
          <xsd:enumeration value="MetrixLab Customer Experience Management"/>
          <xsd:enumeration value="Research Solutions - Ad Hoc Templates"/>
          <xsd:enumeration value="Research Solutions - Products"/>
          <xsd:enumeration value="Respondent Engagement"/>
          <xsd:enumeration value="Sales Resources"/>
          <xsd:enumeration value="Sales Resources - RS"/>
          <xsd:enumeration value="Service Bureau"/>
          <xsd:enumeration value="True Sample"/>
          <xsd:enumeration value="Zoomerang"/>
          <xsd:enumeration value="ZoomPanel"/>
        </xsd:restriction>
      </xsd:simpleType>
    </xsd:element>
    <xsd:element name="Dupe" ma:index="12" nillable="true" ma:displayName="Dupe" ma:hidden="true" ma:internalName="Dupe" ma:readOnly="false">
      <xsd:simpleType>
        <xsd:restriction base="dms:Text">
          <xsd:maxLength value="255"/>
        </xsd:restriction>
      </xsd:simpleType>
    </xsd:element>
    <xsd:element name="Archived" ma:index="16" nillable="true" ma:displayName="Archived" ma:default="No" ma:description="Leave as 'No'." ma:format="Dropdown" ma:internalName="Archived">
      <xsd:simpleType>
        <xsd:restriction base="dms:Choice">
          <xsd:enumeration value="No"/>
          <xsd:enumeration value="Yes"/>
        </xsd:restriction>
      </xsd:simpleType>
    </xsd:element>
    <xsd:element name="Category_x0020_Drop_x0020_Down" ma:index="17" nillable="true" ma:displayName="Category Drop Down" ma:default="A&amp;U - Segmentation" ma:format="Dropdown" ma:internalName="Category_x0020_Drop_x0020_Down">
      <xsd:simpleType>
        <xsd:restriction base="dms:Choice">
          <xsd:enumeration value="A&amp;U - Segmentation"/>
          <xsd:enumeration value="Advanced Analytics"/>
          <xsd:enumeration value="Ad Testing - ML"/>
          <xsd:enumeration value="Choice Modeling - Conjoint"/>
          <xsd:enumeration value="Concept Testing"/>
          <xsd:enumeration value="Optimization - Bundle"/>
          <xsd:enumeration value="Optimization - Line"/>
          <xsd:enumeration value="Optimization - Price"/>
          <xsd:enumeration value="Optimization Research"/>
          <xsd:enumeration value="Overview"/>
          <xsd:enumeration value="Shopper Impact"/>
          <xsd:enumeration value="Tracking - ACT"/>
          <xsd:enumeration value="Closed Loop Feedback - ML"/>
          <xsd:enumeration value="Community Manager"/>
          <xsd:enumeration value="Pop-up Communities"/>
          <xsd:enumeration value="Panel Manager"/>
          <xsd:enumeration value="Research Manager"/>
          <xsd:enumeration value="Survey Manager"/>
          <xsd:enumeration value="Mobile"/>
          <xsd:enumeration value="Mood Board - ML"/>
          <xsd:enumeration value="Collage - Grouping"/>
          <xsd:enumeration value="Online Qual - ML"/>
          <xsd:enumeration value="Findability"/>
          <xsd:enumeration value="Image Highlighter"/>
          <xsd:enumeration value="Package Highlighter"/>
          <xsd:enumeration value="PACT - ML"/>
          <xsd:enumeration value="Smart Shelf"/>
          <xsd:enumeration value="Text Highlighter"/>
          <xsd:enumeration value="2010 Sales Conference"/>
          <xsd:enumeration value="2011 Sales Conference"/>
          <xsd:enumeration value="2012 Sales Conference"/>
          <xsd:enumeration value="All Hands"/>
          <xsd:enumeration value="Big Machines"/>
          <xsd:enumeration value="Deal Review"/>
          <xsd:enumeration value="Industry Data"/>
          <xsd:enumeration value="Legal - Contracts"/>
          <xsd:enumeration value="Nosh n Learns"/>
          <xsd:enumeration value="Staff Bios"/>
          <xsd:enumeration value="Vendor"/>
          <xsd:enumeration value="VIP - Planning Checklist"/>
          <xsd:enumeration value="Website Insights Reports"/>
          <xsd:enumeration value="ZoomPan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rchived xmlns="4a625457-d415-4713-8878-0e94683a4cb4">No</Archived>
    <Dupe xmlns="4a625457-d415-4713-8878-0e94683a4cb4" xsi:nil="true"/>
    <Document_x0020_Type xmlns="4a625457-d415-4713-8878-0e94683a4cb4">Resources</Document_x0020_Type>
    <Category_x0020_Drop_x0020_Down xmlns="4a625457-d415-4713-8878-0e94683a4cb4">Overview</Category_x0020_Drop_x0020_Down>
    <Level_x0020_2 xmlns="4a625457-d415-4713-8878-0e94683a4cb4">Template</Level_x0020_2>
    <Topic xmlns="4a625457-d415-4713-8878-0e94683a4cb4">Corporate Materials</Topic>
  </documentManagement>
</p:properties>
</file>

<file path=customXml/itemProps1.xml><?xml version="1.0" encoding="utf-8"?>
<ds:datastoreItem xmlns:ds="http://schemas.openxmlformats.org/officeDocument/2006/customXml" ds:itemID="{21B97A42-0A9B-4B1D-AAFB-C76FE219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25457-d415-4713-8878-0e94683a4c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A110CCC-5B0D-47B0-94FE-B80F3F69E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C3C616-BFC3-4AF5-9628-D72F2969EE7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a625457-d415-4713-8878-0e94683a4cb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34125</TotalTime>
  <Words>2640</Words>
  <Application>Microsoft Office PowerPoint</Application>
  <PresentationFormat>On-screen Show (4:3)</PresentationFormat>
  <Paragraphs>392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Franklin Gothic Book</vt:lpstr>
      <vt:lpstr>Lucida Sans Unicode</vt:lpstr>
      <vt:lpstr>Wingdings</vt:lpstr>
      <vt:lpstr>SALES</vt:lpstr>
      <vt:lpstr>Office Theme</vt:lpstr>
      <vt:lpstr>Ley de Servicios de Salud Mental (MHSA) Capacitación para la Planificación de Programas Comunitarios (PPC)   CPP One-Pager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MetrixLab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Board Training (CALBHB/C)</dc:title>
  <dc:creator>CALBHBC</dc:creator>
  <cp:lastModifiedBy>Theresa Comstock</cp:lastModifiedBy>
  <cp:revision>1519</cp:revision>
  <cp:lastPrinted>2020-10-07T17:39:01Z</cp:lastPrinted>
  <dcterms:created xsi:type="dcterms:W3CDTF">2011-05-17T07:57:58Z</dcterms:created>
  <dcterms:modified xsi:type="dcterms:W3CDTF">2021-04-12T16:42:14Z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0x0101007F00A4A7D6191A4EACDFFCA523159E1B</vt:lpwstr>
  </property>
</Properties>
</file>