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91" r:id="rId5"/>
  </p:sldMasterIdLst>
  <p:notesMasterIdLst>
    <p:notesMasterId r:id="rId26"/>
  </p:notesMasterIdLst>
  <p:handoutMasterIdLst>
    <p:handoutMasterId r:id="rId27"/>
  </p:handoutMasterIdLst>
  <p:sldIdLst>
    <p:sldId id="256" r:id="rId6"/>
    <p:sldId id="432" r:id="rId7"/>
    <p:sldId id="433" r:id="rId8"/>
    <p:sldId id="438" r:id="rId9"/>
    <p:sldId id="439" r:id="rId10"/>
    <p:sldId id="429" r:id="rId11"/>
    <p:sldId id="424" r:id="rId12"/>
    <p:sldId id="426" r:id="rId13"/>
    <p:sldId id="413" r:id="rId14"/>
    <p:sldId id="427" r:id="rId15"/>
    <p:sldId id="436" r:id="rId16"/>
    <p:sldId id="444" r:id="rId17"/>
    <p:sldId id="443" r:id="rId18"/>
    <p:sldId id="440" r:id="rId19"/>
    <p:sldId id="431" r:id="rId20"/>
    <p:sldId id="441" r:id="rId21"/>
    <p:sldId id="411" r:id="rId22"/>
    <p:sldId id="430" r:id="rId23"/>
    <p:sldId id="400" r:id="rId24"/>
    <p:sldId id="445" r:id="rId25"/>
  </p:sldIdLst>
  <p:sldSz cx="9144000" cy="6858000" type="screen4x3"/>
  <p:notesSz cx="7010400" cy="92964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14">
          <p15:clr>
            <a:srgbClr val="A4A3A4"/>
          </p15:clr>
        </p15:guide>
        <p15:guide id="2" orient="horz" pos="796">
          <p15:clr>
            <a:srgbClr val="A4A3A4"/>
          </p15:clr>
        </p15:guide>
        <p15:guide id="3" orient="horz" pos="907">
          <p15:clr>
            <a:srgbClr val="A4A3A4"/>
          </p15:clr>
        </p15:guide>
        <p15:guide id="4" pos="5645">
          <p15:clr>
            <a:srgbClr val="A4A3A4"/>
          </p15:clr>
        </p15:guide>
        <p15:guide id="5" pos="128">
          <p15:clr>
            <a:srgbClr val="A4A3A4"/>
          </p15:clr>
        </p15:guide>
        <p15:guide id="6" pos="2937">
          <p15:clr>
            <a:srgbClr val="A4A3A4"/>
          </p15:clr>
        </p15:guide>
        <p15:guide id="7" pos="2823">
          <p15:clr>
            <a:srgbClr val="A4A3A4"/>
          </p15:clr>
        </p15:guide>
        <p15:guide id="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eresa Comstock" initials="TC" lastIdx="0" clrIdx="0">
    <p:extLst>
      <p:ext uri="{19B8F6BF-5375-455C-9EA6-DF929625EA0E}">
        <p15:presenceInfo xmlns:p15="http://schemas.microsoft.com/office/powerpoint/2012/main" userId="Theresa Comstoc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D508F"/>
    <a:srgbClr val="1E51F6"/>
    <a:srgbClr val="1B4A97"/>
    <a:srgbClr val="06145A"/>
    <a:srgbClr val="E1F2F3"/>
    <a:srgbClr val="0066FF"/>
    <a:srgbClr val="FEFDE3"/>
    <a:srgbClr val="FBFBC1"/>
    <a:srgbClr val="2872B6"/>
    <a:srgbClr val="247A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48" autoAdjust="0"/>
    <p:restoredTop sz="86451" autoAdjust="0"/>
  </p:normalViewPr>
  <p:slideViewPr>
    <p:cSldViewPr snapToObjects="1">
      <p:cViewPr varScale="1">
        <p:scale>
          <a:sx n="83" d="100"/>
          <a:sy n="83" d="100"/>
        </p:scale>
        <p:origin x="84" y="306"/>
      </p:cViewPr>
      <p:guideLst>
        <p:guide orient="horz" pos="4214"/>
        <p:guide orient="horz" pos="796"/>
        <p:guide orient="horz" pos="907"/>
        <p:guide pos="5645"/>
        <p:guide pos="128"/>
        <p:guide pos="2937"/>
        <p:guide pos="2823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6564"/>
    </p:cViewPr>
  </p:sorterViewPr>
  <p:notesViewPr>
    <p:cSldViewPr snapToObjects="1">
      <p:cViewPr varScale="1">
        <p:scale>
          <a:sx n="79" d="100"/>
          <a:sy n="79" d="100"/>
        </p:scale>
        <p:origin x="3414" y="90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604" cy="465266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63" y="2"/>
            <a:ext cx="3038604" cy="465266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A61AAF3E-78B5-4144-976B-297CC14009C3}" type="datetimeFigureOut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47"/>
            <a:ext cx="3038604" cy="46526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63" y="8829647"/>
            <a:ext cx="3038604" cy="46526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1FFC5E5C-ABBB-964B-81CC-6A91D4BDB4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470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0"/>
            <a:ext cx="3037840" cy="464820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DF1C3A0D-9514-43B5-ABA9-5DEFCF538ABB}" type="datetimeFigureOut">
              <a:rPr lang="en-GB" smtClean="0"/>
              <a:pPr/>
              <a:t>21/07/2023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4"/>
            <a:ext cx="5608320" cy="4183380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70"/>
            <a:ext cx="3037840" cy="464820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829970"/>
            <a:ext cx="3037840" cy="464820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4730D67A-D9E3-4BE9-8ED2-FC85EA95D0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11049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="" xmlns:a16="http://schemas.microsoft.com/office/drawing/2014/main" id="{50FED9EE-67B9-4062-92E4-9FD834B5E9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="" xmlns:a16="http://schemas.microsoft.com/office/drawing/2014/main" id="{7AFC8590-27D5-410E-949A-F436939DE9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5007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818990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896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3426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992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906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106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102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587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513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65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232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29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16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46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82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252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38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7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52400"/>
            <a:ext cx="8442960" cy="1018754"/>
          </a:xfrm>
          <a:prstGeom prst="rect">
            <a:avLst/>
          </a:prstGeom>
        </p:spPr>
        <p:txBody>
          <a:bodyPr vert="horz" lIns="0" anchor="ctr" anchorCtr="0"/>
          <a:lstStyle>
            <a:lvl1pPr marL="0" indent="0">
              <a:buNone/>
              <a:defRPr sz="2400"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z="2800" dirty="0"/>
              <a:t>Click to Add Page Title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90613C77-A7AD-48F5-AB28-85CC99052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663" y="1614487"/>
            <a:ext cx="8444097" cy="181451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1362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7" name="Rectangle 37">
            <a:extLst>
              <a:ext uri="{FF2B5EF4-FFF2-40B4-BE49-F238E27FC236}">
                <a16:creationId xmlns="" xmlns:a16="http://schemas.microsoft.com/office/drawing/2014/main" id="{2F6FC8D1-1AC8-4777-A383-E84E7FFC3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00238"/>
            <a:ext cx="9144000" cy="22621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602" name="Rectangle 2">
            <a:extLst>
              <a:ext uri="{FF2B5EF4-FFF2-40B4-BE49-F238E27FC236}">
                <a16:creationId xmlns="" xmlns:a16="http://schemas.microsoft.com/office/drawing/2014/main" id="{EA2136F4-2214-4A43-85E2-FF621DFA58F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41350" y="3163888"/>
            <a:ext cx="6369050" cy="6889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b"/>
          <a:lstStyle>
            <a:lvl1pPr>
              <a:lnSpc>
                <a:spcPct val="95000"/>
              </a:lnSpc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en-US" noProof="0" dirty="0"/>
              <a:t>Click to edit title style</a:t>
            </a:r>
          </a:p>
        </p:txBody>
      </p:sp>
      <p:sp>
        <p:nvSpPr>
          <p:cNvPr id="25649" name="Rectangle 49">
            <a:extLst>
              <a:ext uri="{FF2B5EF4-FFF2-40B4-BE49-F238E27FC236}">
                <a16:creationId xmlns="" xmlns:a16="http://schemas.microsoft.com/office/drawing/2014/main" id="{2CAD5996-DEDD-4280-8FC6-ED17DA793D76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8175" y="5059363"/>
            <a:ext cx="2773363" cy="1062037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spcBef>
                <a:spcPct val="70000"/>
              </a:spcBef>
              <a:buFont typeface="Arial" panose="020B0604020202020204" pitchFamily="34" charset="0"/>
              <a:buNone/>
              <a:defRPr sz="1600" b="1"/>
            </a:lvl1pPr>
          </a:lstStyle>
          <a:p>
            <a:pPr lvl="0"/>
            <a:r>
              <a:rPr lang="en-US" altLang="en-US" noProof="0"/>
              <a:t>Click to edit Master</a:t>
            </a:r>
          </a:p>
          <a:p>
            <a:pPr lvl="0"/>
            <a:r>
              <a:rPr lang="en-US" altLang="en-US" noProof="0"/>
              <a:t>subtitle style</a:t>
            </a:r>
          </a:p>
        </p:txBody>
      </p:sp>
      <p:sp>
        <p:nvSpPr>
          <p:cNvPr id="25664" name="Line 64">
            <a:extLst>
              <a:ext uri="{FF2B5EF4-FFF2-40B4-BE49-F238E27FC236}">
                <a16:creationId xmlns="" xmlns:a16="http://schemas.microsoft.com/office/drawing/2014/main" id="{90B4450A-F7B9-4616-B2D2-FDC37B4A6B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8175" y="6192838"/>
            <a:ext cx="3425825" cy="0"/>
          </a:xfrm>
          <a:prstGeom prst="line">
            <a:avLst/>
          </a:prstGeom>
          <a:noFill/>
          <a:ln w="158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45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7FD136-B64A-49CB-8B73-3CBFCE5FE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62185DC-0C87-4A20-950A-DF46F854D3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5E407AA-BD43-45BF-A3CA-921028C35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0C4D8F9-03F6-4248-9E47-5061D2D07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84355-18DE-42AB-9A84-C77471C88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DD034-7E91-40D3-B08E-963130CFC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68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58BF77-266A-40FC-8B53-5AE975326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FEA50CF-2BA2-4A4A-90E9-E7E7B9E5E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4B992F3-3E65-40A4-A725-69A82CCF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8F7E57C-F0C3-457F-AB0C-B7FF3AA8F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C95BA8A-2C49-4E6B-8187-237F97050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96445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6D7C74-B9AD-4708-8E70-39DD3C62C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216ADFA-A05E-4F8E-8FC7-EAAC48103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00FD4A5-7C3D-4DF4-A691-D0FEE5A60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E5528FA-12FC-49C6-B5E2-18903F512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74A0487-4179-44A2-86D9-1B17597AB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088394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B1843E-12C0-4314-956F-DEB15B545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5B3D277-CFCB-4EE5-AC88-EC9FA00D69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279B228-45F4-4400-BBD8-FFB2F429D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213766-B2C2-45A2-9F70-3E71D501F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F96DB6C-F323-4BD1-832D-7D050304D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8DD854A-3807-43F3-81BC-09D9B8F50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60571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D7B00C-89D8-4D4F-B1C8-F603BBCE8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2EC77D1-7E25-4135-91BD-883D4BCF2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58DED3D-98F3-41C6-8DC8-A544F64BE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108AA57-A203-4C56-847B-5D5672838A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9CF21D8-BB9D-47B9-8E17-7F531F5C7A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1F87168-0D27-4F80-BA3F-36248BDB0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7C18453-F6F5-4D60-9B5C-A483EE25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45035F6-9162-460B-8634-7547CDC06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27088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5172B5-8087-4C03-B13C-E03A447C5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A7E1A28-7EA2-4E7C-958B-D765A41CC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7F21676-43BE-418F-9083-EB55D5454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03CE438-D930-4D53-8C45-57E2FE582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22614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FC5A89D-978D-4CC2-8D6E-6E427F6E6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03C7D66-5017-4ECF-9C0E-B2BC66BD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787BD5A-33DB-4AF0-9831-DCCDCB7E1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544626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CC220D-3ADE-44BD-B56E-CDF034C6D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C4D0071-39F5-4116-96BB-D24B7D9BD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8171281-5CE9-46BA-A75F-1A7E3BC24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653DA1B-0D07-48BF-AD25-14552EC1D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37FA9A8-1352-4170-A392-1B7F00F4D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641AB9B-79B1-407A-9F44-2E69EC34A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214693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59E87A-E913-48A6-B86A-FF7F221D2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A8475B4-36F1-4668-84BF-C4D22EBCE2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B4F7F05-474B-4AC9-AB1E-5B1177D8B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2F1FE94-E919-49FD-B6F9-04A25728C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258CA1-E454-44C8-81B2-1C24A8326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B3D9FEF-BC85-4E9E-B258-E64A3348D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04351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right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94FDC52B-CE36-48C1-9DB4-A39099856A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90687"/>
            <a:ext cx="3814762" cy="181451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="" xmlns:a16="http://schemas.microsoft.com/office/drawing/2014/main" id="{F6097722-510F-41DB-8350-82EC4E596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19637" y="1690687"/>
            <a:ext cx="3814763" cy="181451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="" xmlns:a16="http://schemas.microsoft.com/office/drawing/2014/main" id="{CB767008-2962-4324-89B6-442E378275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52400"/>
            <a:ext cx="8442960" cy="1018754"/>
          </a:xfrm>
          <a:prstGeom prst="rect">
            <a:avLst/>
          </a:prstGeom>
        </p:spPr>
        <p:txBody>
          <a:bodyPr vert="horz" lIns="0" anchor="ctr" anchorCtr="0"/>
          <a:lstStyle>
            <a:lvl1pPr marL="0" indent="0">
              <a:buNone/>
              <a:defRPr sz="2400"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z="2800" dirty="0"/>
              <a:t>Click to Add Page Title</a:t>
            </a:r>
          </a:p>
        </p:txBody>
      </p:sp>
    </p:spTree>
    <p:extLst>
      <p:ext uri="{BB962C8B-B14F-4D97-AF65-F5344CB8AC3E}">
        <p14:creationId xmlns:p14="http://schemas.microsoft.com/office/powerpoint/2010/main" val="1825280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F53A0C-9223-4185-B3E5-55FA33392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FADCD95-C06C-4C43-B49F-E08671986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835E80C-79E8-4085-BE35-7EF3D3056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7B95B68-C845-4082-84D1-7A234510B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24D3E6-F686-4F12-AF46-403990230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0902134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9169FF0-31EB-40B5-BB1A-E4B19D5CCA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8A99363-6BB3-4E93-92C5-BAAF84E64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9F5B434-43A7-49FC-B5B5-6072EF9ED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6D15C68-6699-4B4F-AEED-D59C7D3A1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6A7872A-2BCF-4505-8B1A-E866F9FEA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0062452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52400"/>
            <a:ext cx="8442960" cy="1018754"/>
          </a:xfrm>
          <a:prstGeom prst="rect">
            <a:avLst/>
          </a:prstGeom>
        </p:spPr>
        <p:txBody>
          <a:bodyPr vert="horz" lIns="0" anchor="ctr" anchorCtr="0"/>
          <a:lstStyle>
            <a:lvl1pPr marL="0" indent="0">
              <a:buNone/>
              <a:defRPr sz="2400"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z="2800" dirty="0"/>
              <a:t>Click to Add Page Title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90613C77-A7AD-48F5-AB28-85CC99052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663" y="1614487"/>
            <a:ext cx="8444097" cy="181451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69984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203201" y="1447800"/>
            <a:ext cx="8758238" cy="329122"/>
          </a:xfrm>
          <a:prstGeom prst="rect">
            <a:avLst/>
          </a:prstGeom>
        </p:spPr>
        <p:txBody>
          <a:bodyPr/>
          <a:lstStyle>
            <a:lvl1pPr marL="36000" indent="0">
              <a:lnSpc>
                <a:spcPct val="130000"/>
              </a:lnSpc>
              <a:buClrTx/>
              <a:buFont typeface="Arial"/>
              <a:buNone/>
              <a:defRPr sz="1600" b="1" cap="al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203200" y="1782783"/>
            <a:ext cx="8758238" cy="4906942"/>
          </a:xfrm>
          <a:prstGeom prst="rect">
            <a:avLst/>
          </a:prstGeom>
        </p:spPr>
        <p:txBody>
          <a:bodyPr/>
          <a:lstStyle>
            <a:lvl1pPr marL="144000" indent="-108000">
              <a:lnSpc>
                <a:spcPct val="130000"/>
              </a:lnSpc>
              <a:buClrTx/>
              <a:buFont typeface="Arial"/>
              <a:buChar char="•"/>
              <a:defRPr sz="1600" b="0" cap="non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Second level</a:t>
            </a:r>
          </a:p>
          <a:p>
            <a:pPr lvl="1"/>
            <a:r>
              <a:rPr lang="nl-NL" dirty="0"/>
              <a:t>level</a:t>
            </a:r>
          </a:p>
        </p:txBody>
      </p:sp>
    </p:spTree>
    <p:extLst>
      <p:ext uri="{BB962C8B-B14F-4D97-AF65-F5344CB8AC3E}">
        <p14:creationId xmlns:p14="http://schemas.microsoft.com/office/powerpoint/2010/main" val="1844344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03200" y="1524000"/>
            <a:ext cx="8758238" cy="5165725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852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03200" y="1447799"/>
            <a:ext cx="4278313" cy="5241926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4662488" y="1447800"/>
            <a:ext cx="4298950" cy="321671"/>
          </a:xfrm>
          <a:prstGeom prst="rect">
            <a:avLst/>
          </a:prstGeom>
        </p:spPr>
        <p:txBody>
          <a:bodyPr lIns="0"/>
          <a:lstStyle>
            <a:lvl1pPr marL="36000" indent="0">
              <a:lnSpc>
                <a:spcPct val="130000"/>
              </a:lnSpc>
              <a:buClrTx/>
              <a:buFont typeface="Arial"/>
              <a:buNone/>
              <a:defRPr sz="1600" b="1" cap="al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662488" y="1767839"/>
            <a:ext cx="4298950" cy="4921885"/>
          </a:xfrm>
          <a:prstGeom prst="rect">
            <a:avLst/>
          </a:prstGeom>
        </p:spPr>
        <p:txBody>
          <a:bodyPr lIns="0"/>
          <a:lstStyle>
            <a:lvl1pPr marL="144000" indent="-108000">
              <a:lnSpc>
                <a:spcPct val="130000"/>
              </a:lnSpc>
              <a:buClrTx/>
              <a:buFont typeface="Arial"/>
              <a:buChar char="•"/>
              <a:defRPr sz="1600" b="0" cap="non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Second level</a:t>
            </a:r>
          </a:p>
          <a:p>
            <a:pPr lvl="1"/>
            <a:r>
              <a:rPr lang="nl-NL" dirty="0"/>
              <a:t>level</a:t>
            </a:r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0100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203201" y="1447801"/>
            <a:ext cx="3378199" cy="5241924"/>
          </a:xfrm>
          <a:prstGeom prst="rect">
            <a:avLst/>
          </a:prstGeom>
        </p:spPr>
        <p:txBody>
          <a:bodyPr lIns="0"/>
          <a:lstStyle>
            <a:lvl1pPr marL="144000" indent="-108000">
              <a:lnSpc>
                <a:spcPct val="100000"/>
              </a:lnSpc>
              <a:spcBef>
                <a:spcPts val="1200"/>
              </a:spcBef>
              <a:buClrTx/>
              <a:buFont typeface="Arial"/>
              <a:buChar char="•"/>
              <a:defRPr sz="1600" b="1" cap="none">
                <a:solidFill>
                  <a:schemeClr val="tx2"/>
                </a:solidFill>
              </a:defRPr>
            </a:lvl1pPr>
            <a:lvl2pPr marL="345600" indent="-1044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defRPr sz="1400" baseline="0">
                <a:solidFill>
                  <a:schemeClr val="tx1"/>
                </a:solidFill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Second level</a:t>
            </a:r>
          </a:p>
          <a:p>
            <a:pPr lvl="1"/>
            <a:r>
              <a:rPr lang="nl-NL" dirty="0"/>
              <a:t>Level 3</a:t>
            </a:r>
          </a:p>
          <a:p>
            <a:pPr lvl="0"/>
            <a:r>
              <a:rPr lang="nl-NL" dirty="0"/>
              <a:t>Level 2 </a:t>
            </a: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662489" y="1447800"/>
            <a:ext cx="4298950" cy="5241925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7535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662488" y="1447800"/>
            <a:ext cx="4298950" cy="254508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27"/>
          </p:nvPr>
        </p:nvSpPr>
        <p:spPr>
          <a:xfrm>
            <a:off x="4662487" y="4150360"/>
            <a:ext cx="4298952" cy="2539365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203200" y="1447800"/>
            <a:ext cx="4278313" cy="321671"/>
          </a:xfrm>
          <a:prstGeom prst="rect">
            <a:avLst/>
          </a:prstGeom>
        </p:spPr>
        <p:txBody>
          <a:bodyPr lIns="0"/>
          <a:lstStyle>
            <a:lvl1pPr marL="36000" indent="0">
              <a:lnSpc>
                <a:spcPct val="130000"/>
              </a:lnSpc>
              <a:buClrTx/>
              <a:buFont typeface="Arial"/>
              <a:buNone/>
              <a:defRPr sz="1600" b="1" cap="al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203200" y="1778000"/>
            <a:ext cx="4278313" cy="4911725"/>
          </a:xfrm>
          <a:prstGeom prst="rect">
            <a:avLst/>
          </a:prstGeom>
        </p:spPr>
        <p:txBody>
          <a:bodyPr lIns="0"/>
          <a:lstStyle>
            <a:lvl1pPr marL="144000" indent="-108000">
              <a:lnSpc>
                <a:spcPct val="130000"/>
              </a:lnSpc>
              <a:buClrTx/>
              <a:buFont typeface="Arial"/>
              <a:buChar char="•"/>
              <a:defRPr sz="1600" b="0" cap="non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Second level</a:t>
            </a:r>
          </a:p>
          <a:p>
            <a:pPr lvl="1"/>
            <a:r>
              <a:rPr lang="nl-NL" dirty="0"/>
              <a:t>level</a:t>
            </a:r>
          </a:p>
        </p:txBody>
      </p:sp>
      <p:sp>
        <p:nvSpPr>
          <p:cNvPr id="1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317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22"/>
          </p:nvPr>
        </p:nvSpPr>
        <p:spPr>
          <a:xfrm>
            <a:off x="1779112" y="2269517"/>
            <a:ext cx="5567044" cy="3699974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  <a:effectLst>
            <a:reflection blurRad="6350" stA="50000" endA="300" endPos="55000" dir="5400000" sy="-100000" algn="bl" rotWithShape="0"/>
          </a:effectLst>
        </p:spPr>
        <p:txBody>
          <a:bodyPr vert="horz"/>
          <a:lstStyle/>
          <a:p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203201" y="1447800"/>
            <a:ext cx="8758238" cy="321671"/>
          </a:xfrm>
          <a:prstGeom prst="rect">
            <a:avLst/>
          </a:prstGeom>
        </p:spPr>
        <p:txBody>
          <a:bodyPr lIns="0"/>
          <a:lstStyle>
            <a:lvl1pPr marL="36000" indent="0">
              <a:lnSpc>
                <a:spcPct val="130000"/>
              </a:lnSpc>
              <a:buClrTx/>
              <a:buFont typeface="Arial"/>
              <a:buNone/>
              <a:defRPr sz="1600" b="1" cap="al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244896"/>
            <a:ext cx="8366760" cy="1018754"/>
          </a:xfrm>
          <a:prstGeom prst="rect">
            <a:avLst/>
          </a:prstGeom>
        </p:spPr>
        <p:txBody>
          <a:bodyPr vert="horz" lIns="0" anchor="ctr" anchorCtr="0"/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z="2800" dirty="0"/>
              <a:t>Click to Add Page Title</a:t>
            </a:r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860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118874"/>
            <a:ext cx="8686800" cy="110032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Type key insight in sentence case</a:t>
            </a:r>
          </a:p>
        </p:txBody>
      </p:sp>
    </p:spTree>
    <p:extLst>
      <p:ext uri="{BB962C8B-B14F-4D97-AF65-F5344CB8AC3E}">
        <p14:creationId xmlns:p14="http://schemas.microsoft.com/office/powerpoint/2010/main" val="312297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55"/>
          <p:cNvSpPr/>
          <p:nvPr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5" name="Rechthoek 55"/>
          <p:cNvSpPr/>
          <p:nvPr userDrawn="1"/>
        </p:nvSpPr>
        <p:spPr bwMode="white">
          <a:xfrm>
            <a:off x="0" y="0"/>
            <a:ext cx="9144000" cy="1346400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accent1"/>
              </a:solidFill>
              <a:highlight>
                <a:srgbClr val="FFFF00"/>
              </a:highlight>
              <a:ea typeface="Arial" charset="0"/>
              <a:cs typeface="Arial" charset="0"/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8747760" y="6608618"/>
            <a:ext cx="396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E10333D-3632-4070-8022-5E40116BD47A}" type="slidenum">
              <a:rPr lang="en-GB" sz="1000" smtClean="0"/>
              <a:pPr/>
              <a:t>‹#›</a:t>
            </a:fld>
            <a:endParaRPr lang="en-GB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8" r:id="rId2"/>
    <p:sldLayoutId id="2147483704" r:id="rId3"/>
    <p:sldLayoutId id="2147483701" r:id="rId4"/>
    <p:sldLayoutId id="2147483705" r:id="rId5"/>
    <p:sldLayoutId id="2147483706" r:id="rId6"/>
    <p:sldLayoutId id="2147483711" r:id="rId7"/>
    <p:sldLayoutId id="2147483715" r:id="rId8"/>
    <p:sldLayoutId id="2147483789" r:id="rId9"/>
    <p:sldLayoutId id="2147483790" r:id="rId10"/>
  </p:sldLayoutIdLst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8550F61-701C-458E-9C25-AA7CB6341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46C42B9-3D93-4CF9-9489-90B27FD91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25C972A-23C8-4914-AD38-9D85600FDC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03B7F-84D6-444C-BD08-A9EBE161BF90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63255AC-8077-4DCC-91F9-A0484F6548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B23D4B1-990A-48BB-83C3-94C8B3C8B1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hthoek 55">
            <a:extLst>
              <a:ext uri="{FF2B5EF4-FFF2-40B4-BE49-F238E27FC236}">
                <a16:creationId xmlns="" xmlns:a16="http://schemas.microsoft.com/office/drawing/2014/main" id="{32B0A128-1E1C-42C9-96A3-6BA0C37AB3C4}"/>
              </a:ext>
            </a:extLst>
          </p:cNvPr>
          <p:cNvSpPr/>
          <p:nvPr userDrawn="1"/>
        </p:nvSpPr>
        <p:spPr bwMode="white">
          <a:xfrm>
            <a:off x="0" y="0"/>
            <a:ext cx="9144000" cy="1346400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accent1"/>
              </a:solidFill>
              <a:highlight>
                <a:srgbClr val="FFFF00"/>
              </a:highlight>
              <a:ea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6D9B0F2-4350-4644-A728-8A1F82F1D144}"/>
              </a:ext>
            </a:extLst>
          </p:cNvPr>
          <p:cNvSpPr txBox="1"/>
          <p:nvPr userDrawn="1"/>
        </p:nvSpPr>
        <p:spPr>
          <a:xfrm>
            <a:off x="8747760" y="6608618"/>
            <a:ext cx="396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E10333D-3632-4070-8022-5E40116BD47A}" type="slidenum">
              <a:rPr lang="en-GB" sz="1000" smtClean="0"/>
              <a:pPr/>
              <a:t>‹#›</a:t>
            </a:fld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92589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ile.lacounty.gov/SDSInter/dmh/1108081_IndigenousWellnessCohort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Relationship Id="rId5" Type="http://schemas.openxmlformats.org/officeDocument/2006/relationships/hyperlink" Target="https://www.calbhbc.org/uploads/5/8/5/3/58536227/community_program_planning_cpp.pdf" TargetMode="External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bhbc.org/performanc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bhbc.org/performancelos-angele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bhbc.org/listening-session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2.xml"/><Relationship Id="rId5" Type="http://schemas.openxmlformats.org/officeDocument/2006/relationships/hyperlink" Target="https://www.calbhbc.org/uploads/5/8/5/3/58536227/listening_session_-_sample_form.pdf" TargetMode="External"/><Relationship Id="rId4" Type="http://schemas.openxmlformats.org/officeDocument/2006/relationships/hyperlink" Target="https://www.calbhbc.org/uploads/5/8/5/3/58536227/listening_session_-_sample_form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bhbc.org/uploads/5/8/5/3/58536227/person-first_language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lbhbc.org/" TargetMode="External"/><Relationship Id="rId3" Type="http://schemas.openxmlformats.org/officeDocument/2006/relationships/hyperlink" Target="http://www.calbhbc.org/cultural-issues" TargetMode="External"/><Relationship Id="rId7" Type="http://schemas.openxmlformats.org/officeDocument/2006/relationships/hyperlink" Target="http://www.calbhbc.org/training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://www.calbhbc.org/performance" TargetMode="External"/><Relationship Id="rId5" Type="http://schemas.openxmlformats.org/officeDocument/2006/relationships/hyperlink" Target="http://www.calbhbc.org/mhsa-plans--updates" TargetMode="External"/><Relationship Id="rId4" Type="http://schemas.openxmlformats.org/officeDocument/2006/relationships/hyperlink" Target="http://www.calbhbc.org/newsissue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cs.ca.gov/Pages/Efforts-to-Reduce-Disparities-in-Behavioral-Health.asp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://www.calbhbc.org/mhsa-plans--updates" TargetMode="External"/><Relationship Id="rId5" Type="http://schemas.openxmlformats.org/officeDocument/2006/relationships/hyperlink" Target="https://www.calbhbc.org/uploads/5/8/5/3/58536227/community_program_planning_cpp.pdf" TargetMode="External"/><Relationship Id="rId4" Type="http://schemas.openxmlformats.org/officeDocument/2006/relationships/hyperlink" Target="https://www.caleqro.com/mh-eqro#!mh-reports_and_summaries/Fiscal%20Year%202022-2023%20Repor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mh.lacounty.gov/cc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Relationship Id="rId4" Type="http://schemas.openxmlformats.org/officeDocument/2006/relationships/hyperlink" Target="https://file.lacounty.gov/SDSInter/dmh/1128986_2022CCPlan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eqro.com/mh-eqro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Relationship Id="rId4" Type="http://schemas.openxmlformats.org/officeDocument/2006/relationships/hyperlink" Target="https://www.caleqro.com/data/MH/Reports%20and%20Summaries/Fiscal%20Year%202022-2023%20Reports/MHP%20Reports/Los%20Angeles%20MHP%20EQR%20Final%20Report%20FY%202022-23%20RW%2001.18.23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bhbc.org/cultural-issue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bhbc.org/mhsa-plans--update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ginfo.legislature.ca.gov/faces/codes_displaySection.xhtml?lawCode=WIC&amp;sectionNum=5848.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-6096" y="1371600"/>
            <a:ext cx="9144000" cy="381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12000">
                <a:srgbClr val="E1F2F3"/>
              </a:gs>
              <a:gs pos="39000">
                <a:schemeClr val="accent2">
                  <a:lumMod val="15000"/>
                  <a:lumOff val="85000"/>
                </a:schemeClr>
              </a:gs>
              <a:gs pos="100000">
                <a:schemeClr val="accent2">
                  <a:lumMod val="15000"/>
                  <a:lumOff val="85000"/>
                </a:schemeClr>
              </a:gs>
            </a:gsLst>
            <a:lin ang="5400000" scaled="1"/>
            <a:tileRect/>
          </a:gradFill>
        </p:spPr>
        <p:txBody>
          <a:bodyPr wrap="square" rtlCol="0" anchor="ctr">
            <a:spAutoFit/>
          </a:bodyPr>
          <a:lstStyle/>
          <a:p>
            <a:pPr algn="ctr"/>
            <a:endParaRPr lang="en-US" sz="2500" dirty="0">
              <a:latin typeface="+mj-lt"/>
            </a:endParaRPr>
          </a:p>
        </p:txBody>
      </p:sp>
      <p:sp>
        <p:nvSpPr>
          <p:cNvPr id="32828" name="Rectangle 60">
            <a:extLst>
              <a:ext uri="{FF2B5EF4-FFF2-40B4-BE49-F238E27FC236}">
                <a16:creationId xmlns="" xmlns:a16="http://schemas.microsoft.com/office/drawing/2014/main" id="{A2424B64-0EB4-41C2-AAA2-1252C400551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87475" y="2971800"/>
            <a:ext cx="6369050" cy="688975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en-US" sz="7200" dirty="0" smtClean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  <a:cs typeface="Arial" panose="020B0604020202020204" pitchFamily="34" charset="0"/>
              </a:rPr>
              <a:t>Community</a:t>
            </a:r>
            <a:br>
              <a:rPr lang="en-US" altLang="en-US" sz="7200" dirty="0" smtClean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  <a:cs typeface="Arial" panose="020B0604020202020204" pitchFamily="34" charset="0"/>
              </a:rPr>
            </a:br>
            <a:r>
              <a:rPr lang="en-US" altLang="en-US" sz="7200" dirty="0" smtClean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  <a:cs typeface="Arial" panose="020B0604020202020204" pitchFamily="34" charset="0"/>
              </a:rPr>
              <a:t>Engagement</a:t>
            </a:r>
            <a:r>
              <a:rPr lang="en-US" altLang="en-US" sz="1600" dirty="0" smtClean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1600" dirty="0" smtClean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  <a:cs typeface="Arial" panose="020B0604020202020204" pitchFamily="34" charset="0"/>
              </a:rPr>
            </a:br>
            <a:r>
              <a:rPr lang="en-US" altLang="en-US" sz="1800" dirty="0" smtClean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1800" dirty="0" smtClean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solidFill>
                  <a:srgbClr val="2F5597"/>
                </a:solidFill>
                <a:latin typeface="Tw Cen MT Condensed Extra Bold" panose="020B0803020202020204" pitchFamily="34" charset="0"/>
              </a:rPr>
              <a:t>Ensuring Community &amp; Professional Involvement</a:t>
            </a:r>
            <a:br>
              <a:rPr lang="en-US" sz="2200" dirty="0" smtClean="0">
                <a:solidFill>
                  <a:srgbClr val="2F5597"/>
                </a:solidFill>
                <a:latin typeface="Tw Cen MT Condensed Extra Bold" panose="020B0803020202020204" pitchFamily="34" charset="0"/>
              </a:rPr>
            </a:br>
            <a:r>
              <a:rPr lang="en-US" sz="2200" dirty="0" smtClean="0">
                <a:solidFill>
                  <a:srgbClr val="2F5597"/>
                </a:solidFill>
                <a:latin typeface="Tw Cen MT Condensed Extra Bold" panose="020B0803020202020204" pitchFamily="34" charset="0"/>
              </a:rPr>
              <a:t>At All Stages of the Local Planning Process</a:t>
            </a:r>
            <a:br>
              <a:rPr lang="en-US" sz="2200" dirty="0" smtClean="0">
                <a:solidFill>
                  <a:srgbClr val="2F5597"/>
                </a:solidFill>
                <a:latin typeface="Tw Cen MT Condensed Extra Bold" panose="020B0803020202020204" pitchFamily="34" charset="0"/>
              </a:rPr>
            </a:br>
            <a:endParaRPr lang="en-US" altLang="en-US" sz="2200" dirty="0">
              <a:solidFill>
                <a:srgbClr val="2F5597"/>
              </a:solidFill>
              <a:latin typeface="Tw Cen MT Condensed Extra Bold" panose="020B0803020202020204" pitchFamily="34" charset="0"/>
            </a:endParaRPr>
          </a:p>
        </p:txBody>
      </p:sp>
      <p:sp>
        <p:nvSpPr>
          <p:cNvPr id="6" name="Text Placeholder 1">
            <a:extLst>
              <a:ext uri="{FF2B5EF4-FFF2-40B4-BE49-F238E27FC236}">
                <a16:creationId xmlns="" xmlns:a16="http://schemas.microsoft.com/office/drawing/2014/main" id="{45568293-64D1-4CFD-AF7C-3AD9338683AB}"/>
              </a:ext>
            </a:extLst>
          </p:cNvPr>
          <p:cNvSpPr txBox="1">
            <a:spLocks/>
          </p:cNvSpPr>
          <p:nvPr/>
        </p:nvSpPr>
        <p:spPr>
          <a:xfrm>
            <a:off x="-6096" y="5418307"/>
            <a:ext cx="9144000" cy="11348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rgbClr val="1B4A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CA Association of Local Behavioral Health Boards &amp; Commissions (CALBHB/C) supports</a:t>
            </a:r>
          </a:p>
          <a:p>
            <a:pPr algn="ctr"/>
            <a:r>
              <a:rPr lang="en-US" sz="1600" b="1" dirty="0">
                <a:solidFill>
                  <a:srgbClr val="1B4A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work of California’s 59 local mental/behavioral health boards/commissions</a:t>
            </a:r>
            <a:r>
              <a:rPr lang="en-US" sz="1600" dirty="0">
                <a:solidFill>
                  <a:srgbClr val="1B4A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600" u="sng" dirty="0">
                <a:solidFill>
                  <a:srgbClr val="1E51F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www.calbhbc.org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48383"/>
            <a:ext cx="4090555" cy="10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61925"/>
            <a:ext cx="8593975" cy="997527"/>
          </a:xfrm>
        </p:spPr>
        <p:txBody>
          <a:bodyPr>
            <a:noAutofit/>
          </a:bodyPr>
          <a:lstStyle/>
          <a:p>
            <a:pPr lvl="0" algn="ctr"/>
            <a:r>
              <a:rPr lang="en-U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MHSA Community Program Planning (CPP): </a:t>
            </a:r>
          </a:p>
          <a:p>
            <a:pPr lvl="0" algn="ctr"/>
            <a:r>
              <a:rPr 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647" y="1524000"/>
            <a:ext cx="3023553" cy="1066800"/>
          </a:xfrm>
        </p:spPr>
        <p:txBody>
          <a:bodyPr>
            <a:noAutofit/>
          </a:bodyPr>
          <a:lstStyle/>
          <a:p>
            <a:pPr marL="0" lvl="1" indent="0" algn="ctr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+mn-lt"/>
                <a:hlinkClick r:id="rId3"/>
              </a:rPr>
              <a:t>Outreach Example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  <a:hlinkClick r:id="rId3"/>
              </a:rPr>
              <a:t>:</a:t>
            </a:r>
          </a:p>
          <a:p>
            <a:pPr marL="0" lvl="1" indent="0" algn="ctr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  <a:hlinkClick r:id="rId3"/>
              </a:rPr>
              <a:t>Indigenous Wellness Cohort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" name="Picture 2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940" y="2350390"/>
            <a:ext cx="2479347" cy="32353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Content Placeholder 3">
            <a:extLst>
              <a:ext uri="{FF2B5EF4-FFF2-40B4-BE49-F238E27FC236}">
                <a16:creationId xmlns="" xmlns:a16="http://schemas.microsoft.com/office/drawing/2014/main" id="{7A786ACD-6B4E-4F8B-B829-9A88AE695070}"/>
              </a:ext>
            </a:extLst>
          </p:cNvPr>
          <p:cNvSpPr txBox="1">
            <a:spLocks/>
          </p:cNvSpPr>
          <p:nvPr/>
        </p:nvSpPr>
        <p:spPr>
          <a:xfrm>
            <a:off x="1058487" y="1752600"/>
            <a:ext cx="7239000" cy="472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CPP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Process requirements include:</a:t>
            </a:r>
          </a:p>
          <a:p>
            <a:pPr marL="0" lvl="1" indent="0">
              <a:spcBef>
                <a:spcPts val="0"/>
              </a:spcBef>
              <a:spcAft>
                <a:spcPts val="1900"/>
              </a:spcAft>
              <a:buFont typeface="Arial" panose="020B0604020202020204" pitchFamily="34" charset="0"/>
              <a:buNone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See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+mn-lt"/>
                <a:hlinkClick r:id="rId5"/>
              </a:rPr>
              <a:t>CPP One-Pager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for detail)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914400" lvl="1" indent="-342900"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AutoNum type="arabicParenR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Staffing </a:t>
            </a:r>
          </a:p>
          <a:p>
            <a:pPr marL="914400" lvl="1" indent="-342900"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AutoNum type="arabicParenR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Training</a:t>
            </a:r>
          </a:p>
          <a:p>
            <a:pPr marL="914400" lvl="1" indent="-342900"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AutoNum type="arabicParenR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Outreach</a:t>
            </a:r>
          </a:p>
          <a:p>
            <a:pPr marL="914400" lvl="1" indent="-342900"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AutoNum type="arabicParenR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Local Review</a:t>
            </a:r>
          </a:p>
          <a:p>
            <a:pPr marL="914400" lvl="1" indent="-342900"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AutoNum type="arabicParenR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Documentation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97487" y="304800"/>
            <a:ext cx="470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10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7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160723"/>
            <a:ext cx="9144000" cy="997527"/>
          </a:xfrm>
        </p:spPr>
        <p:txBody>
          <a:bodyPr>
            <a:normAutofit/>
          </a:bodyPr>
          <a:lstStyle/>
          <a:p>
            <a:pPr algn="ctr"/>
            <a:r>
              <a:rPr 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Tools &amp; Best Practices </a:t>
            </a:r>
            <a:r>
              <a:rPr lang="en-US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for: 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3849" y="304800"/>
            <a:ext cx="470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11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8250"/>
            <a:ext cx="9144000" cy="5327073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19063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900" b="1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342900" lvl="1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Below are suggested key elements when reviewing mental health offerings:</a:t>
            </a:r>
            <a:endParaRPr lang="en-US" sz="19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342900" lvl="1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en-US" sz="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685800" lvl="1" indent="-3429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AutoNum type="arabicParenR"/>
            </a:pPr>
            <a:r>
              <a:rPr lang="en-US" sz="19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Accessibility – 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Are offerings accessible and engaging to the population that you represent? Do they need to be scaled?</a:t>
            </a:r>
            <a:endParaRPr lang="en-US" sz="19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685800" lvl="1" indent="-3429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AutoNum type="arabicParenR"/>
            </a:pPr>
            <a:r>
              <a:rPr lang="en-US" sz="19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Recommended Practices – 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Do offerings meet the needs of the population that you represent?</a:t>
            </a:r>
          </a:p>
          <a:p>
            <a:pPr marL="1485900" lvl="3" indent="-4572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Clients and Family Members Treated with Dignity and Respect?</a:t>
            </a:r>
          </a:p>
          <a:p>
            <a:pPr marL="1485900" lvl="3" indent="-4572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Culturally Responsive/Relevant?</a:t>
            </a:r>
          </a:p>
          <a:p>
            <a:pPr marL="1485900" lvl="3" indent="-4572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Evidence-Based? (</a:t>
            </a:r>
            <a:r>
              <a:rPr lang="en-US" sz="19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and culturally appropriate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) </a:t>
            </a:r>
          </a:p>
          <a:p>
            <a:pPr marL="1485900" lvl="3" indent="-4572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Trauma-Informed?</a:t>
            </a:r>
          </a:p>
          <a:p>
            <a:pPr marL="1485900" lvl="3" indent="-4572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19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Include Peer Providers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?</a:t>
            </a:r>
          </a:p>
          <a:p>
            <a:pPr marL="1485900" lvl="3" indent="-4572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Community Defined Evidence Practices? (</a:t>
            </a:r>
            <a:r>
              <a:rPr lang="en-US" sz="19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if applicable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)</a:t>
            </a:r>
          </a:p>
          <a:p>
            <a:pPr marL="1485900" lvl="3" indent="-4572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Wellness-Focused?</a:t>
            </a:r>
          </a:p>
          <a:p>
            <a:pPr marL="685800" lvl="1" indent="-342900">
              <a:lnSpc>
                <a:spcPct val="100000"/>
              </a:lnSpc>
              <a:spcBef>
                <a:spcPts val="800"/>
              </a:spcBef>
              <a:buAutoNum type="arabicParenR"/>
            </a:pPr>
            <a:r>
              <a:rPr lang="en-US" sz="19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Sustainability – 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Are programs sustainable? What gaps/barriers need to be addressed?</a:t>
            </a:r>
          </a:p>
          <a:p>
            <a:pPr marL="685800" lvl="1" indent="-342900">
              <a:lnSpc>
                <a:spcPct val="100000"/>
              </a:lnSpc>
              <a:spcBef>
                <a:spcPts val="800"/>
              </a:spcBef>
              <a:buAutoNum type="arabicParenR"/>
            </a:pPr>
            <a:r>
              <a:rPr lang="en-US" sz="19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Performance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– What is the impact of mental health offerings on the population that you represent? Resource: 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  <a:hlinkClick r:id="rId3"/>
              </a:rPr>
              <a:t>Performance Outcome Data</a:t>
            </a:r>
            <a:endParaRPr lang="en-US" sz="19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119063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938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160723"/>
            <a:ext cx="9144000" cy="997527"/>
          </a:xfrm>
        </p:spPr>
        <p:txBody>
          <a:bodyPr>
            <a:normAutofit/>
          </a:bodyPr>
          <a:lstStyle/>
          <a:p>
            <a:pPr algn="ctr"/>
            <a:r>
              <a:rPr 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Tools &amp; Best Practices </a:t>
            </a:r>
            <a:r>
              <a:rPr lang="en-US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for: 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3849" y="304800"/>
            <a:ext cx="470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12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8250"/>
            <a:ext cx="9144000" cy="5327073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457200" lvl="1" indent="0">
              <a:spcBef>
                <a:spcPts val="1200"/>
              </a:spcBef>
              <a:buNone/>
            </a:pPr>
            <a:endParaRPr lang="en-US" sz="1000" b="1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b="1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457200" lvl="1" indent="0"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1) Identify Issues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3">
              <a:spcBef>
                <a:spcPts val="0"/>
              </a:spcBef>
            </a:pP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Meetings, listening sessions, public forums, personal contacts/experience</a:t>
            </a:r>
            <a:endParaRPr lang="en-US" sz="19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3">
              <a:spcBef>
                <a:spcPts val="600"/>
              </a:spcBef>
            </a:pPr>
            <a:r>
              <a:rPr lang="en-US" sz="19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Presentations (by staff, 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community advocates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, contractors)</a:t>
            </a:r>
          </a:p>
          <a:p>
            <a:pPr lvl="3">
              <a:spcBef>
                <a:spcPts val="600"/>
              </a:spcBef>
            </a:pP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Liaisons – Participate with community organizations, cultural groups, religious organizations, neighborhood groups, and other local organizations.</a:t>
            </a:r>
          </a:p>
          <a:p>
            <a:pPr lvl="3">
              <a:spcBef>
                <a:spcPts val="600"/>
              </a:spcBef>
            </a:pPr>
            <a:r>
              <a:rPr lang="en-US" sz="19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Performance Outcome 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Data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: 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  <a:hlinkClick r:id="rId3"/>
              </a:rPr>
              <a:t>www.calbhbc.org/performancelos-angeles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2)  Research</a:t>
            </a:r>
            <a:endParaRPr lang="en-US" sz="19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3">
              <a:spcBef>
                <a:spcPts val="600"/>
              </a:spcBef>
            </a:pP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Speakers, Panels and/or Staff Reports </a:t>
            </a:r>
            <a:r>
              <a:rPr lang="en-US" sz="19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that can inform the issue</a:t>
            </a:r>
          </a:p>
          <a:p>
            <a:pPr lvl="3">
              <a:spcBef>
                <a:spcPts val="600"/>
              </a:spcBef>
            </a:pP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Co-Chairs and/or workgroup to </a:t>
            </a:r>
            <a:r>
              <a:rPr lang="en-US" sz="19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discuss and draft recommendation</a:t>
            </a:r>
          </a:p>
          <a:p>
            <a:pPr lvl="3">
              <a:spcBef>
                <a:spcPts val="600"/>
              </a:spcBef>
            </a:pPr>
            <a:r>
              <a:rPr lang="en-US" sz="19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Full 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Committee/Team/Group </a:t>
            </a:r>
            <a:r>
              <a:rPr lang="en-US" sz="19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discuss and finalize recommendation</a:t>
            </a:r>
          </a:p>
          <a:p>
            <a:pPr marL="741363" lvl="1" indent="-284163"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3) Advise </a:t>
            </a:r>
            <a:r>
              <a:rPr lang="en-US" sz="19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– 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Recommend goals and services that meet the diverse needs of your community! Advise the:</a:t>
            </a:r>
          </a:p>
          <a:p>
            <a:pPr marL="1198563" lvl="4">
              <a:spcBef>
                <a:spcPts val="0"/>
              </a:spcBef>
            </a:pP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Mental Health Commission</a:t>
            </a:r>
          </a:p>
          <a:p>
            <a:pPr marL="1198563" lvl="4">
              <a:spcBef>
                <a:spcPts val="0"/>
              </a:spcBef>
            </a:pP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Mental Health Department Staff</a:t>
            </a:r>
            <a:endParaRPr lang="en-US" sz="19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1328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160723"/>
            <a:ext cx="9144000" cy="99752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Listening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Sessions</a:t>
            </a:r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r>
              <a:rPr lang="en-US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en-US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Engagement and Research</a:t>
            </a:r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3849" y="304800"/>
            <a:ext cx="470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13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26127"/>
            <a:ext cx="9144000" cy="532707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685800" lvl="3" indent="0">
              <a:spcBef>
                <a:spcPts val="0"/>
              </a:spcBef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7388" lvl="4" indent="0">
              <a:lnSpc>
                <a:spcPct val="150000"/>
              </a:lnSpc>
              <a:spcBef>
                <a:spcPts val="0"/>
              </a:spcBef>
              <a:buNone/>
              <a:tabLst>
                <a:tab pos="1084263" algn="l"/>
              </a:tabLst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“Listening Sessions” are a suggested tool for Mental Health Department staff.</a:t>
            </a:r>
          </a:p>
          <a:p>
            <a:pPr marL="1141413" lvl="4" indent="-454025">
              <a:lnSpc>
                <a:spcPct val="100000"/>
              </a:lnSpc>
              <a:spcBef>
                <a:spcPts val="0"/>
              </a:spcBef>
              <a:tabLst>
                <a:tab pos="1084263" algn="l"/>
              </a:tabLst>
            </a:pPr>
            <a:endParaRPr lang="en-US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916238" lvl="4" indent="-401638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tabLst>
                <a:tab pos="2570163" algn="l"/>
              </a:tabLst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Outreach</a:t>
            </a:r>
          </a:p>
          <a:p>
            <a:pPr marL="2916238" lvl="4" indent="-401638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tabLst>
                <a:tab pos="2570163" algn="l"/>
              </a:tabLst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Recommended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Components</a:t>
            </a:r>
          </a:p>
          <a:p>
            <a:pPr marL="2916238" lvl="4" indent="-401638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tabLst>
                <a:tab pos="2570163" algn="l"/>
              </a:tabLst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Facilitator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Guide</a:t>
            </a:r>
          </a:p>
          <a:p>
            <a:pPr marL="2916238" lvl="4" indent="-401638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tabLst>
                <a:tab pos="2570163" algn="l"/>
              </a:tabLst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Requested Conduct</a:t>
            </a:r>
          </a:p>
          <a:p>
            <a:pPr marL="685800" lvl="3" indent="0">
              <a:spcBef>
                <a:spcPts val="0"/>
              </a:spcBef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13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rmAutofit/>
          </a:bodyPr>
          <a:lstStyle/>
          <a:p>
            <a:pPr algn="ctr"/>
            <a:r>
              <a:rPr 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Listening Sessions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Outreach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687" y="1278467"/>
            <a:ext cx="8582892" cy="45720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0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2" indent="-228600">
              <a:spcBef>
                <a:spcPts val="0"/>
              </a:spcBef>
              <a:spcAft>
                <a:spcPts val="1400"/>
              </a:spcAft>
              <a:buNone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Engage Leadership: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Establish relationships with leaders of organizations (examples: Hispanic Chamber of Commerce, Tribal Organization, Older Adult Community Center, Hmong Community Group, LGBTQ+ Group, Religious Institution). Request an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 meeting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leaders (</a:t>
            </a:r>
            <a:r>
              <a:rPr lang="en-US" sz="18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request 1/2 hour meeting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to learn how they became involved with the organization, and what they care about related to mental/behavioral health.</a:t>
            </a:r>
          </a:p>
          <a:p>
            <a:pPr marL="228600" indent="-228600">
              <a:spcBef>
                <a:spcPts val="0"/>
              </a:spcBef>
              <a:spcAft>
                <a:spcPts val="1400"/>
              </a:spcAft>
              <a:buNone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B. Listening Sessions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- Collaborate with organizational leadership to facilitate “Listening Sessions” with their membership, staff and the people they serve.</a:t>
            </a:r>
          </a:p>
          <a:p>
            <a:pPr marL="228600" indent="-228600">
              <a:spcBef>
                <a:spcPts val="0"/>
              </a:spcBef>
              <a:spcAft>
                <a:spcPts val="1400"/>
              </a:spcAft>
              <a:buNone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	</a:t>
            </a:r>
            <a:r>
              <a:rPr lang="en-US" sz="1800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 See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“Recommended Components” &amp; “Facilitator Guide” </a:t>
            </a:r>
            <a:r>
              <a:rPr lang="en-US" sz="1800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on the following slides.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Increase Effective Offerings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Incorporate “Listening Session” comments into planning efforts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Maintain relationships to increase and sustain collaboration and engagement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49092" y="228600"/>
            <a:ext cx="470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14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40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rmAutofit/>
          </a:bodyPr>
          <a:lstStyle/>
          <a:p>
            <a:pPr algn="ctr"/>
            <a:r>
              <a:rPr 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Listening Sessions: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Recommended Components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47800"/>
            <a:ext cx="8113220" cy="4876800"/>
          </a:xfrm>
        </p:spPr>
        <p:txBody>
          <a:bodyPr>
            <a:noAutofit/>
          </a:bodyPr>
          <a:lstStyle/>
          <a:p>
            <a:pPr marL="398463" lvl="1">
              <a:spcBef>
                <a:spcPts val="0"/>
              </a:spcBef>
              <a:buAutoNum type="arabicParenR"/>
            </a:pPr>
            <a:endParaRPr lang="en-US" sz="9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-228600">
              <a:spcBef>
                <a:spcPts val="0"/>
              </a:spcBef>
              <a:spcAft>
                <a:spcPts val="400"/>
              </a:spcAft>
              <a:buAutoNum type="arabicParenR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Facilitators – Review “Facilitator Guide” and “Conduct” in </a:t>
            </a:r>
            <a:r>
              <a:rPr lang="en-US" sz="17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advance 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facilitators </a:t>
            </a:r>
            <a:r>
              <a:rPr lang="en-US" sz="17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facilitators can be mental/behavioral health agency staff, or individuals from the community organization</a:t>
            </a:r>
            <a:r>
              <a:rPr lang="en-US" sz="17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7200" lvl="1" indent="-22860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AutoNum type="arabicParenR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Room(s) that can accommodate small group conversation(s) 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(ideally no more than 6 people per conversation group).  </a:t>
            </a:r>
          </a:p>
          <a:p>
            <a:pPr marL="457200" lvl="1" indent="-228600">
              <a:spcBef>
                <a:spcPts val="0"/>
              </a:spcBef>
              <a:buFont typeface="Arial" panose="020B0604020202020204" pitchFamily="34" charset="0"/>
              <a:buAutoNum type="arabicParenR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Opening remarks 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Organizational Leadership &amp; Mental/Behavioral Health Staff, that includes </a:t>
            </a:r>
          </a:p>
          <a:p>
            <a:pPr lvl="2" indent="-285750">
              <a:spcBef>
                <a:spcPts val="0"/>
              </a:spcBef>
            </a:pPr>
            <a:r>
              <a:rPr lang="en-US" sz="17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Description of objectives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such as: To learn people’s personal experience (“stories”) related to mental/behavioral health, including issues/gaps/barriers and successes in order to identify ways to increase effective mental/behavioral health offerings to the community, including community practices known to the particular group to be beneficial to mental wellness.</a:t>
            </a:r>
          </a:p>
          <a:p>
            <a:pPr lvl="2" indent="-285750">
              <a:spcBef>
                <a:spcPts val="0"/>
              </a:spcBef>
            </a:pPr>
            <a:r>
              <a:rPr lang="en-US" sz="17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Explain “Listening Session” Format: 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Explain that we will break down into small groups of 6 people for ½ hour listening sessions.  Each group will have a facilitator (facilitator could be behavioral health staff or individuals from the community organization)</a:t>
            </a:r>
          </a:p>
          <a:p>
            <a:pPr marL="457200" lvl="1" indent="-228600">
              <a:spcBef>
                <a:spcPts val="400"/>
              </a:spcBef>
              <a:buNone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4) Closing </a:t>
            </a:r>
            <a:r>
              <a:rPr lang="en-US" sz="17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Remarks - 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Reconvene everyone for closing remarks from Organizational Leadership and Mental/Behavioral Health Staff.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7759" y="235009"/>
            <a:ext cx="470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15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33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rmAutofit/>
          </a:bodyPr>
          <a:lstStyle/>
          <a:p>
            <a:pPr algn="ctr"/>
            <a:r>
              <a:rPr 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Listening Sessions: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Facilitator Guide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0"/>
            <a:ext cx="8113220" cy="4572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11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+mn-lt"/>
                <a:hlinkClick r:id="rId3"/>
              </a:rPr>
              <a:t>Facilitator Guide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2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Group(s) of 6 people or less (seated in circle if possible). One facilitator per group.</a:t>
            </a: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Everyone should have a chance to speak (5 minutes/person)</a:t>
            </a: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Ask people to “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Listen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”, and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not react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to each other (Review “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Conduct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” Slide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17)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Explain that we are looking especially for “Stories” around issues or successes. Stories have a beginning, a middle and an end.</a:t>
            </a: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Ask for permission to interrupt (to redirect, clarify, or allow next person to speak.)</a:t>
            </a: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Take notes and/or ask someone in the group to also take notes. People are also welcome to write their experiences on the colored paper provided </a:t>
            </a:r>
            <a:r>
              <a:rPr lang="en-US" sz="1800" dirty="0">
                <a:latin typeface="+mn-lt"/>
                <a:hlinkClick r:id="rId4"/>
              </a:rPr>
              <a:t>(Sample Form (Word)</a:t>
            </a:r>
            <a:r>
              <a:rPr lang="en-US" sz="1800" dirty="0">
                <a:solidFill>
                  <a:srgbClr val="1E51F6"/>
                </a:solidFill>
                <a:latin typeface="+mn-lt"/>
              </a:rPr>
              <a:t>,</a:t>
            </a:r>
            <a:r>
              <a:rPr lang="en-US" sz="1800" dirty="0">
                <a:latin typeface="+mn-lt"/>
              </a:rPr>
              <a:t> </a:t>
            </a:r>
            <a:r>
              <a:rPr lang="en-US" sz="1800" dirty="0">
                <a:latin typeface="+mn-lt"/>
                <a:hlinkClick r:id="rId5"/>
              </a:rPr>
              <a:t>(PDF)</a:t>
            </a:r>
            <a:r>
              <a:rPr lang="en-US" sz="1800" dirty="0">
                <a:latin typeface="+mn-lt"/>
              </a:rPr>
              <a:t> </a:t>
            </a:r>
            <a:r>
              <a:rPr lang="en-US" sz="18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on </a:t>
            </a:r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slide 18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)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7759" y="235009"/>
            <a:ext cx="470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16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45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0"/>
            <a:ext cx="8415251" cy="1371600"/>
          </a:xfrm>
        </p:spPr>
        <p:txBody>
          <a:bodyPr>
            <a:normAutofit/>
          </a:bodyPr>
          <a:lstStyle/>
          <a:p>
            <a:pPr algn="ctr"/>
            <a:r>
              <a:rPr 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Listening Sessions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Requested Conduct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960820" cy="4343400"/>
          </a:xfrm>
        </p:spPr>
        <p:txBody>
          <a:bodyPr>
            <a:noAutofit/>
          </a:bodyPr>
          <a:lstStyle/>
          <a:p>
            <a:pPr marL="457200" indent="-228600">
              <a:spcBef>
                <a:spcPts val="0"/>
              </a:spcBef>
              <a:buFont typeface="+mj-lt"/>
              <a:buAutoNum type="arabicPeriod"/>
            </a:pPr>
            <a:endParaRPr lang="en-US" sz="22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287338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Focus on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Listening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each person –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Reacting</a:t>
            </a:r>
          </a:p>
          <a:p>
            <a:pPr marL="457200" indent="-287338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 person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speaks at a time –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side bars</a:t>
            </a:r>
          </a:p>
          <a:p>
            <a:pPr marL="457200" indent="-287338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Focus on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 Experience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(“Story”)</a:t>
            </a:r>
          </a:p>
          <a:p>
            <a:pPr marL="457200" indent="-287338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Keep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Comments Short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possible –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not monopolize.</a:t>
            </a:r>
          </a:p>
          <a:p>
            <a:pPr marL="457200" indent="-287338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Silence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Cell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Phones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(if possible)</a:t>
            </a:r>
            <a:endParaRPr lang="en-US" sz="2000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287338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Person-First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Language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55867" y="304800"/>
            <a:ext cx="470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17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9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304800"/>
            <a:ext cx="7604760" cy="6172199"/>
          </a:xfrm>
          <a:solidFill>
            <a:srgbClr val="C9E7A7"/>
          </a:solidFill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Listening Session</a:t>
            </a:r>
            <a:endParaRPr lang="en-US" dirty="0"/>
          </a:p>
          <a:p>
            <a:pPr marL="0" indent="0" algn="ctr">
              <a:buNone/>
            </a:pPr>
            <a:r>
              <a:rPr lang="en-US" b="1" dirty="0"/>
              <a:t>Regarding Mental Health Issues/Feedback</a:t>
            </a:r>
            <a:endParaRPr lang="en-US" dirty="0"/>
          </a:p>
          <a:p>
            <a:pPr marL="0" indent="0" algn="ctr">
              <a:buNone/>
            </a:pPr>
            <a:r>
              <a:rPr lang="en-US" b="1" dirty="0"/>
              <a:t>(e.g. Crisis Services, Housing, Employment, Children, Older Adults)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685800" indent="-685800">
              <a:lnSpc>
                <a:spcPct val="120000"/>
              </a:lnSpc>
              <a:buNone/>
            </a:pPr>
            <a:r>
              <a:rPr lang="en-US" b="1" dirty="0"/>
              <a:t>Gaps:</a:t>
            </a:r>
            <a:r>
              <a:rPr lang="en-US" dirty="0"/>
              <a:t> Do you have a story regarding issues affecting you, your family or your community?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dirty="0"/>
              <a:t>_____________________________________________________________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dirty="0"/>
              <a:t>_____________________________________________________________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dirty="0"/>
              <a:t>_____________________________________________________________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dirty="0"/>
              <a:t>_____________________________________________________________</a:t>
            </a:r>
          </a:p>
          <a:p>
            <a:pPr marL="1262063" indent="-1262063">
              <a:lnSpc>
                <a:spcPct val="120000"/>
              </a:lnSpc>
              <a:buNone/>
            </a:pPr>
            <a:r>
              <a:rPr lang="en-US" b="1" dirty="0"/>
              <a:t>Successes:</a:t>
            </a:r>
            <a:r>
              <a:rPr lang="en-US" dirty="0"/>
              <a:t> Do you have a story regarding the successful impact of a mental health program?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dirty="0"/>
              <a:t>_____________________________________________________________ 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Name (Optional)________________________________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66760" y="228600"/>
            <a:ext cx="470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18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34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8C562B34-1839-45F6-86C4-1DEA5E5DE8DB}"/>
              </a:ext>
            </a:extLst>
          </p:cNvPr>
          <p:cNvSpPr txBox="1">
            <a:spLocks/>
          </p:cNvSpPr>
          <p:nvPr/>
        </p:nvSpPr>
        <p:spPr>
          <a:xfrm>
            <a:off x="277091" y="152400"/>
            <a:ext cx="8562109" cy="1057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29600" y="250228"/>
            <a:ext cx="470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19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752600"/>
            <a:ext cx="78486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Community and professional involvement throughout the planning process is key to increasing and sustaining successful services.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You are experts in your own experience, 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and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that expertise is welcome and needed. </a:t>
            </a:r>
          </a:p>
          <a:p>
            <a:pPr algn="ctr">
              <a:spcBef>
                <a:spcPts val="0"/>
              </a:spcBef>
            </a:pP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Thank you for helping to increase mental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wellness! 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43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0692" y="160723"/>
            <a:ext cx="8153400" cy="997527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Topics</a:t>
            </a:r>
            <a:endParaRPr lang="en-US" sz="36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996" y="2127504"/>
            <a:ext cx="7326792" cy="35052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227013" lvl="2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Planning Requirements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of the Behavioral Health Agency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27013" lvl="2" indent="0">
              <a:spcBef>
                <a:spcPts val="0"/>
              </a:spcBef>
              <a:buNone/>
            </a:pPr>
            <a:endParaRPr lang="en-US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27013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Tools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&amp; Best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Practices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for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: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	</a:t>
            </a:r>
            <a:endParaRPr lang="en-US" b="1" i="1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574675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Review</a:t>
            </a:r>
          </a:p>
          <a:p>
            <a:pPr marL="574675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Recommendations</a:t>
            </a:r>
          </a:p>
          <a:p>
            <a:pPr marL="231775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31775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Listening Sessions: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 tool for engagement &amp; research</a:t>
            </a:r>
            <a:endParaRPr lang="en-US" sz="2000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31775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342900" lvl="2" indent="0">
              <a:spcBef>
                <a:spcPts val="0"/>
              </a:spcBef>
              <a:spcAft>
                <a:spcPts val="400"/>
              </a:spcAft>
              <a:buNone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342900" lvl="2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	</a:t>
            </a:r>
          </a:p>
          <a:p>
            <a:pPr marL="685800" lvl="1" indent="-285750">
              <a:spcBef>
                <a:spcPts val="0"/>
              </a:spcBef>
              <a:spcAft>
                <a:spcPts val="400"/>
              </a:spcAft>
            </a:pPr>
            <a:endParaRPr lang="en-US" sz="1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1028700" lvl="2" indent="-285750">
              <a:spcBef>
                <a:spcPts val="0"/>
              </a:spcBef>
              <a:spcAft>
                <a:spcPts val="400"/>
              </a:spcAft>
            </a:pPr>
            <a:endParaRPr lang="en-US" sz="1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  <a:tabLst>
                <a:tab pos="457200" algn="l"/>
              </a:tabLst>
            </a:pPr>
            <a:endParaRPr lang="en-US" sz="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20425" y="228600"/>
            <a:ext cx="327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8336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8C562B34-1839-45F6-86C4-1DEA5E5DE8DB}"/>
              </a:ext>
            </a:extLst>
          </p:cNvPr>
          <p:cNvSpPr txBox="1">
            <a:spLocks/>
          </p:cNvSpPr>
          <p:nvPr/>
        </p:nvSpPr>
        <p:spPr>
          <a:xfrm>
            <a:off x="277091" y="152400"/>
            <a:ext cx="8562109" cy="1057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29600" y="250228"/>
            <a:ext cx="470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20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7472" y="1447800"/>
            <a:ext cx="83186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Cultural Issues </a:t>
            </a:r>
            <a:b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u="sng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www.calbhbc.org/cultural-issues</a:t>
            </a: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Issue Pages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(35+)</a:t>
            </a:r>
          </a:p>
          <a:p>
            <a:pPr algn="ctr">
              <a:spcBef>
                <a:spcPts val="0"/>
              </a:spcBef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www.calbhbc.org/newsissues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>
              <a:spcBef>
                <a:spcPts val="0"/>
              </a:spcBef>
            </a:pP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Mental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Health Services Act</a:t>
            </a:r>
          </a:p>
          <a:p>
            <a:pPr algn="ctr">
              <a:spcBef>
                <a:spcPts val="0"/>
              </a:spcBef>
            </a:pPr>
            <a:r>
              <a:rPr lang="en-US" u="sng" dirty="0">
                <a:solidFill>
                  <a:schemeClr val="accent1">
                    <a:lumMod val="75000"/>
                  </a:schemeClr>
                </a:solidFill>
                <a:hlinkClick r:id="rId5"/>
              </a:rPr>
              <a:t>www.calbhbc.org/mhsa-plans--updates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algn="ctr">
              <a:spcBef>
                <a:spcPts val="0"/>
              </a:spcBef>
            </a:pP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Performance</a:t>
            </a:r>
          </a:p>
          <a:p>
            <a:pPr algn="ctr">
              <a:spcBef>
                <a:spcPts val="0"/>
              </a:spcBef>
            </a:pPr>
            <a:r>
              <a:rPr lang="en-US" u="sng" dirty="0">
                <a:solidFill>
                  <a:schemeClr val="accent1">
                    <a:lumMod val="75000"/>
                  </a:schemeClr>
                </a:solidFill>
                <a:hlinkClick r:id="rId6"/>
              </a:rPr>
              <a:t>www.calbhbc.org/performance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Trainings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  <a:hlinkClick r:id="rId7"/>
              </a:rPr>
              <a:t>www.calbhbc.org/training</a:t>
            </a:r>
            <a:endParaRPr lang="en-US" u="sng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>
            <a:hlinkClick r:id="rId8"/>
          </p:cNvPr>
          <p:cNvSpPr txBox="1"/>
          <p:nvPr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rgbClr val="2D508F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 Association of Local Behavioral Health Boards &amp; Commissions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u="sng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www.calbhbc.org</a:t>
            </a:r>
            <a:endParaRPr lang="en-US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12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160723"/>
            <a:ext cx="9144000" cy="997527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Planning Requirements</a:t>
            </a:r>
          </a:p>
          <a:p>
            <a:pPr algn="ctr">
              <a:spcBef>
                <a:spcPts val="0"/>
              </a:spcBef>
            </a:pPr>
            <a:r>
              <a:rPr lang="en-US" sz="2000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</a:t>
            </a:r>
            <a:r>
              <a:rPr lang="en-US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Behavioral Health Agency</a:t>
            </a:r>
            <a:endParaRPr lang="en-US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7604759" cy="4572000"/>
          </a:xfrm>
        </p:spPr>
        <p:txBody>
          <a:bodyPr anchor="t">
            <a:noAutofit/>
          </a:bodyPr>
          <a:lstStyle/>
          <a:p>
            <a:pPr marL="0" lvl="1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Cultural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Competence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Plans</a:t>
            </a:r>
          </a:p>
          <a:p>
            <a:pPr marL="0" lvl="1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+mn-lt"/>
                <a:hlinkClick r:id="rId3"/>
              </a:rPr>
              <a:t>Requirements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0" lvl="1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0" lvl="1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Performance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Improvement Plans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(PIPs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)</a:t>
            </a:r>
          </a:p>
          <a:p>
            <a:pPr marL="0" lvl="1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+mn-lt"/>
                <a:hlinkClick r:id="rId4"/>
              </a:rPr>
              <a:t>County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  <a:hlinkClick r:id="rId4"/>
              </a:rPr>
              <a:t>EQRO Report “PIP Summaries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+mn-lt"/>
                <a:hlinkClick r:id="rId4"/>
              </a:rPr>
              <a:t>”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0" lvl="1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0" lvl="1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MHSA* Community Program Planning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(CPP) </a:t>
            </a:r>
          </a:p>
          <a:p>
            <a:pPr marL="0" lvl="1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  <a:hlinkClick r:id="rId5"/>
              </a:rPr>
              <a:t>Requirements: CPP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(One-Page) </a:t>
            </a:r>
          </a:p>
          <a:p>
            <a:pPr marL="0" lvl="1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111125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+mn-lt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* MHSA: “Mental Health Services Act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” 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  <a:hlinkClick r:id="rId6"/>
              </a:rPr>
              <a:t>www.calbhbc.org/mhsa-plans--updates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endParaRPr lang="en-US" sz="3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111125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+mn-lt"/>
              <a:cs typeface="Calibri" panose="020F0502020204030204" pitchFamily="34" charset="0"/>
            </a:endParaRPr>
          </a:p>
          <a:p>
            <a:pPr marL="111125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1600" dirty="0">
              <a:solidFill>
                <a:schemeClr val="accent1">
                  <a:lumMod val="75000"/>
                </a:schemeClr>
              </a:solidFill>
              <a:latin typeface="+mn-lt"/>
              <a:cs typeface="Calibri" panose="020F0502020204030204" pitchFamily="34" charset="0"/>
            </a:endParaRPr>
          </a:p>
          <a:p>
            <a:pPr marL="111125" lvl="2" indent="0">
              <a:lnSpc>
                <a:spcPct val="150000"/>
              </a:lnSpc>
              <a:spcBef>
                <a:spcPts val="0"/>
              </a:spcBef>
            </a:pPr>
            <a:endParaRPr lang="en-US" sz="1600" dirty="0">
              <a:solidFill>
                <a:schemeClr val="accent1">
                  <a:lumMod val="75000"/>
                </a:schemeClr>
              </a:solidFill>
              <a:latin typeface="+mn-lt"/>
              <a:cs typeface="Calibri" panose="020F0502020204030204" pitchFamily="34" charset="0"/>
            </a:endParaRPr>
          </a:p>
          <a:p>
            <a:pPr marL="111125" indent="0">
              <a:lnSpc>
                <a:spcPct val="15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endParaRPr lang="en-US" sz="200" b="1" dirty="0">
              <a:solidFill>
                <a:schemeClr val="accent1">
                  <a:lumMod val="7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20425" y="228600"/>
            <a:ext cx="327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3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4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160723"/>
            <a:ext cx="9144000" cy="997527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Cultural Competence Plans </a:t>
            </a:r>
          </a:p>
          <a:p>
            <a:pPr algn="ctr">
              <a:spcBef>
                <a:spcPts val="0"/>
              </a:spcBef>
            </a:pPr>
            <a:r>
              <a:rPr 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Local Agency </a:t>
            </a:r>
            <a:r>
              <a:rPr lang="en-US" b="0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Staff</a:t>
            </a:r>
            <a:r>
              <a:rPr lang="en-US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Requirements</a:t>
            </a:r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524000"/>
            <a:ext cx="8458200" cy="4800600"/>
          </a:xfrm>
        </p:spPr>
        <p:txBody>
          <a:bodyPr anchor="t">
            <a:noAutofit/>
          </a:bodyPr>
          <a:lstStyle/>
          <a:p>
            <a:pPr marL="111125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700" dirty="0">
                <a:solidFill>
                  <a:srgbClr val="2D508F"/>
                </a:solidFill>
                <a:latin typeface="+mn-lt"/>
              </a:rPr>
              <a:t>Cultural Competence Plans and annual updates are </a:t>
            </a:r>
            <a:r>
              <a:rPr lang="en-US" sz="1700" dirty="0" smtClean="0">
                <a:solidFill>
                  <a:srgbClr val="2D508F"/>
                </a:solidFill>
                <a:latin typeface="+mn-lt"/>
              </a:rPr>
              <a:t>required. </a:t>
            </a:r>
            <a:endParaRPr lang="en-US" sz="1700" dirty="0">
              <a:solidFill>
                <a:srgbClr val="2D508F"/>
              </a:solidFill>
              <a:latin typeface="+mn-lt"/>
            </a:endParaRPr>
          </a:p>
          <a:p>
            <a:pPr marL="111125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US" sz="600" b="1" dirty="0">
              <a:solidFill>
                <a:srgbClr val="2D508F"/>
              </a:solidFill>
              <a:latin typeface="+mn-lt"/>
            </a:endParaRPr>
          </a:p>
          <a:p>
            <a:pPr marL="111125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700" b="1" dirty="0">
                <a:solidFill>
                  <a:srgbClr val="2D508F"/>
                </a:solidFill>
                <a:latin typeface="+mn-lt"/>
              </a:rPr>
              <a:t>Website Posting</a:t>
            </a:r>
            <a:r>
              <a:rPr lang="en-US" sz="1700" dirty="0">
                <a:solidFill>
                  <a:srgbClr val="2D508F"/>
                </a:solidFill>
                <a:latin typeface="+mn-lt"/>
              </a:rPr>
              <a:t> is required on </a:t>
            </a:r>
            <a:r>
              <a:rPr lang="en-US" sz="1700" dirty="0" smtClean="0">
                <a:solidFill>
                  <a:srgbClr val="2D508F"/>
                </a:solidFill>
                <a:latin typeface="+mn-lt"/>
              </a:rPr>
              <a:t>the county </a:t>
            </a:r>
            <a:r>
              <a:rPr lang="en-US" sz="1700" dirty="0">
                <a:solidFill>
                  <a:srgbClr val="2D508F"/>
                </a:solidFill>
                <a:latin typeface="+mn-lt"/>
              </a:rPr>
              <a:t>website </a:t>
            </a:r>
            <a:r>
              <a:rPr lang="en-US" sz="1700" dirty="0" smtClean="0">
                <a:solidFill>
                  <a:srgbClr val="2D508F"/>
                </a:solidFill>
                <a:latin typeface="+mn-lt"/>
              </a:rPr>
              <a:t>– </a:t>
            </a:r>
            <a:r>
              <a:rPr lang="en-US" sz="1700" dirty="0" smtClean="0">
                <a:solidFill>
                  <a:srgbClr val="2D508F"/>
                </a:solidFill>
                <a:latin typeface="+mn-lt"/>
                <a:hlinkClick r:id="rId3"/>
              </a:rPr>
              <a:t>https://dmh.lacounty.gov/ccu/</a:t>
            </a:r>
            <a:r>
              <a:rPr lang="en-US" sz="1700" dirty="0" smtClean="0">
                <a:solidFill>
                  <a:srgbClr val="2D508F"/>
                </a:solidFill>
                <a:latin typeface="+mn-lt"/>
              </a:rPr>
              <a:t>   </a:t>
            </a:r>
            <a:endParaRPr lang="en-US" sz="1700" u="sng" dirty="0">
              <a:solidFill>
                <a:srgbClr val="2D508F"/>
              </a:solidFill>
              <a:latin typeface="+mn-lt"/>
            </a:endParaRPr>
          </a:p>
          <a:p>
            <a:pPr marL="111125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US" sz="600" b="1" dirty="0">
              <a:solidFill>
                <a:srgbClr val="2D508F"/>
              </a:solidFill>
              <a:latin typeface="+mn-lt"/>
            </a:endParaRPr>
          </a:p>
          <a:p>
            <a:pPr marL="111125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700" b="1" dirty="0">
                <a:solidFill>
                  <a:srgbClr val="2D508F"/>
                </a:solidFill>
                <a:latin typeface="+mn-lt"/>
              </a:rPr>
              <a:t>Criteria – </a:t>
            </a:r>
            <a:r>
              <a:rPr lang="en-US" sz="1700" dirty="0">
                <a:solidFill>
                  <a:srgbClr val="2D508F"/>
                </a:solidFill>
                <a:latin typeface="+mn-lt"/>
              </a:rPr>
              <a:t>Plans are required to address the following:</a:t>
            </a:r>
          </a:p>
          <a:p>
            <a:pPr marL="625475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700" b="1" u="sng" dirty="0">
                <a:solidFill>
                  <a:srgbClr val="2D508F"/>
                </a:solidFill>
                <a:latin typeface="+mn-lt"/>
              </a:rPr>
              <a:t>Commitment</a:t>
            </a:r>
            <a:r>
              <a:rPr lang="en-US" sz="1700" b="1" dirty="0">
                <a:solidFill>
                  <a:srgbClr val="2D508F"/>
                </a:solidFill>
                <a:latin typeface="+mn-lt"/>
              </a:rPr>
              <a:t> </a:t>
            </a:r>
            <a:r>
              <a:rPr lang="en-US" sz="1700" dirty="0">
                <a:solidFill>
                  <a:srgbClr val="2D508F"/>
                </a:solidFill>
                <a:latin typeface="+mn-lt"/>
              </a:rPr>
              <a:t>to cultural competence</a:t>
            </a:r>
          </a:p>
          <a:p>
            <a:pPr marL="625475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700" dirty="0">
                <a:solidFill>
                  <a:srgbClr val="2D508F"/>
                </a:solidFill>
                <a:latin typeface="+mn-lt"/>
              </a:rPr>
              <a:t>Updated </a:t>
            </a:r>
            <a:r>
              <a:rPr lang="en-US" sz="1700" b="1" u="sng" dirty="0">
                <a:solidFill>
                  <a:srgbClr val="2D508F"/>
                </a:solidFill>
                <a:latin typeface="+mn-lt"/>
              </a:rPr>
              <a:t>assessment</a:t>
            </a:r>
            <a:r>
              <a:rPr lang="en-US" sz="1700" dirty="0">
                <a:solidFill>
                  <a:srgbClr val="2D508F"/>
                </a:solidFill>
                <a:latin typeface="+mn-lt"/>
              </a:rPr>
              <a:t> of service needs</a:t>
            </a:r>
          </a:p>
          <a:p>
            <a:pPr marL="625475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700" b="1" u="sng" dirty="0">
                <a:solidFill>
                  <a:srgbClr val="2D508F"/>
                </a:solidFill>
                <a:latin typeface="+mn-lt"/>
              </a:rPr>
              <a:t>Strategies and efforts</a:t>
            </a:r>
            <a:r>
              <a:rPr lang="en-US" sz="1700" b="1" dirty="0">
                <a:solidFill>
                  <a:srgbClr val="2D508F"/>
                </a:solidFill>
                <a:latin typeface="+mn-lt"/>
              </a:rPr>
              <a:t> </a:t>
            </a:r>
            <a:r>
              <a:rPr lang="en-US" sz="1700" dirty="0">
                <a:solidFill>
                  <a:srgbClr val="2D508F"/>
                </a:solidFill>
                <a:latin typeface="+mn-lt"/>
              </a:rPr>
              <a:t>for reducing racial, ethnic, cultural, and linguistic mental health disparities</a:t>
            </a:r>
          </a:p>
          <a:p>
            <a:pPr marL="625475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700" dirty="0">
                <a:solidFill>
                  <a:srgbClr val="2D508F"/>
                </a:solidFill>
                <a:latin typeface="+mn-lt"/>
              </a:rPr>
              <a:t>Client/family member/community </a:t>
            </a:r>
            <a:r>
              <a:rPr lang="en-US" sz="1700" b="1" u="sng" dirty="0">
                <a:solidFill>
                  <a:srgbClr val="2D508F"/>
                </a:solidFill>
                <a:latin typeface="+mn-lt"/>
              </a:rPr>
              <a:t>committee</a:t>
            </a:r>
            <a:r>
              <a:rPr lang="en-US" sz="1700" dirty="0">
                <a:solidFill>
                  <a:srgbClr val="2D508F"/>
                </a:solidFill>
                <a:latin typeface="+mn-lt"/>
              </a:rPr>
              <a:t>: integration of the committee within the county mental health system  (</a:t>
            </a:r>
            <a:r>
              <a:rPr lang="en-US" sz="1700" i="1" dirty="0">
                <a:solidFill>
                  <a:srgbClr val="2D508F"/>
                </a:solidFill>
                <a:latin typeface="+mn-lt"/>
              </a:rPr>
              <a:t>Often called the </a:t>
            </a:r>
            <a:r>
              <a:rPr lang="en-US" sz="1700" dirty="0">
                <a:solidFill>
                  <a:srgbClr val="2D508F"/>
                </a:solidFill>
                <a:latin typeface="+mn-lt"/>
              </a:rPr>
              <a:t>“Cultural Competence Committee”)</a:t>
            </a:r>
          </a:p>
          <a:p>
            <a:pPr marL="625475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700" dirty="0">
                <a:solidFill>
                  <a:srgbClr val="2D508F"/>
                </a:solidFill>
                <a:latin typeface="+mn-lt"/>
              </a:rPr>
              <a:t>Culturally competent </a:t>
            </a:r>
            <a:r>
              <a:rPr lang="en-US" sz="1700" b="1" u="sng" dirty="0">
                <a:solidFill>
                  <a:srgbClr val="2D508F"/>
                </a:solidFill>
                <a:latin typeface="+mn-lt"/>
              </a:rPr>
              <a:t>training</a:t>
            </a:r>
            <a:r>
              <a:rPr lang="en-US" sz="1700" dirty="0">
                <a:solidFill>
                  <a:srgbClr val="2D508F"/>
                </a:solidFill>
                <a:latin typeface="+mn-lt"/>
              </a:rPr>
              <a:t> activities</a:t>
            </a:r>
          </a:p>
          <a:p>
            <a:pPr marL="625475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700" dirty="0">
                <a:solidFill>
                  <a:srgbClr val="2D508F"/>
                </a:solidFill>
                <a:latin typeface="+mn-lt"/>
              </a:rPr>
              <a:t>County's commitment to growing a Multicultural </a:t>
            </a:r>
            <a:r>
              <a:rPr lang="en-US" sz="1700" b="1" u="sng" dirty="0">
                <a:solidFill>
                  <a:srgbClr val="2D508F"/>
                </a:solidFill>
                <a:latin typeface="+mn-lt"/>
              </a:rPr>
              <a:t>workforce</a:t>
            </a:r>
            <a:r>
              <a:rPr lang="en-US" sz="1700" dirty="0">
                <a:solidFill>
                  <a:srgbClr val="2D508F"/>
                </a:solidFill>
                <a:latin typeface="+mn-lt"/>
              </a:rPr>
              <a:t>: hiring and retaining culturally and linguistically competent staff</a:t>
            </a:r>
          </a:p>
          <a:p>
            <a:pPr marL="625475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700" b="1" u="sng" dirty="0">
                <a:solidFill>
                  <a:srgbClr val="2D508F"/>
                </a:solidFill>
                <a:latin typeface="+mn-lt"/>
              </a:rPr>
              <a:t>Language</a:t>
            </a:r>
            <a:r>
              <a:rPr lang="en-US" sz="1700" b="1" dirty="0">
                <a:solidFill>
                  <a:srgbClr val="2D508F"/>
                </a:solidFill>
                <a:latin typeface="+mn-lt"/>
              </a:rPr>
              <a:t> </a:t>
            </a:r>
            <a:r>
              <a:rPr lang="en-US" sz="1700" dirty="0">
                <a:solidFill>
                  <a:srgbClr val="2D508F"/>
                </a:solidFill>
                <a:latin typeface="+mn-lt"/>
              </a:rPr>
              <a:t>capacity</a:t>
            </a:r>
          </a:p>
          <a:p>
            <a:pPr marL="625475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700" b="1" u="sng" dirty="0">
                <a:solidFill>
                  <a:srgbClr val="2D508F"/>
                </a:solidFill>
                <a:latin typeface="+mn-lt"/>
              </a:rPr>
              <a:t>Adaptation</a:t>
            </a:r>
            <a:r>
              <a:rPr lang="en-US" sz="1700" b="1" dirty="0">
                <a:solidFill>
                  <a:srgbClr val="2D508F"/>
                </a:solidFill>
                <a:latin typeface="+mn-lt"/>
              </a:rPr>
              <a:t> </a:t>
            </a:r>
            <a:r>
              <a:rPr lang="en-US" sz="1700" dirty="0">
                <a:solidFill>
                  <a:srgbClr val="2D508F"/>
                </a:solidFill>
                <a:latin typeface="+mn-lt"/>
              </a:rPr>
              <a:t>of services </a:t>
            </a:r>
          </a:p>
          <a:p>
            <a:pPr marL="625475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1700" dirty="0">
              <a:solidFill>
                <a:srgbClr val="2D508F"/>
              </a:solidFill>
              <a:latin typeface="+mn-lt"/>
            </a:endParaRPr>
          </a:p>
          <a:p>
            <a:pPr marL="119063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700" dirty="0" smtClean="0">
                <a:solidFill>
                  <a:srgbClr val="2D508F"/>
                </a:solidFill>
                <a:latin typeface="+mn-lt"/>
                <a:hlinkClick r:id="rId4"/>
              </a:rPr>
              <a:t>Los Angeles County 2022 Cultural Competence Plan Update</a:t>
            </a:r>
            <a:r>
              <a:rPr lang="en-US" sz="1700" dirty="0" smtClean="0">
                <a:solidFill>
                  <a:srgbClr val="2D508F"/>
                </a:solidFill>
                <a:latin typeface="+mn-lt"/>
              </a:rPr>
              <a:t> (460 Pages)</a:t>
            </a:r>
            <a:endParaRPr lang="en-US" sz="1700" dirty="0">
              <a:solidFill>
                <a:srgbClr val="2D508F"/>
              </a:solidFill>
              <a:latin typeface="+mn-lt"/>
            </a:endParaRPr>
          </a:p>
          <a:p>
            <a:pPr marL="282575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 </a:t>
            </a:r>
          </a:p>
          <a:p>
            <a:pPr marL="111125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US" sz="17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111125" lvl="2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endParaRPr lang="en-US" sz="17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111125" indent="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None/>
              <a:tabLst>
                <a:tab pos="457200" algn="l"/>
              </a:tabLst>
            </a:pPr>
            <a:endParaRPr lang="en-US" sz="17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20425" y="228600"/>
            <a:ext cx="327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4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69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160723"/>
            <a:ext cx="9144000" cy="99752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Performance Improvement Plan (PIP)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Local Agency </a:t>
            </a:r>
            <a:r>
              <a:rPr lang="en-US" b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Staff</a:t>
            </a:r>
            <a:r>
              <a:rPr 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Requirements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533" y="1441704"/>
            <a:ext cx="8290559" cy="4800600"/>
          </a:xfrm>
        </p:spPr>
        <p:txBody>
          <a:bodyPr anchor="t">
            <a:noAutofit/>
          </a:bodyPr>
          <a:lstStyle/>
          <a:p>
            <a:pPr marL="111125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US" sz="1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111125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Performance Improvement Plans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(PIPs) focus on specific administrative or clinical performance in order to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improve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access to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and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quality of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Medi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-Cal services:</a:t>
            </a:r>
          </a:p>
          <a:p>
            <a:pPr marL="111125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US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111125" indent="0" algn="ctr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Specialty Mental Health Services (SMHS) PIP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111125" indent="0" algn="ctr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County &amp; Statewide Reports: </a:t>
            </a:r>
          </a:p>
          <a:p>
            <a:pPr marL="111125" indent="0" algn="ctr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+mn-lt"/>
                <a:hlinkClick r:id="rId3"/>
              </a:rPr>
              <a:t>www.caleqro.com/mh-eqro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   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+mn-lt"/>
                <a:hlinkClick r:id="rId4"/>
              </a:rPr>
              <a:t>2022-23 L.A. County Report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111125" indent="0" algn="ctr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US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111125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US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111125" lvl="2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endParaRPr lang="en-US" sz="1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111125" indent="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None/>
              <a:tabLst>
                <a:tab pos="457200" algn="l"/>
              </a:tabLst>
            </a:pPr>
            <a:endParaRPr lang="en-US" sz="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20425" y="228600"/>
            <a:ext cx="327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5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82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200" y="221673"/>
            <a:ext cx="8915400" cy="997527"/>
          </a:xfrm>
        </p:spPr>
        <p:txBody>
          <a:bodyPr>
            <a:noAutofit/>
          </a:bodyPr>
          <a:lstStyle/>
          <a:p>
            <a:pPr lvl="0" algn="ctr"/>
            <a:r>
              <a:rPr lang="en-US" b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MHSA Community Program Planning (CPP): </a:t>
            </a:r>
          </a:p>
          <a:p>
            <a:pPr algn="ctr"/>
            <a:r>
              <a:rPr lang="en-U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DEFINITION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752600"/>
            <a:ext cx="7239000" cy="4724400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CPP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is a component of the Mental Health Services Act. It is a state-mandated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PARTICIPATORY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process, requiring community collaboration to:</a:t>
            </a:r>
          </a:p>
          <a:p>
            <a:pPr marL="684213" lvl="1" indent="-342900">
              <a:spcBef>
                <a:spcPts val="0"/>
              </a:spcBef>
              <a:spcAft>
                <a:spcPts val="900"/>
              </a:spcAft>
              <a:buAutoNum type="arabicParenR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Assess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current capacity</a:t>
            </a:r>
          </a:p>
          <a:p>
            <a:pPr marL="684213" lvl="1" indent="-342900">
              <a:spcBef>
                <a:spcPts val="0"/>
              </a:spcBef>
              <a:spcAft>
                <a:spcPts val="900"/>
              </a:spcAft>
              <a:buAutoNum type="arabicParenR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Define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populations to be served</a:t>
            </a:r>
          </a:p>
          <a:p>
            <a:pPr marL="684213" lvl="1" indent="-342900">
              <a:spcBef>
                <a:spcPts val="0"/>
              </a:spcBef>
              <a:spcAft>
                <a:spcPts val="900"/>
              </a:spcAft>
              <a:buAutoNum type="arabicParenR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Strategize: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Determine strategies to provide effective programs that are:</a:t>
            </a:r>
          </a:p>
          <a:p>
            <a:pPr marL="1255713" lvl="2" indent="-342900">
              <a:spcBef>
                <a:spcPts val="0"/>
              </a:spcBef>
              <a:spcAft>
                <a:spcPts val="900"/>
              </a:spcAft>
              <a:buFont typeface="+mj-lt"/>
              <a:buAutoNum type="alphaLcParenR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  <a:hlinkClick r:id="rId3"/>
              </a:rPr>
              <a:t>Culturally Relevant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1255713" lvl="2" indent="-342900">
              <a:spcBef>
                <a:spcPts val="0"/>
              </a:spcBef>
              <a:spcAft>
                <a:spcPts val="900"/>
              </a:spcAft>
              <a:buFont typeface="+mj-lt"/>
              <a:buAutoNum type="alphaLcParenR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Client and Family Driven</a:t>
            </a:r>
          </a:p>
          <a:p>
            <a:pPr marL="1255713" lvl="2" indent="-342900">
              <a:spcBef>
                <a:spcPts val="0"/>
              </a:spcBef>
              <a:spcAft>
                <a:spcPts val="900"/>
              </a:spcAft>
              <a:buFont typeface="+mj-lt"/>
              <a:buAutoNum type="alphaLcParenR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Wellness, Recovery and Resilience-focused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1255713" lvl="2" indent="-342900">
              <a:spcBef>
                <a:spcPts val="0"/>
              </a:spcBef>
              <a:spcAft>
                <a:spcPts val="900"/>
              </a:spcAft>
              <a:buFont typeface="+mj-lt"/>
              <a:buAutoNum type="alphaLcParenR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Integrated: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Provide an Integrated Service Experience for Clients &amp; Families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0" y="256021"/>
            <a:ext cx="327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6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17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2384" y="228600"/>
            <a:ext cx="8415251" cy="997527"/>
          </a:xfrm>
        </p:spPr>
        <p:txBody>
          <a:bodyPr>
            <a:normAutofit/>
          </a:bodyPr>
          <a:lstStyle/>
          <a:p>
            <a:pPr algn="ctr"/>
            <a:r>
              <a:rPr lang="en-US" sz="2800" b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MHSA Community Program Planning (CPP): </a:t>
            </a:r>
          </a:p>
          <a:p>
            <a:pPr algn="ctr"/>
            <a:r>
              <a:rPr 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0"/>
            <a:ext cx="8113220" cy="45720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0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US" sz="5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lvl="3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1312863" algn="l"/>
              </a:tabLst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Community Services and Supports (CSS) – 76% of Funding</a:t>
            </a:r>
          </a:p>
          <a:p>
            <a:pPr marL="971550" lvl="5" indent="-28575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tabLst>
                <a:tab pos="1312863" algn="l"/>
              </a:tabLst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Community Program Planning (CPP) - up to 5% of Funding</a:t>
            </a:r>
          </a:p>
          <a:p>
            <a:pPr marL="971550" lvl="5" indent="-28575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tabLst>
                <a:tab pos="1312863" algn="l"/>
              </a:tabLs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Capital Facilities &amp; Technological Needs (CFTN)</a:t>
            </a:r>
          </a:p>
          <a:p>
            <a:pPr marL="971550" lvl="5" indent="-28575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Font typeface="Courier New" panose="02070309020205020404" pitchFamily="49" charset="0"/>
              <a:buChar char="o"/>
              <a:tabLst>
                <a:tab pos="1312863" algn="l"/>
              </a:tabLs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Workforce Education and Training (WET)</a:t>
            </a:r>
          </a:p>
          <a:p>
            <a:pPr marL="285750" lvl="3" indent="-28575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Font typeface="Wingdings" panose="05000000000000000000" pitchFamily="2" charset="2"/>
              <a:buChar char="§"/>
              <a:tabLst>
                <a:tab pos="1312863" algn="l"/>
              </a:tabLst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Prevention &amp; Early Intervention (PEI)  - 19% of Funding</a:t>
            </a:r>
          </a:p>
          <a:p>
            <a:pPr marL="285750" lvl="3" indent="-28575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Font typeface="Wingdings" panose="05000000000000000000" pitchFamily="2" charset="2"/>
              <a:buChar char="§"/>
              <a:tabLst>
                <a:tab pos="1312863" algn="l"/>
              </a:tabLst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Innovations (INN) (5 years for INN for small counties) – 5% of Funding</a:t>
            </a:r>
          </a:p>
          <a:p>
            <a:pPr marL="514350" lvl="2" indent="-514350">
              <a:spcBef>
                <a:spcPts val="0"/>
              </a:spcBef>
              <a:spcAft>
                <a:spcPts val="900"/>
              </a:spcAft>
              <a:buNone/>
            </a:pPr>
            <a:endParaRPr lang="en-US" sz="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514350" lvl="2" indent="0" algn="ctr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More info at: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  <a:hlinkClick r:id="rId3"/>
              </a:rPr>
              <a:t>www.calbhbc.org/mhsa-plans--updates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 </a:t>
            </a:r>
          </a:p>
          <a:p>
            <a:pPr marL="514350" lvl="2" indent="0">
              <a:spcBef>
                <a:spcPts val="0"/>
              </a:spcBef>
              <a:spcAft>
                <a:spcPts val="900"/>
              </a:spcAft>
              <a:buNone/>
            </a:pPr>
            <a:endParaRPr lang="en-US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70301" y="228600"/>
            <a:ext cx="327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7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99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236923"/>
            <a:ext cx="8593975" cy="997527"/>
          </a:xfrm>
        </p:spPr>
        <p:txBody>
          <a:bodyPr>
            <a:noAutofit/>
          </a:bodyPr>
          <a:lstStyle/>
          <a:p>
            <a:pPr lvl="0" algn="ctr"/>
            <a:r>
              <a:rPr lang="en-US" sz="2800" b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MHSA Community Program Planning (CPP): </a:t>
            </a:r>
          </a:p>
          <a:p>
            <a:pPr algn="ctr"/>
            <a:r>
              <a:rPr 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23404"/>
            <a:ext cx="7239000" cy="4724400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CPP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requires the following participants:</a:t>
            </a:r>
          </a:p>
          <a:p>
            <a:pPr marL="684213" lvl="1" indent="-342900">
              <a:spcBef>
                <a:spcPts val="0"/>
              </a:spcBef>
              <a:spcAft>
                <a:spcPts val="1600"/>
              </a:spcAft>
              <a:buAutoNum type="arabicParenR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Stakeholders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(listed on next slide)</a:t>
            </a:r>
          </a:p>
          <a:p>
            <a:pPr marL="684213" lvl="1" indent="-342900">
              <a:spcBef>
                <a:spcPts val="0"/>
              </a:spcBef>
              <a:spcAft>
                <a:spcPts val="1600"/>
              </a:spcAft>
              <a:buAutoNum type="arabicParenR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Underserved Participants</a:t>
            </a:r>
          </a:p>
          <a:p>
            <a:pPr marL="684213" lvl="1" indent="-342900">
              <a:spcBef>
                <a:spcPts val="0"/>
              </a:spcBef>
              <a:spcAft>
                <a:spcPts val="900"/>
              </a:spcAft>
              <a:buAutoNum type="arabicParenR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Demographic Diversity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1255713" lvl="2" indent="-342900">
              <a:spcBef>
                <a:spcPts val="0"/>
              </a:spcBef>
              <a:spcAft>
                <a:spcPts val="900"/>
              </a:spcAft>
              <a:buFont typeface="+mj-lt"/>
              <a:buAutoNum type="alphaLcParenR"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Geographic Location</a:t>
            </a:r>
          </a:p>
          <a:p>
            <a:pPr marL="1255713" lvl="2" indent="-342900">
              <a:spcBef>
                <a:spcPts val="0"/>
              </a:spcBef>
              <a:spcAft>
                <a:spcPts val="900"/>
              </a:spcAft>
              <a:buFont typeface="+mj-lt"/>
              <a:buAutoNum type="alphaLcParenR"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Age</a:t>
            </a:r>
          </a:p>
          <a:p>
            <a:pPr marL="1255713" lvl="2" indent="-342900">
              <a:spcBef>
                <a:spcPts val="0"/>
              </a:spcBef>
              <a:spcAft>
                <a:spcPts val="900"/>
              </a:spcAft>
              <a:buFont typeface="+mj-lt"/>
              <a:buAutoNum type="alphaLcParenR"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Gender</a:t>
            </a:r>
          </a:p>
          <a:p>
            <a:pPr marL="1255713" lvl="2" indent="-342900">
              <a:spcBef>
                <a:spcPts val="0"/>
              </a:spcBef>
              <a:spcAft>
                <a:spcPts val="900"/>
              </a:spcAft>
              <a:buFont typeface="+mj-lt"/>
              <a:buAutoNum type="alphaLcParenR"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Race/Ethnicity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4DAE0A53-1B08-4D06-A0A4-446772ECC29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667" t="47313" r="56301" b="17392"/>
          <a:stretch/>
        </p:blipFill>
        <p:spPr>
          <a:xfrm>
            <a:off x="5596636" y="2209800"/>
            <a:ext cx="3043519" cy="18854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52575" y="304800"/>
            <a:ext cx="327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8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14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7116" y="0"/>
            <a:ext cx="8500643" cy="1314510"/>
          </a:xfrm>
        </p:spPr>
        <p:txBody>
          <a:bodyPr>
            <a:noAutofit/>
          </a:bodyPr>
          <a:lstStyle/>
          <a:p>
            <a:pPr lvl="0" algn="ctr"/>
            <a:r>
              <a:rPr lang="en-US" sz="2800" b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MHSA Community Program Planning: </a:t>
            </a:r>
          </a:p>
          <a:p>
            <a:pPr algn="ctr"/>
            <a:r>
              <a:rPr 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STAKEHOLDERS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33" y="5943600"/>
            <a:ext cx="8382000" cy="381000"/>
          </a:xfrm>
        </p:spPr>
        <p:txBody>
          <a:bodyPr numCol="1">
            <a:noAutofit/>
          </a:bodyPr>
          <a:lstStyle/>
          <a:p>
            <a:pPr marL="0" lvl="1" indent="0" algn="r"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  <a:hlinkClick r:id="rId3"/>
              </a:rPr>
              <a:t>CA WIC 5848 (a)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+mn-lt"/>
                <a:hlinkClick r:id="rId3"/>
              </a:rPr>
              <a:t> 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4867" y="2133600"/>
            <a:ext cx="8288866" cy="4431983"/>
          </a:xfrm>
          <a:prstGeom prst="rect">
            <a:avLst/>
          </a:prstGeom>
          <a:noFill/>
        </p:spPr>
        <p:txBody>
          <a:bodyPr wrap="square" numCol="2" spcCol="274320" rtlCol="0">
            <a:spAutoFit/>
          </a:bodyPr>
          <a:lstStyle/>
          <a:p>
            <a:pPr marL="173038" lvl="1" indent="-173038"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Adults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with Severe Mental Illness</a:t>
            </a:r>
          </a:p>
          <a:p>
            <a:pPr marL="173038" lvl="1" indent="-173038"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Seniors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with Severe Mental Illness</a:t>
            </a:r>
          </a:p>
          <a:p>
            <a:pPr marL="173038" lvl="1" indent="-173038"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Families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of Children, Adults &amp; Seniors with Severe Mental Illness</a:t>
            </a:r>
          </a:p>
          <a:p>
            <a:pPr marL="173038" lvl="1" indent="-173038"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Providers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of Services</a:t>
            </a:r>
          </a:p>
          <a:p>
            <a:pPr marL="173038" lvl="1" indent="-173038"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Law Enforcement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Agencies</a:t>
            </a:r>
          </a:p>
          <a:p>
            <a:pPr marL="173038" lvl="1" indent="-173038"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Education</a:t>
            </a:r>
          </a:p>
          <a:p>
            <a:pPr marL="0" lvl="1">
              <a:spcBef>
                <a:spcPts val="0"/>
              </a:spcBef>
              <a:spcAft>
                <a:spcPts val="1500"/>
              </a:spcAft>
            </a:pP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1">
              <a:spcBef>
                <a:spcPts val="0"/>
              </a:spcBef>
              <a:spcAft>
                <a:spcPts val="1500"/>
              </a:spcAft>
            </a:pP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347663" lvl="1" indent="-223838"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Social Services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Agencies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347663" lvl="1" indent="-223838"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Veterans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and Representatives from Veterans Organizations</a:t>
            </a:r>
          </a:p>
          <a:p>
            <a:pPr marL="347663" lvl="1" indent="-223838"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Providers of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Alcohol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Drug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Services</a:t>
            </a:r>
          </a:p>
          <a:p>
            <a:pPr marL="347663" lvl="1" indent="-223838"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Health Care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Organizations</a:t>
            </a:r>
          </a:p>
          <a:p>
            <a:pPr marL="347663" lvl="1" indent="-223838"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Other important interests.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4867" y="1524000"/>
            <a:ext cx="8288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3-Year Plans and Updates shall be developed with local stakeholders, including: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92999" y="304800"/>
            <a:ext cx="327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9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7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S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defRPr sz="2500" dirty="0">
            <a:latin typeface="+mj-lt"/>
          </a:defRPr>
        </a:defPPr>
      </a:lstStyle>
    </a:spDef>
    <a:lnDef>
      <a:spPr>
        <a:ln w="38100" cmpd="sng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00A4A7D6191A4EACDFFCA523159E1B" ma:contentTypeVersion="19" ma:contentTypeDescription="Create a new document." ma:contentTypeScope="" ma:versionID="7b48e4d111c14305c2876300d33ca8b2">
  <xsd:schema xmlns:xsd="http://www.w3.org/2001/XMLSchema" xmlns:p="http://schemas.microsoft.com/office/2006/metadata/properties" xmlns:ns2="4a625457-d415-4713-8878-0e94683a4cb4" targetNamespace="http://schemas.microsoft.com/office/2006/metadata/properties" ma:root="true" ma:fieldsID="cc3cd160b4301a0755c8a243e4911101" ns2:_="">
    <xsd:import namespace="4a625457-d415-4713-8878-0e94683a4cb4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  <xsd:element ref="ns2:Level_x0020_2" minOccurs="0"/>
                <xsd:element ref="ns2:Topic" minOccurs="0"/>
                <xsd:element ref="ns2:Dupe" minOccurs="0"/>
                <xsd:element ref="ns2:Archived" minOccurs="0"/>
                <xsd:element ref="ns2:Category_x0020_Drop_x0020_Dow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a625457-d415-4713-8878-0e94683a4cb4" elementFormDefault="qualified">
    <xsd:import namespace="http://schemas.microsoft.com/office/2006/documentManagement/types"/>
    <xsd:element name="Document_x0020_Type" ma:index="8" nillable="true" ma:displayName="Document Type" ma:format="Dropdown" ma:internalName="Document_x0020_Type">
      <xsd:simpleType>
        <xsd:restriction base="dms:Choice">
          <xsd:enumeration value="Agreement/Standard Practice"/>
          <xsd:enumeration value="Analyst Reports"/>
          <xsd:enumeration value="Article Reprints"/>
          <xsd:enumeration value="Brochure/Data Sheet"/>
          <xsd:enumeration value="Case Study"/>
          <xsd:enumeration value="Competitive Analysis"/>
          <xsd:enumeration value="Contract"/>
          <xsd:enumeration value="Corporate Standard/Template"/>
          <xsd:enumeration value="Demo"/>
          <xsd:enumeration value="Marketing Info"/>
          <xsd:enumeration value="MT Standards"/>
          <xsd:enumeration value="Pricing Tool"/>
          <xsd:enumeration value="Process Document"/>
          <xsd:enumeration value="Proposal Inputs"/>
          <xsd:enumeration value="Proposal Template"/>
          <xsd:enumeration value="Published Article"/>
          <xsd:enumeration value="Reporting/Proposal Example"/>
          <xsd:enumeration value="Resources"/>
          <xsd:enumeration value="Sales Presentation"/>
          <xsd:enumeration value="Sample Reports"/>
          <xsd:enumeration value="Training Material"/>
          <xsd:enumeration value="Web Seminar"/>
          <xsd:enumeration value="White Paper"/>
        </xsd:restriction>
      </xsd:simpleType>
    </xsd:element>
    <xsd:element name="Level_x0020_2" ma:index="9" nillable="true" ma:displayName="Category" ma:internalName="Level_x0020_2">
      <xsd:simpleType>
        <xsd:restriction base="dms:Text">
          <xsd:maxLength value="255"/>
        </xsd:restriction>
      </xsd:simpleType>
    </xsd:element>
    <xsd:element name="Topic" ma:index="11" nillable="true" ma:displayName="Topic" ma:format="Dropdown" ma:internalName="Topic">
      <xsd:simpleType>
        <xsd:restriction base="dms:Choice">
          <xsd:enumeration value="Corporate"/>
          <xsd:enumeration value="Corporate Materials"/>
          <xsd:enumeration value="Communities &amp; Panels"/>
          <xsd:enumeration value="CustomerSat"/>
          <xsd:enumeration value="Innovation"/>
          <xsd:enumeration value="Insight Networks &amp; Communities"/>
          <xsd:enumeration value="Market Research Suite"/>
          <xsd:enumeration value="MetrixLab General"/>
          <xsd:enumeration value="MetrixLab Brand, Media &amp; Advertising"/>
          <xsd:enumeration value="MetrixLab Innovation &amp; Shopper"/>
          <xsd:enumeration value="MetrixLab eBusiness"/>
          <xsd:enumeration value="MetrixLab Customer Experience Management"/>
          <xsd:enumeration value="Research Solutions - Ad Hoc Templates"/>
          <xsd:enumeration value="Research Solutions - Products"/>
          <xsd:enumeration value="Respondent Engagement"/>
          <xsd:enumeration value="Sales Resources"/>
          <xsd:enumeration value="Sales Resources - RS"/>
          <xsd:enumeration value="Service Bureau"/>
          <xsd:enumeration value="True Sample"/>
          <xsd:enumeration value="Zoomerang"/>
          <xsd:enumeration value="ZoomPanel"/>
        </xsd:restriction>
      </xsd:simpleType>
    </xsd:element>
    <xsd:element name="Dupe" ma:index="12" nillable="true" ma:displayName="Dupe" ma:hidden="true" ma:internalName="Dupe" ma:readOnly="false">
      <xsd:simpleType>
        <xsd:restriction base="dms:Text">
          <xsd:maxLength value="255"/>
        </xsd:restriction>
      </xsd:simpleType>
    </xsd:element>
    <xsd:element name="Archived" ma:index="16" nillable="true" ma:displayName="Archived" ma:default="No" ma:description="Leave as 'No'." ma:format="Dropdown" ma:internalName="Archived">
      <xsd:simpleType>
        <xsd:restriction base="dms:Choice">
          <xsd:enumeration value="No"/>
          <xsd:enumeration value="Yes"/>
        </xsd:restriction>
      </xsd:simpleType>
    </xsd:element>
    <xsd:element name="Category_x0020_Drop_x0020_Down" ma:index="17" nillable="true" ma:displayName="Category Drop Down" ma:default="A&amp;U - Segmentation" ma:format="Dropdown" ma:internalName="Category_x0020_Drop_x0020_Down">
      <xsd:simpleType>
        <xsd:restriction base="dms:Choice">
          <xsd:enumeration value="A&amp;U - Segmentation"/>
          <xsd:enumeration value="Advanced Analytics"/>
          <xsd:enumeration value="Ad Testing - ML"/>
          <xsd:enumeration value="Choice Modeling - Conjoint"/>
          <xsd:enumeration value="Concept Testing"/>
          <xsd:enumeration value="Optimization - Bundle"/>
          <xsd:enumeration value="Optimization - Line"/>
          <xsd:enumeration value="Optimization - Price"/>
          <xsd:enumeration value="Optimization Research"/>
          <xsd:enumeration value="Overview"/>
          <xsd:enumeration value="Shopper Impact"/>
          <xsd:enumeration value="Tracking - ACT"/>
          <xsd:enumeration value="Closed Loop Feedback - ML"/>
          <xsd:enumeration value="Community Manager"/>
          <xsd:enumeration value="Pop-up Communities"/>
          <xsd:enumeration value="Panel Manager"/>
          <xsd:enumeration value="Research Manager"/>
          <xsd:enumeration value="Survey Manager"/>
          <xsd:enumeration value="Mobile"/>
          <xsd:enumeration value="Mood Board - ML"/>
          <xsd:enumeration value="Collage - Grouping"/>
          <xsd:enumeration value="Online Qual - ML"/>
          <xsd:enumeration value="Findability"/>
          <xsd:enumeration value="Image Highlighter"/>
          <xsd:enumeration value="Package Highlighter"/>
          <xsd:enumeration value="PACT - ML"/>
          <xsd:enumeration value="Smart Shelf"/>
          <xsd:enumeration value="Text Highlighter"/>
          <xsd:enumeration value="2010 Sales Conference"/>
          <xsd:enumeration value="2011 Sales Conference"/>
          <xsd:enumeration value="2012 Sales Conference"/>
          <xsd:enumeration value="All Hands"/>
          <xsd:enumeration value="Big Machines"/>
          <xsd:enumeration value="Deal Review"/>
          <xsd:enumeration value="Industry Data"/>
          <xsd:enumeration value="Legal - Contracts"/>
          <xsd:enumeration value="Nosh n Learns"/>
          <xsd:enumeration value="Staff Bios"/>
          <xsd:enumeration value="Vendor"/>
          <xsd:enumeration value="VIP - Planning Checklist"/>
          <xsd:enumeration value="Website Insights Reports"/>
          <xsd:enumeration value="ZoomPanel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Archived xmlns="4a625457-d415-4713-8878-0e94683a4cb4">No</Archived>
    <Dupe xmlns="4a625457-d415-4713-8878-0e94683a4cb4" xsi:nil="true"/>
    <Document_x0020_Type xmlns="4a625457-d415-4713-8878-0e94683a4cb4">Resources</Document_x0020_Type>
    <Category_x0020_Drop_x0020_Down xmlns="4a625457-d415-4713-8878-0e94683a4cb4">Overview</Category_x0020_Drop_x0020_Down>
    <Level_x0020_2 xmlns="4a625457-d415-4713-8878-0e94683a4cb4">Template</Level_x0020_2>
    <Topic xmlns="4a625457-d415-4713-8878-0e94683a4cb4">Corporate Materials</Topic>
  </documentManagement>
</p:properties>
</file>

<file path=customXml/itemProps1.xml><?xml version="1.0" encoding="utf-8"?>
<ds:datastoreItem xmlns:ds="http://schemas.openxmlformats.org/officeDocument/2006/customXml" ds:itemID="{21B97A42-0A9B-4B1D-AAFB-C76FE2195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625457-d415-4713-8878-0e94683a4cb4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A110CCC-5B0D-47B0-94FE-B80F3F69E0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C3C616-BFC3-4AF5-9628-D72F2969EE75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4a625457-d415-4713-8878-0e94683a4cb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50536</TotalTime>
  <Words>1358</Words>
  <Application>Microsoft Office PowerPoint</Application>
  <PresentationFormat>On-screen Show (4:3)</PresentationFormat>
  <Paragraphs>250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ＭＳ Ｐゴシック</vt:lpstr>
      <vt:lpstr>Arial</vt:lpstr>
      <vt:lpstr>Calibri</vt:lpstr>
      <vt:lpstr>Calibri Light</vt:lpstr>
      <vt:lpstr>Courier New</vt:lpstr>
      <vt:lpstr>Franklin Gothic Book</vt:lpstr>
      <vt:lpstr>Lucida Sans Unicode</vt:lpstr>
      <vt:lpstr>Tw Cen MT Condensed Extra Bold</vt:lpstr>
      <vt:lpstr>Wingdings</vt:lpstr>
      <vt:lpstr>SALES</vt:lpstr>
      <vt:lpstr>Office Theme</vt:lpstr>
      <vt:lpstr>Community Engagement  Ensuring Community &amp; Professional Involvement At All Stages of the Local Planning Process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MetrixLab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Engagement Training (CALBHB/C)</dc:title>
  <dc:creator>CALBHB/C</dc:creator>
  <cp:keywords>MHSA Community Program Planning Training;Cultural Requirements;Performance Improvement Plans</cp:keywords>
  <cp:lastModifiedBy>Theresa Comstock</cp:lastModifiedBy>
  <cp:revision>1744</cp:revision>
  <cp:lastPrinted>2023-07-21T18:06:36Z</cp:lastPrinted>
  <dcterms:created xsi:type="dcterms:W3CDTF">2011-05-17T07:57:58Z</dcterms:created>
  <dcterms:modified xsi:type="dcterms:W3CDTF">2023-07-21T20:19:53Z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0x0101007F00A4A7D6191A4EACDFFCA523159E1B</vt:lpwstr>
  </property>
</Properties>
</file>