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91" r:id="rId5"/>
  </p:sldMasterIdLst>
  <p:notesMasterIdLst>
    <p:notesMasterId r:id="rId26"/>
  </p:notesMasterIdLst>
  <p:handoutMasterIdLst>
    <p:handoutMasterId r:id="rId27"/>
  </p:handoutMasterIdLst>
  <p:sldIdLst>
    <p:sldId id="256" r:id="rId6"/>
    <p:sldId id="408" r:id="rId7"/>
    <p:sldId id="412" r:id="rId8"/>
    <p:sldId id="411" r:id="rId9"/>
    <p:sldId id="429" r:id="rId10"/>
    <p:sldId id="430" r:id="rId11"/>
    <p:sldId id="422" r:id="rId12"/>
    <p:sldId id="423" r:id="rId13"/>
    <p:sldId id="431" r:id="rId14"/>
    <p:sldId id="432" r:id="rId15"/>
    <p:sldId id="414" r:id="rId16"/>
    <p:sldId id="428" r:id="rId17"/>
    <p:sldId id="433" r:id="rId18"/>
    <p:sldId id="434" r:id="rId19"/>
    <p:sldId id="435" r:id="rId20"/>
    <p:sldId id="436" r:id="rId21"/>
    <p:sldId id="437" r:id="rId22"/>
    <p:sldId id="427" r:id="rId23"/>
    <p:sldId id="426" r:id="rId24"/>
    <p:sldId id="400" r:id="rId25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4">
          <p15:clr>
            <a:srgbClr val="A4A3A4"/>
          </p15:clr>
        </p15:guide>
        <p15:guide id="2" orient="horz" pos="796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5645">
          <p15:clr>
            <a:srgbClr val="A4A3A4"/>
          </p15:clr>
        </p15:guide>
        <p15:guide id="5" pos="128">
          <p15:clr>
            <a:srgbClr val="A4A3A4"/>
          </p15:clr>
        </p15:guide>
        <p15:guide id="6" pos="2937">
          <p15:clr>
            <a:srgbClr val="A4A3A4"/>
          </p15:clr>
        </p15:guide>
        <p15:guide id="7" pos="2823">
          <p15:clr>
            <a:srgbClr val="A4A3A4"/>
          </p15:clr>
        </p15:guide>
        <p15:guide id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a Comstock" initials="TC" lastIdx="0" clrIdx="0">
    <p:extLst>
      <p:ext uri="{19B8F6BF-5375-455C-9EA6-DF929625EA0E}">
        <p15:presenceInfo xmlns:p15="http://schemas.microsoft.com/office/powerpoint/2012/main" userId="Theresa Comsto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D6E3"/>
    <a:srgbClr val="CCCCFF"/>
    <a:srgbClr val="FDD5AD"/>
    <a:srgbClr val="BCEAFF"/>
    <a:srgbClr val="CCFF99"/>
    <a:srgbClr val="E8EFF3"/>
    <a:srgbClr val="EAEAEA"/>
    <a:srgbClr val="E7ECF2"/>
    <a:srgbClr val="FA9832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2236" autoAdjust="0"/>
  </p:normalViewPr>
  <p:slideViewPr>
    <p:cSldViewPr snapToObjects="1">
      <p:cViewPr varScale="1">
        <p:scale>
          <a:sx n="110" d="100"/>
          <a:sy n="110" d="100"/>
        </p:scale>
        <p:origin x="894" y="90"/>
      </p:cViewPr>
      <p:guideLst>
        <p:guide orient="horz" pos="4214"/>
        <p:guide orient="horz" pos="796"/>
        <p:guide orient="horz" pos="907"/>
        <p:guide pos="5645"/>
        <p:guide pos="128"/>
        <p:guide pos="2937"/>
        <p:guide pos="282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6564"/>
    </p:cViewPr>
  </p:sorterViewPr>
  <p:notesViewPr>
    <p:cSldViewPr snapToObjects="1">
      <p:cViewPr varScale="1">
        <p:scale>
          <a:sx n="66" d="100"/>
          <a:sy n="66" d="100"/>
        </p:scale>
        <p:origin x="3029" y="4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3" y="2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1AAF3E-78B5-4144-976B-297CC14009C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47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3" y="8829647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1FFC5E5C-ABBB-964B-81CC-6A91D4BDB4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70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DF1C3A0D-9514-43B5-ABA9-5DEFCF538ABB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730D67A-D9E3-4BE9-8ED2-FC85EA95D0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104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50FED9EE-67B9-4062-92E4-9FD834B5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7AFC8590-27D5-410E-949A-F436939DE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007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03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30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01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79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11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7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99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40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8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718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0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5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96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86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33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91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39537" lvl="2" indent="-220348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495782" indent="-495782">
              <a:buFont typeface="+mj-lt"/>
              <a:buAutoNum type="arabicPeriod"/>
            </a:pPr>
            <a:r>
              <a:rPr lang="en-US" sz="13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36477" lvl="2" indent="-217287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36477" lvl="2" indent="-440695"/>
            <a:r>
              <a:rPr lang="en-US" sz="13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136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Rectangle 37">
            <a:extLst>
              <a:ext uri="{FF2B5EF4-FFF2-40B4-BE49-F238E27FC236}">
                <a16:creationId xmlns:a16="http://schemas.microsoft.com/office/drawing/2014/main" xmlns="" id="{2F6FC8D1-1AC8-4777-A383-E84E7FFC3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0238"/>
            <a:ext cx="9144000" cy="2262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EA2136F4-2214-4A43-85E2-FF621DFA58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1350" y="3163888"/>
            <a:ext cx="6369050" cy="6889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>
            <a:lvl1pPr>
              <a:lnSpc>
                <a:spcPct val="95000"/>
              </a:lnSpc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title style</a:t>
            </a:r>
          </a:p>
        </p:txBody>
      </p:sp>
      <p:sp>
        <p:nvSpPr>
          <p:cNvPr id="25649" name="Rectangle 49">
            <a:extLst>
              <a:ext uri="{FF2B5EF4-FFF2-40B4-BE49-F238E27FC236}">
                <a16:creationId xmlns:a16="http://schemas.microsoft.com/office/drawing/2014/main" xmlns="" id="{2CAD5996-DEDD-4280-8FC6-ED17DA793D7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8175" y="5059363"/>
            <a:ext cx="2773363" cy="10620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ct val="70000"/>
              </a:spcBef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altLang="en-US" noProof="0"/>
              <a:t>Click to edit Master</a:t>
            </a:r>
          </a:p>
          <a:p>
            <a:pPr lvl="0"/>
            <a:r>
              <a:rPr lang="en-US" altLang="en-US" noProof="0"/>
              <a:t>subtitle style</a:t>
            </a:r>
          </a:p>
        </p:txBody>
      </p:sp>
      <p:sp>
        <p:nvSpPr>
          <p:cNvPr id="25664" name="Line 64">
            <a:extLst>
              <a:ext uri="{FF2B5EF4-FFF2-40B4-BE49-F238E27FC236}">
                <a16:creationId xmlns:a16="http://schemas.microsoft.com/office/drawing/2014/main" xmlns="" id="{90B4450A-F7B9-4616-B2D2-FDC37B4A6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8175" y="6192838"/>
            <a:ext cx="3425825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7FD136-B64A-49CB-8B73-3CBFCE5F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2185DC-0C87-4A20-950A-DF46F854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E407AA-BD43-45BF-A3CA-921028C3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C4D8F9-03F6-4248-9E47-5061D2D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84355-18DE-42AB-9A84-C77471C8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D034-7E91-40D3-B08E-963130CFC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8BF77-266A-40FC-8B53-5AE97532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A50CF-2BA2-4A4A-90E9-E7E7B9E5E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B992F3-3E65-40A4-A725-69A82CCF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F7E57C-F0C3-457F-AB0C-B7FF3AA8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95BA8A-2C49-4E6B-8187-237F9705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644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D7C74-B9AD-4708-8E70-39DD3C62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16ADFA-A05E-4F8E-8FC7-EAAC4810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0FD4A5-7C3D-4DF4-A691-D0FEE5A6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5528FA-12FC-49C6-B5E2-18903F51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4A0487-4179-44A2-86D9-1B17597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8839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1843E-12C0-4314-956F-DEB15B54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B3D277-CFCB-4EE5-AC88-EC9FA00D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79B228-45F4-4400-BBD8-FFB2F429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213766-B2C2-45A2-9F70-3E71D501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96DB6C-F323-4BD1-832D-7D050304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DD854A-3807-43F3-81BC-09D9B8F5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057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7B00C-89D8-4D4F-B1C8-F603BBCE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EC77D1-7E25-4135-91BD-883D4BCF2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8DED3D-98F3-41C6-8DC8-A544F64BE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108AA57-A203-4C56-847B-5D567283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CF21D8-BB9D-47B9-8E17-7F531F5C7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F87168-0D27-4F80-BA3F-36248BDB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C18453-F6F5-4D60-9B5C-A483EE25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5035F6-9162-460B-8634-7547CDC0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2708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172B5-8087-4C03-B13C-E03A447C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A7E1A28-7EA2-4E7C-958B-D765A41C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F21676-43BE-418F-9083-EB55D545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03CE438-D930-4D53-8C45-57E2FE58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261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C5A89D-978D-4CC2-8D6E-6E427F6E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03C7D66-5017-4ECF-9C0E-B2BC66BD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87BD5A-33DB-4AF0-9831-DCCDCB7E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4462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C220D-3ADE-44BD-B56E-CDF034C6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4D0071-39F5-4116-96BB-D24B7D9B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171281-5CE9-46BA-A75F-1A7E3BC2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53DA1B-0D07-48BF-AD25-14552EC1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7FA9A8-1352-4170-A392-1B7F00F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41AB9B-79B1-407A-9F44-2E69EC34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1469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9E87A-E913-48A6-B86A-FF7F221D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8475B4-36F1-4668-84BF-C4D22EBCE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B4F7F05-474B-4AC9-AB1E-5B1177D8B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F1FE94-E919-49FD-B6F9-04A25728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258CA1-E454-44C8-81B2-1C24A832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3D9FEF-BC85-4E9E-B258-E64A3348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0435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4FDC52B-CE36-48C1-9DB4-A39099856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90687"/>
            <a:ext cx="3814762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F6097722-510F-41DB-8350-82EC4E596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7" y="1690687"/>
            <a:ext cx="3814763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CB767008-2962-4324-89B6-442E378275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</p:spTree>
    <p:extLst>
      <p:ext uri="{BB962C8B-B14F-4D97-AF65-F5344CB8AC3E}">
        <p14:creationId xmlns:p14="http://schemas.microsoft.com/office/powerpoint/2010/main" val="1825280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53A0C-9223-4185-B3E5-55FA3339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ADCD95-C06C-4C43-B49F-E08671986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35E80C-79E8-4085-BE35-7EF3D305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B95B68-C845-4082-84D1-7A23451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4D3E6-F686-4F12-AF46-40399023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90213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9169FF0-31EB-40B5-BB1A-E4B19D5CC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A99363-6BB3-4E93-92C5-BAAF84E6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F5B434-43A7-49FC-B5B5-6072EF9E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5C68-6699-4B4F-AEED-D59C7D3A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A7872A-2BCF-4505-8B1A-E866F9FE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6245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69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0"/>
            <a:ext cx="8758238" cy="329122"/>
          </a:xfrm>
          <a:prstGeom prst="rect">
            <a:avLst/>
          </a:prstGeom>
        </p:spPr>
        <p:txBody>
          <a:bodyPr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03200" y="1782783"/>
            <a:ext cx="8758238" cy="4906942"/>
          </a:xfrm>
          <a:prstGeom prst="rect">
            <a:avLst/>
          </a:prstGeom>
        </p:spPr>
        <p:txBody>
          <a:bodyPr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84434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524000"/>
            <a:ext cx="8758238" cy="51657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52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447799"/>
            <a:ext cx="4278313" cy="524192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62488" y="1447800"/>
            <a:ext cx="4298950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662488" y="1767839"/>
            <a:ext cx="4298950" cy="492188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1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1"/>
            <a:ext cx="3378199" cy="5241924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00000"/>
              </a:lnSpc>
              <a:spcBef>
                <a:spcPts val="1200"/>
              </a:spcBef>
              <a:buClrTx/>
              <a:buFont typeface="Arial"/>
              <a:buChar char="•"/>
              <a:defRPr sz="1600" b="1" cap="none">
                <a:solidFill>
                  <a:schemeClr val="tx2"/>
                </a:solidFill>
              </a:defRPr>
            </a:lvl1pPr>
            <a:lvl2pPr marL="345600" indent="-1044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1400" baseline="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 3</a:t>
            </a:r>
          </a:p>
          <a:p>
            <a:pPr lvl="0"/>
            <a:r>
              <a:rPr lang="nl-NL" dirty="0"/>
              <a:t>Level 2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9" y="1447800"/>
            <a:ext cx="4298950" cy="52419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35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8" y="1447800"/>
            <a:ext cx="4298950" cy="254508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4662487" y="4150360"/>
            <a:ext cx="4298952" cy="253936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03200" y="1447800"/>
            <a:ext cx="4278313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0" y="1778000"/>
            <a:ext cx="4278313" cy="491172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31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779112" y="2269517"/>
            <a:ext cx="5567044" cy="36999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vert="horz"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03201" y="1447800"/>
            <a:ext cx="8758238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244896"/>
            <a:ext cx="83667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60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18874"/>
            <a:ext cx="8686800" cy="11003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key insight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12297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55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hthoek 55"/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8" r:id="rId2"/>
    <p:sldLayoutId id="2147483704" r:id="rId3"/>
    <p:sldLayoutId id="2147483701" r:id="rId4"/>
    <p:sldLayoutId id="2147483705" r:id="rId5"/>
    <p:sldLayoutId id="2147483706" r:id="rId6"/>
    <p:sldLayoutId id="2147483711" r:id="rId7"/>
    <p:sldLayoutId id="2147483715" r:id="rId8"/>
    <p:sldLayoutId id="2147483789" r:id="rId9"/>
    <p:sldLayoutId id="2147483790" r:id="rId10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8550F61-701C-458E-9C25-AA7CB634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6C42B9-3D93-4CF9-9489-90B27FD91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5C972A-23C8-4914-AD38-9D85600F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3B7F-84D6-444C-BD08-A9EBE161BF9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3255AC-8077-4DCC-91F9-A0484F65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23D4B1-990A-48BB-83C3-94C8B3C8B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hthoek 55">
            <a:extLst>
              <a:ext uri="{FF2B5EF4-FFF2-40B4-BE49-F238E27FC236}">
                <a16:creationId xmlns:a16="http://schemas.microsoft.com/office/drawing/2014/main" xmlns="" id="{32B0A128-1E1C-42C9-96A3-6BA0C37AB3C4}"/>
              </a:ext>
            </a:extLst>
          </p:cNvPr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6D9B0F2-4350-4644-A728-8A1F82F1D144}"/>
              </a:ext>
            </a:extLst>
          </p:cNvPr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258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0_rev._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conduct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performan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file:///\\MAIN\Theresa\CALBHBC\Training%20Materials\BEST%20PRACTICES\BEST%20PRACTICES%202020%20Rev.%201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0_rev._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calbhbc.org/templatessample-docs.html" TargetMode="External"/><Relationship Id="rId4" Type="http://schemas.openxmlformats.org/officeDocument/2006/relationships/hyperlink" Target="https://www.calbhbc.org/legislation-mhb-wic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mh_board_member_guide_-_10.20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calbhbc.org/training.html" TargetMode="External"/><Relationship Id="rId5" Type="http://schemas.openxmlformats.org/officeDocument/2006/relationships/hyperlink" Target="https://www.calbhbc.org/uploads/5/8/5/3/58536227/mhb_training_october_2020.pdf" TargetMode="External"/><Relationship Id="rId4" Type="http://schemas.openxmlformats.org/officeDocument/2006/relationships/hyperlink" Target="https://www.calbhbc.org/uploads/5/8/5/3/58536227/mhb_training_october_2020.ppt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2016-17_mhb_annual_goals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uploads/5/8/5/3/58536227/task_list_-_california_mental-behavoral_boards-commissions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resource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calbhbc.com/" TargetMode="External"/><Relationship Id="rId5" Type="http://schemas.openxmlformats.org/officeDocument/2006/relationships/hyperlink" Target="https://www.calbhbc.org/faqs.html" TargetMode="External"/><Relationship Id="rId4" Type="http://schemas.openxmlformats.org/officeDocument/2006/relationships/hyperlink" Target="https://www.calbhbc.org/training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0_rev._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www.calbhbc.org/conduc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MAIN\Theresa\CALBHBC\Training%20Materials\BEST%20PRACTICES\BEST%20PRACTICES%202020%20Rev.%2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MAIN\Theresa\CALBHBC\Training%20Materials\BEST%20PRACTICES\BEST%20PRACTICES%202020%20Rev.%2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conduc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agenda_sample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hyperlink" Target="file:///\\MAIN\Theresa\CALBHBC\Training%20Materials\BEST%20PRACTICES\BEST%20PRACTICES%202020%20Rev.%20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\\MAIN\Theresa\CALBHBC\Training%20Materials\BEST%20PRACTICES\BEST%20PRACTICES%202020%20Rev.%20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brown-act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8" name="Rectangle 60">
            <a:extLst>
              <a:ext uri="{FF2B5EF4-FFF2-40B4-BE49-F238E27FC236}">
                <a16:creationId xmlns:a16="http://schemas.microsoft.com/office/drawing/2014/main" xmlns="" id="{A2424B64-0EB4-41C2-AAA2-1252C4005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52800" y="2060997"/>
            <a:ext cx="5638800" cy="35817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3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Training – </a:t>
            </a:r>
            <a:br>
              <a:rPr lang="en-US" altLang="en-US" sz="3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Chairs / Chairs-Elect </a:t>
            </a:r>
            <a:br>
              <a:rPr lang="en-US" altLang="en-US" sz="3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 Staff</a:t>
            </a:r>
            <a:r>
              <a:rPr lang="en-US" altLang="en-US" sz="3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15, 2021</a:t>
            </a:r>
            <a:r>
              <a:rPr lang="en-US" alt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994B5CA-8AAF-4763-A13E-D31AE514CE0B}"/>
              </a:ext>
            </a:extLst>
          </p:cNvPr>
          <p:cNvSpPr/>
          <p:nvPr/>
        </p:nvSpPr>
        <p:spPr>
          <a:xfrm>
            <a:off x="0" y="5632671"/>
            <a:ext cx="9144000" cy="122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13C212B-02E9-4979-AF7D-EDF230B14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101"/>
            <a:ext cx="3276600" cy="3430995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45568293-64D1-4CFD-AF7C-3AD9338683AB}"/>
              </a:ext>
            </a:extLst>
          </p:cNvPr>
          <p:cNvSpPr txBox="1">
            <a:spLocks/>
          </p:cNvSpPr>
          <p:nvPr/>
        </p:nvSpPr>
        <p:spPr>
          <a:xfrm>
            <a:off x="332508" y="152400"/>
            <a:ext cx="8582892" cy="99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3000" dirty="0" smtClean="0">
                <a:solidFill>
                  <a:schemeClr val="bg1"/>
                </a:solidFill>
              </a:rPr>
              <a:t>The training will begin at 12:30 pm. Please remain on mute.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xmlns="" id="{3219B0E4-0F60-462B-9BDF-59D443982607}"/>
              </a:ext>
            </a:extLst>
          </p:cNvPr>
          <p:cNvSpPr txBox="1">
            <a:spLocks/>
          </p:cNvSpPr>
          <p:nvPr/>
        </p:nvSpPr>
        <p:spPr>
          <a:xfrm>
            <a:off x="332508" y="5743131"/>
            <a:ext cx="8415251" cy="997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</a:rPr>
              <a:t>CALBHB/C supports the work of CA’s 59 local mental/behavioral health boards &amp; commissions.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endParaRPr lang="en-US" sz="30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</a:t>
            </a:r>
            <a:r>
              <a:rPr lang="en-US" sz="3000" b="0" dirty="0" smtClean="0"/>
              <a:t>Facilitation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72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See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Best Practices, Page 33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Accessible Room, Comfortable Set-up, Access to Water, Restrooms, Cell Phones Off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During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Timeliness –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Begin and end on time.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Minutes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– Accurate record to include attendees and motions.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Public Comments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welcomed before or during each agenda item.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Civility Reigns (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Conduct Page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" y="161925"/>
            <a:ext cx="8839200" cy="997527"/>
          </a:xfrm>
        </p:spPr>
        <p:txBody>
          <a:bodyPr>
            <a:noAutofit/>
          </a:bodyPr>
          <a:lstStyle/>
          <a:p>
            <a:pPr lvl="0" algn="ctr"/>
            <a:r>
              <a:rPr lang="en-US" sz="2800" dirty="0">
                <a:solidFill>
                  <a:prstClr val="white"/>
                </a:solidFill>
              </a:rPr>
              <a:t>Recommendations </a:t>
            </a:r>
            <a:r>
              <a:rPr lang="en-US" dirty="0">
                <a:solidFill>
                  <a:prstClr val="white"/>
                </a:solidFill>
              </a:rPr>
              <a:t>- </a:t>
            </a:r>
            <a:r>
              <a:rPr lang="en-US" b="0" dirty="0">
                <a:solidFill>
                  <a:prstClr val="white"/>
                </a:solidFill>
              </a:rPr>
              <a:t>The MHB shall advise the </a:t>
            </a:r>
            <a:r>
              <a:rPr lang="en-US" b="0" u="sng" dirty="0">
                <a:solidFill>
                  <a:prstClr val="white"/>
                </a:solidFill>
              </a:rPr>
              <a:t>Governing Body</a:t>
            </a:r>
            <a:r>
              <a:rPr lang="en-US" b="0" dirty="0">
                <a:solidFill>
                  <a:prstClr val="white"/>
                </a:solidFill>
              </a:rPr>
              <a:t> (BOS) and the </a:t>
            </a:r>
            <a:r>
              <a:rPr lang="en-US" b="0" u="sng" dirty="0">
                <a:solidFill>
                  <a:prstClr val="white"/>
                </a:solidFill>
              </a:rPr>
              <a:t>local mental health director</a:t>
            </a:r>
            <a:r>
              <a:rPr lang="en-US" b="0" dirty="0">
                <a:solidFill>
                  <a:prstClr val="white"/>
                </a:solidFill>
              </a:rPr>
              <a:t> as to any aspect of the local mental health program.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212" y="1524000"/>
            <a:ext cx="7679575" cy="4724400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1. IDENTIFY</a:t>
            </a:r>
          </a:p>
          <a:p>
            <a:pPr lvl="3"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Public Comment</a:t>
            </a:r>
          </a:p>
          <a:p>
            <a:pPr lvl="3">
              <a:spcBef>
                <a:spcPts val="60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Performance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Outcome Data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Presentations (by staff, patients rights advocates, contractors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3"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Liaisons - MHB/C members can act as liaisons to other boards, commissions or committees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2. RESEARCH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Hocs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(short-term workgroups) to conduct research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meetings 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P. 4 of Best Practices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 to meet regularly with Mental Health Director</a:t>
            </a:r>
          </a:p>
          <a:p>
            <a:pPr lvl="3"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Site Visits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ADVISE</a:t>
            </a:r>
          </a:p>
          <a:p>
            <a:pPr lvl="3"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Draft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recommendations 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P. 29 of Best Practices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Vote 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14989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84" y="1752600"/>
            <a:ext cx="7679575" cy="4724400"/>
          </a:xfrm>
        </p:spPr>
        <p:txBody>
          <a:bodyPr>
            <a:noAutofit/>
          </a:bodyPr>
          <a:lstStyle/>
          <a:p>
            <a:pPr marL="746125" lvl="1" indent="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None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  <a:hlinkClick r:id="rId3"/>
              </a:rPr>
              <a:t>Best Practices, P. </a:t>
            </a:r>
            <a:r>
              <a:rPr lang="en-US" sz="2800" dirty="0" smtClean="0">
                <a:solidFill>
                  <a:schemeClr val="bg2"/>
                </a:solidFill>
                <a:hlinkClick r:id="rId3"/>
              </a:rPr>
              <a:t>24</a:t>
            </a:r>
            <a:endParaRPr lang="en-US" sz="2800" dirty="0">
              <a:solidFill>
                <a:schemeClr val="bg2"/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Membership Rules (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WIC 5604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Strategies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Process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hlinkClick r:id="rId5"/>
              </a:rPr>
              <a:t>Member Orientation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1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 - </a:t>
            </a:r>
            <a:r>
              <a:rPr lang="en-US" sz="3200" b="0" dirty="0" smtClean="0">
                <a:solidFill>
                  <a:prstClr val="white"/>
                </a:solidFill>
              </a:rPr>
              <a:t>Membership Rules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7679575" cy="4724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50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consumers or family members of consumers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20%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consumers &amp;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20%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families of consumers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One Board of Supervisor Member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Reflect the 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diversity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of the local client population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Include individuals from education, police, emergency +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xmlns="" id="{AF3D4A9D-200D-4BC1-BDFF-6844F2D25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910678"/>
              </p:ext>
            </p:extLst>
          </p:nvPr>
        </p:nvGraphicFramePr>
        <p:xfrm>
          <a:off x="1066800" y="3810000"/>
          <a:ext cx="6421582" cy="2483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3557158552"/>
                    </a:ext>
                  </a:extLst>
                </a:gridCol>
                <a:gridCol w="1562459">
                  <a:extLst>
                    <a:ext uri="{9D8B030D-6E8A-4147-A177-3AD203B41FA5}">
                      <a16:colId xmlns:a16="http://schemas.microsoft.com/office/drawing/2014/main" xmlns="" val="4013189157"/>
                    </a:ext>
                  </a:extLst>
                </a:gridCol>
                <a:gridCol w="1811123">
                  <a:extLst>
                    <a:ext uri="{9D8B030D-6E8A-4147-A177-3AD203B41FA5}">
                      <a16:colId xmlns:a16="http://schemas.microsoft.com/office/drawing/2014/main" xmlns="" val="3290202287"/>
                    </a:ext>
                  </a:extLst>
                </a:gridCol>
              </a:tblGrid>
              <a:tr h="356076">
                <a:tc gridSpan="3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 of Mental Health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</a:t>
                      </a:r>
                      <a:r>
                        <a:rPr lang="en-US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r>
                        <a:rPr lang="en-US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9872791"/>
                  </a:ext>
                </a:extLst>
              </a:tr>
              <a:tr h="356076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Member Board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0557599"/>
                  </a:ext>
                </a:extLst>
              </a:tr>
              <a:tr h="356076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Consumer</a:t>
                      </a:r>
                      <a:endParaRPr lang="en-US" sz="16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extLst>
                  <a:ext uri="{0D108BD9-81ED-4DB2-BD59-A6C34878D82A}">
                    <a16:rowId xmlns:a16="http://schemas.microsoft.com/office/drawing/2014/main" xmlns="" val="499368720"/>
                  </a:ext>
                </a:extLst>
              </a:tr>
              <a:tr h="423674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 of Consumer</a:t>
                      </a:r>
                      <a:endParaRPr lang="en-US" sz="16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extLst>
                  <a:ext uri="{0D108BD9-81ED-4DB2-BD59-A6C34878D82A}">
                    <a16:rowId xmlns:a16="http://schemas.microsoft.com/office/drawing/2014/main" xmlns="" val="2004192187"/>
                  </a:ext>
                </a:extLst>
              </a:tr>
              <a:tr h="635511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Combined Consumer &amp; Family Member of Consumer</a:t>
                      </a:r>
                      <a:endParaRPr lang="en-US" sz="16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extLst>
                  <a:ext uri="{0D108BD9-81ED-4DB2-BD59-A6C34878D82A}">
                    <a16:rowId xmlns:a16="http://schemas.microsoft.com/office/drawing/2014/main" xmlns="" val="1310948241"/>
                  </a:ext>
                </a:extLst>
              </a:tr>
              <a:tr h="356076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Supervisors</a:t>
                      </a:r>
                      <a:endParaRPr lang="en-US" sz="16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1" dirty="0">
                        <a:solidFill>
                          <a:srgbClr val="0C064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638" marR="57638" marT="0" marB="0" anchor="ctr"/>
                </a:tc>
                <a:extLst>
                  <a:ext uri="{0D108BD9-81ED-4DB2-BD59-A6C34878D82A}">
                    <a16:rowId xmlns:a16="http://schemas.microsoft.com/office/drawing/2014/main" xmlns="" val="943260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66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</a:rPr>
              <a:t>Membership Rules: Exceptions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7679575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u="sng" dirty="0">
                <a:solidFill>
                  <a:schemeClr val="accent5">
                    <a:lumMod val="50000"/>
                  </a:schemeClr>
                </a:solidFill>
              </a:rPr>
              <a:t>Except as noted below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*, </a:t>
            </a:r>
            <a:r>
              <a:rPr lang="en-US" sz="2200" u="sng" dirty="0">
                <a:solidFill>
                  <a:schemeClr val="accent5">
                    <a:lumMod val="50000"/>
                  </a:schemeClr>
                </a:solidFill>
              </a:rPr>
              <a:t>a Board member or spouse can not be employed by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1027113" lvl="1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 county mental health service</a:t>
            </a:r>
          </a:p>
          <a:p>
            <a:pPr marL="1027113" lvl="1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State Department of Health Care Services </a:t>
            </a:r>
          </a:p>
          <a:p>
            <a:pPr marL="1027113" lvl="1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 local mental health contract agency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* 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 mental health consumer </a:t>
            </a:r>
            <a:r>
              <a:rPr lang="en-US" sz="2200" u="sng" dirty="0">
                <a:solidFill>
                  <a:schemeClr val="accent5">
                    <a:lumMod val="50000"/>
                  </a:schemeClr>
                </a:solidFill>
              </a:rPr>
              <a:t>can be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employed by any of the above (if the consumer has no interest, influence or authority over any financial or contractual matter concerning the employer)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83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</a:rPr>
              <a:t>Strategies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7679575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Be intentional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in order to achieve a diverse membership (ethnic, racial, cultural, LGBTQ) that includes people with experience and knowledge of the mental health system and the sectors that it intersects.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Reach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out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(phone call, email, meet for coffee) to find people can represent various facets of the community, such as: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School Boards/School Districts/First 5 Commissions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Law Enforcement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College/Community College Boards/Staff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Mental Health Adult Resource Centers/Consumer Groups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Commissions on Aging/Older Adult Groups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Community Organizations (such as Hispanic or Tribal Organizations)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</a:rPr>
              <a:t>Process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80010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Use a process that is public, fair and respects people’s privacy.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Public posting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of MHB/C openings (usually done by county staff).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On-line or printed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application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Chair or Executive Committee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reviews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applications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Qualified applicants are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interview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ed by two or more MHB/C members followed by possible recommendation to the MHB/C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MHB/C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votes to 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recommend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individuals for possible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appointment by Board of Supervisors.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The Board of Supervisors receives the recommendations and makes desired 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appointments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0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</a:rPr>
              <a:t>Member Orientation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80010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Provide a new member orientation as soon as possible to familiarize new members with: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Duties (5604.2)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Brown Act Requirements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Past work (such as most recent Annual Report)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CALBHB/C’s website provides member orientation resources: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hlinkClick r:id="rId3"/>
              </a:rPr>
              <a:t>Member Guide</a:t>
            </a:r>
            <a:r>
              <a:rPr lang="en-US" sz="2000" dirty="0">
                <a:solidFill>
                  <a:schemeClr val="accent1"/>
                </a:solidFill>
                <a:hlinkClick r:id="rId3"/>
              </a:rPr>
              <a:t> (Bylaws, Policies, WIC) (Sample)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en-US" sz="2000" b="1" dirty="0">
                <a:solidFill>
                  <a:schemeClr val="accent1"/>
                </a:solidFill>
              </a:rPr>
              <a:t>Mental Health Board </a:t>
            </a:r>
            <a:r>
              <a:rPr lang="en-US" sz="2000" b="1" dirty="0" smtClean="0">
                <a:solidFill>
                  <a:schemeClr val="accent1"/>
                </a:solidFill>
              </a:rPr>
              <a:t>Training:</a:t>
            </a:r>
            <a:r>
              <a:rPr lang="en-US" sz="2000" dirty="0">
                <a:solidFill>
                  <a:schemeClr val="accent1"/>
                </a:solidFill>
              </a:rPr>
              <a:t>    </a:t>
            </a:r>
            <a:r>
              <a:rPr lang="en-US" sz="2000" dirty="0">
                <a:solidFill>
                  <a:schemeClr val="accent1"/>
                </a:solidFill>
                <a:hlinkClick r:id="rId4"/>
              </a:rPr>
              <a:t>PowerPoint</a:t>
            </a:r>
            <a:r>
              <a:rPr lang="en-US" sz="2000" dirty="0">
                <a:solidFill>
                  <a:schemeClr val="accent1"/>
                </a:solidFill>
              </a:rPr>
              <a:t>   </a:t>
            </a:r>
            <a:r>
              <a:rPr lang="en-US" sz="2000" dirty="0">
                <a:solidFill>
                  <a:schemeClr val="accent1"/>
                </a:solidFill>
                <a:hlinkClick r:id="rId5"/>
              </a:rPr>
              <a:t>PDF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Also see </a:t>
            </a:r>
            <a:r>
              <a:rPr lang="en-US" sz="2000" b="1" dirty="0">
                <a:solidFill>
                  <a:schemeClr val="accent1"/>
                </a:solidFill>
                <a:hlinkClick r:id="rId6"/>
              </a:rPr>
              <a:t>TRAINING PAGE</a:t>
            </a:r>
            <a:r>
              <a:rPr lang="en-US" sz="200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23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Annual Goals &amp; Task List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84" y="1752600"/>
            <a:ext cx="7679575" cy="4724400"/>
          </a:xfrm>
        </p:spPr>
        <p:txBody>
          <a:bodyPr>
            <a:noAutofit/>
          </a:bodyPr>
          <a:lstStyle/>
          <a:p>
            <a:pPr marL="746125" lvl="1" indent="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Annual Goals (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example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Mandated Responsibilities</a:t>
            </a: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Active, Involved Membership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746125" lvl="1" indent="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None/>
            </a:pP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746125" lvl="1" indent="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Task List (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example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Scheduled Tasks</a:t>
            </a: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Ongoing Tasks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9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76200"/>
            <a:ext cx="8415251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</a:t>
            </a:r>
            <a:r>
              <a:rPr lang="en-US" b="0" dirty="0" smtClean="0"/>
              <a:t>for serving on or supporting a local mental/behavioral health board or commission!</a:t>
            </a:r>
            <a:endParaRPr lang="en-US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 anchor="ctr">
            <a:noAutofit/>
          </a:bodyPr>
          <a:lstStyle/>
          <a:p>
            <a:pPr marL="0" lvl="2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TOPICS</a:t>
            </a:r>
            <a:endParaRPr lang="en-US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4867"/>
            <a:ext cx="7679575" cy="4572000"/>
          </a:xfrm>
        </p:spPr>
        <p:txBody>
          <a:bodyPr>
            <a:noAutofit/>
          </a:bodyPr>
          <a:lstStyle/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Running a Good Meeting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Recruitment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Recommendations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Annual Goals / Task List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37C153A-0021-4946-B196-4C0393712D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66" t="39624" r="52500" b="17392"/>
          <a:stretch/>
        </p:blipFill>
        <p:spPr>
          <a:xfrm>
            <a:off x="5181600" y="4268046"/>
            <a:ext cx="2743200" cy="198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4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675664-B8B2-48AC-A951-853F2DFD8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1447800"/>
            <a:ext cx="8458200" cy="4114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/>
              <a:t>Member Orientation, Recruitment</a:t>
            </a:r>
            <a:r>
              <a:rPr lang="en-US" sz="2400" b="1" i="1" dirty="0"/>
              <a:t> &amp; more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b="1" u="sng" dirty="0" smtClean="0">
                <a:hlinkClick r:id="rId3"/>
              </a:rPr>
              <a:t>www.calbhbc.org/resources.html</a:t>
            </a: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dirty="0"/>
              <a:t> 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On-line Training &amp; Handbooks:</a:t>
            </a:r>
          </a:p>
          <a:p>
            <a:pPr>
              <a:spcBef>
                <a:spcPts val="0"/>
              </a:spcBef>
            </a:pPr>
            <a:r>
              <a:rPr lang="en-US" sz="2400" b="1" u="sng" dirty="0" smtClean="0">
                <a:hlinkClick r:id="rId4"/>
              </a:rPr>
              <a:t>www.calbhbc.org/training.html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b="1" dirty="0"/>
              <a:t> 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Frequently Asked Questions:</a:t>
            </a:r>
          </a:p>
          <a:p>
            <a:pPr>
              <a:spcBef>
                <a:spcPts val="0"/>
              </a:spcBef>
            </a:pPr>
            <a:r>
              <a:rPr lang="en-US" sz="2400" b="1" u="sng" dirty="0" smtClean="0">
                <a:hlinkClick r:id="rId5"/>
              </a:rPr>
              <a:t>www.calbhbc.org/faqs.html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b="1" dirty="0"/>
              <a:t> 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Issue Briefs and more: </a:t>
            </a:r>
            <a:br>
              <a:rPr lang="en-US" sz="2400" b="1" dirty="0"/>
            </a:br>
            <a:r>
              <a:rPr lang="en-US" sz="2400" b="1" u="sng" dirty="0">
                <a:hlinkClick r:id="rId6"/>
              </a:rPr>
              <a:t>www.calbhbc.org</a:t>
            </a:r>
            <a:endParaRPr lang="en-US" sz="2400" b="1" dirty="0"/>
          </a:p>
          <a:p>
            <a:pPr>
              <a:spcBef>
                <a:spcPts val="650"/>
              </a:spcBef>
            </a:pPr>
            <a:endParaRPr lang="en-US" b="1" dirty="0"/>
          </a:p>
          <a:p>
            <a:pPr>
              <a:spcBef>
                <a:spcPts val="650"/>
              </a:spcBef>
            </a:pPr>
            <a:r>
              <a:rPr lang="en-US" sz="2400" b="1" dirty="0"/>
              <a:t>CA Association of Local Behavioral Health Boards and Commissions supports the work of CA’s 59 local mental/behavioral health boards and commissions.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C562B34-1839-45F6-86C4-1DEA5E5DE8DB}"/>
              </a:ext>
            </a:extLst>
          </p:cNvPr>
          <p:cNvSpPr txBox="1">
            <a:spLocks/>
          </p:cNvSpPr>
          <p:nvPr/>
        </p:nvSpPr>
        <p:spPr>
          <a:xfrm>
            <a:off x="277091" y="244895"/>
            <a:ext cx="8562109" cy="1057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</a:rPr>
              <a:t>CALBHB/C Resources</a:t>
            </a:r>
          </a:p>
        </p:txBody>
      </p:sp>
    </p:spTree>
    <p:extLst>
      <p:ext uri="{BB962C8B-B14F-4D97-AF65-F5344CB8AC3E}">
        <p14:creationId xmlns:p14="http://schemas.microsoft.com/office/powerpoint/2010/main" val="12654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Running a Good Meeting</a:t>
            </a:r>
            <a:endParaRPr lang="en-US" sz="2600" b="0" dirty="0">
              <a:solidFill>
                <a:schemeClr val="bg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84" y="1447800"/>
            <a:ext cx="7679575" cy="5029200"/>
          </a:xfrm>
        </p:spPr>
        <p:txBody>
          <a:bodyPr>
            <a:noAutofit/>
          </a:bodyPr>
          <a:lstStyle/>
          <a:p>
            <a:pPr marL="1089025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en-US" sz="36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hlinkClick r:id="rId3"/>
              </a:rPr>
              <a:t>Best </a:t>
            </a:r>
            <a:r>
              <a:rPr lang="en-US" sz="2800" dirty="0">
                <a:solidFill>
                  <a:schemeClr val="bg2"/>
                </a:solidFill>
                <a:hlinkClick r:id="rId3"/>
              </a:rPr>
              <a:t>Practices, P. 32</a:t>
            </a:r>
            <a:endParaRPr lang="en-US" sz="2800" dirty="0">
              <a:solidFill>
                <a:schemeClr val="bg2"/>
              </a:solidFill>
            </a:endParaRP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Attendance</a:t>
            </a: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Conduct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Content</a:t>
            </a: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Rules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Handling Disruptions</a:t>
            </a: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Facilitation</a:t>
            </a:r>
          </a:p>
          <a:p>
            <a:pPr marL="1089025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1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 </a:t>
            </a:r>
            <a:r>
              <a:rPr lang="en-US" sz="3000" b="0" dirty="0" smtClean="0"/>
              <a:t>Attendance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23" y="1173876"/>
            <a:ext cx="8113220" cy="507452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Remind Members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email/phone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Best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Practices,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Page 32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Invite –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Be intentional about inviting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Consumer/family member organizations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Organizations representing diverse ethnic/cultural/racial populations.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Advocacy Groups</a:t>
            </a:r>
          </a:p>
          <a:p>
            <a:pPr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County Agencies: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Housing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Older Adults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Veterans Officer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Drug &amp; Alcohol</a:t>
            </a:r>
          </a:p>
          <a:p>
            <a:pPr lvl="3" indent="-342900"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Jail Warden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School District, Law Enforcement, Community College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Patients’ Rights Advocate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 </a:t>
            </a:r>
            <a:r>
              <a:rPr lang="en-US" sz="3000" b="0" dirty="0" smtClean="0"/>
              <a:t>Conduct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Active Listening                         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Best Practices, Page 15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Focus on Issues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Person-First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Language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No Swearing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No Personal Attacks or Criticism (of self or others).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One person speaks at a time – No side bars.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Keep Comments Short if possible—Do not monopolize.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Limit use of Acronyms –”When in doubt, spell it out.”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Silence Cell Phones</a:t>
            </a: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 </a:t>
            </a:r>
            <a:r>
              <a:rPr lang="en-US" sz="3000" b="0" dirty="0" smtClean="0"/>
              <a:t>Content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Agenda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sample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)                         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Best Practices,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Page 32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Speakers who can speak about:</a:t>
            </a:r>
          </a:p>
          <a:p>
            <a:pPr marL="801688" lvl="1">
              <a:spcBef>
                <a:spcPts val="0"/>
              </a:spcBef>
              <a:spcAft>
                <a:spcPts val="14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Priorities identified by board members/concerns of public</a:t>
            </a:r>
          </a:p>
          <a:p>
            <a:pPr marL="801688" lvl="1">
              <a:spcBef>
                <a:spcPts val="0"/>
              </a:spcBef>
              <a:spcAft>
                <a:spcPts val="14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Access and effectiveness of services</a:t>
            </a:r>
          </a:p>
          <a:p>
            <a:pPr marL="801688" lvl="1">
              <a:spcBef>
                <a:spcPts val="0"/>
              </a:spcBef>
              <a:spcAft>
                <a:spcPts val="14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Needs, issues and successes.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Housekeeping – Keep it limited</a:t>
            </a:r>
          </a:p>
          <a:p>
            <a:pPr marL="514350" lvl="2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Use Executive Committee to address board/commission organizational topics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 - Rules:  </a:t>
            </a:r>
            <a:r>
              <a:rPr lang="en-US" sz="3000" b="0" dirty="0" smtClean="0"/>
              <a:t>Brown Act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51" y="1580606"/>
            <a:ext cx="8432668" cy="4572000"/>
          </a:xfrm>
        </p:spPr>
        <p:txBody>
          <a:bodyPr>
            <a:noAutofit/>
          </a:bodyPr>
          <a:lstStyle/>
          <a:p>
            <a:pPr marL="1371600" lvl="4" indent="0" algn="r">
              <a:spcBef>
                <a:spcPts val="0"/>
              </a:spcBef>
              <a:spcAft>
                <a:spcPts val="1500"/>
              </a:spcAft>
              <a:buNone/>
              <a:tabLst>
                <a:tab pos="801688" algn="l"/>
                <a:tab pos="4171950" algn="l"/>
              </a:tabLst>
            </a:pPr>
            <a:r>
              <a:rPr lang="en-US" b="1" i="1" dirty="0">
                <a:solidFill>
                  <a:srgbClr val="0070C0"/>
                </a:solidFill>
              </a:rPr>
              <a:t>Also see: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Best Practices, Page 35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4" indent="0" algn="r">
              <a:spcBef>
                <a:spcPts val="0"/>
              </a:spcBef>
              <a:spcAft>
                <a:spcPts val="1500"/>
              </a:spcAft>
              <a:buNone/>
              <a:tabLst>
                <a:tab pos="801688" algn="l"/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calbhbc.org/brown-act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Agenda 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Must follow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      	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Documents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Must share with public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	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Meeting Notification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72 hours in advance / 24 hours for Special Meeting; Posted on local govt. website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Public Comment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Before or during each item)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Teleconferences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Roll-call vote requirement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 - Rules:  </a:t>
            </a:r>
            <a:r>
              <a:rPr lang="en-US" sz="3000" b="0" dirty="0" smtClean="0"/>
              <a:t>Motion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 Motion is a proposal by a member to take an action 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Procedure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Motion   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(Chair: “Do I hear a motion?”)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Second  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(Chair: “Do I hear a second?”)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Discussion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(Chair prompts for discussion.)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Vote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(Must be Role Call vote if by teleconference)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Aye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in favor)</a:t>
            </a:r>
          </a:p>
          <a:p>
            <a:pPr lvl="3"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against)</a:t>
            </a:r>
          </a:p>
          <a:p>
            <a:pPr lvl="3"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Abstain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not voting)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Chair makes sure that members know the motion.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</a:t>
            </a:r>
            <a:r>
              <a:rPr lang="en-US" sz="3000" b="0" dirty="0" smtClean="0"/>
              <a:t>Handling Disruptions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72750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Stay on Agenda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“The action is in the reaction.”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Quietly move on to next person or agenda item.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Staff Support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Ask staff to respond as needed.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2500" dirty="0">
            <a:latin typeface="+mj-lt"/>
          </a:defRPr>
        </a:defPPr>
      </a:lstStyle>
    </a:spDef>
    <a:lnDef>
      <a:spPr>
        <a:ln w="381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0A4A7D6191A4EACDFFCA523159E1B" ma:contentTypeVersion="19" ma:contentTypeDescription="Create a new document." ma:contentTypeScope="" ma:versionID="7b48e4d111c14305c2876300d33ca8b2">
  <xsd:schema xmlns:xsd="http://www.w3.org/2001/XMLSchema" xmlns:p="http://schemas.microsoft.com/office/2006/metadata/properties" xmlns:ns2="4a625457-d415-4713-8878-0e94683a4cb4" targetNamespace="http://schemas.microsoft.com/office/2006/metadata/properties" ma:root="true" ma:fieldsID="cc3cd160b4301a0755c8a243e4911101" ns2:_="">
    <xsd:import namespace="4a625457-d415-4713-8878-0e94683a4cb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Level_x0020_2" minOccurs="0"/>
                <xsd:element ref="ns2:Topic" minOccurs="0"/>
                <xsd:element ref="ns2:Dupe" minOccurs="0"/>
                <xsd:element ref="ns2:Archived" minOccurs="0"/>
                <xsd:element ref="ns2:Category_x0020_Drop_x0020_Dow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a625457-d415-4713-8878-0e94683a4cb4" elementFormDefault="qualified">
    <xsd:import namespace="http://schemas.microsoft.com/office/2006/documentManagement/types"/>
    <xsd:element name="Document_x0020_Type" ma:index="8" nillable="true" ma:displayName="Document Type" ma:format="Dropdown" ma:internalName="Document_x0020_Type">
      <xsd:simpleType>
        <xsd:restriction base="dms:Choice">
          <xsd:enumeration value="Agreement/Standard Practice"/>
          <xsd:enumeration value="Analyst Reports"/>
          <xsd:enumeration value="Article Reprints"/>
          <xsd:enumeration value="Brochure/Data Sheet"/>
          <xsd:enumeration value="Case Study"/>
          <xsd:enumeration value="Competitive Analysis"/>
          <xsd:enumeration value="Contract"/>
          <xsd:enumeration value="Corporate Standard/Template"/>
          <xsd:enumeration value="Demo"/>
          <xsd:enumeration value="Marketing Info"/>
          <xsd:enumeration value="MT Standards"/>
          <xsd:enumeration value="Pricing Tool"/>
          <xsd:enumeration value="Process Document"/>
          <xsd:enumeration value="Proposal Inputs"/>
          <xsd:enumeration value="Proposal Template"/>
          <xsd:enumeration value="Published Article"/>
          <xsd:enumeration value="Reporting/Proposal Example"/>
          <xsd:enumeration value="Resources"/>
          <xsd:enumeration value="Sales Presentation"/>
          <xsd:enumeration value="Sample Reports"/>
          <xsd:enumeration value="Training Material"/>
          <xsd:enumeration value="Web Seminar"/>
          <xsd:enumeration value="White Paper"/>
        </xsd:restriction>
      </xsd:simpleType>
    </xsd:element>
    <xsd:element name="Level_x0020_2" ma:index="9" nillable="true" ma:displayName="Category" ma:internalName="Level_x0020_2">
      <xsd:simpleType>
        <xsd:restriction base="dms:Text">
          <xsd:maxLength value="255"/>
        </xsd:restriction>
      </xsd:simpleType>
    </xsd:element>
    <xsd:element name="Topic" ma:index="11" nillable="true" ma:displayName="Topic" ma:format="Dropdown" ma:internalName="Topic">
      <xsd:simpleType>
        <xsd:restriction base="dms:Choice">
          <xsd:enumeration value="Corporate"/>
          <xsd:enumeration value="Corporate Materials"/>
          <xsd:enumeration value="Communities &amp; Panels"/>
          <xsd:enumeration value="CustomerSat"/>
          <xsd:enumeration value="Innovation"/>
          <xsd:enumeration value="Insight Networks &amp; Communities"/>
          <xsd:enumeration value="Market Research Suite"/>
          <xsd:enumeration value="MetrixLab General"/>
          <xsd:enumeration value="MetrixLab Brand, Media &amp; Advertising"/>
          <xsd:enumeration value="MetrixLab Innovation &amp; Shopper"/>
          <xsd:enumeration value="MetrixLab eBusiness"/>
          <xsd:enumeration value="MetrixLab Customer Experience Management"/>
          <xsd:enumeration value="Research Solutions - Ad Hoc Templates"/>
          <xsd:enumeration value="Research Solutions - Products"/>
          <xsd:enumeration value="Respondent Engagement"/>
          <xsd:enumeration value="Sales Resources"/>
          <xsd:enumeration value="Sales Resources - RS"/>
          <xsd:enumeration value="Service Bureau"/>
          <xsd:enumeration value="True Sample"/>
          <xsd:enumeration value="Zoomerang"/>
          <xsd:enumeration value="ZoomPanel"/>
        </xsd:restriction>
      </xsd:simpleType>
    </xsd:element>
    <xsd:element name="Dupe" ma:index="12" nillable="true" ma:displayName="Dupe" ma:hidden="true" ma:internalName="Dupe" ma:readOnly="false">
      <xsd:simpleType>
        <xsd:restriction base="dms:Text">
          <xsd:maxLength value="255"/>
        </xsd:restriction>
      </xsd:simpleType>
    </xsd:element>
    <xsd:element name="Archived" ma:index="16" nillable="true" ma:displayName="Archived" ma:default="No" ma:description="Leave as 'No'." ma:format="Dropdown" ma:internalName="Archived">
      <xsd:simpleType>
        <xsd:restriction base="dms:Choice">
          <xsd:enumeration value="No"/>
          <xsd:enumeration value="Yes"/>
        </xsd:restriction>
      </xsd:simpleType>
    </xsd:element>
    <xsd:element name="Category_x0020_Drop_x0020_Down" ma:index="17" nillable="true" ma:displayName="Category Drop Down" ma:default="A&amp;U - Segmentation" ma:format="Dropdown" ma:internalName="Category_x0020_Drop_x0020_Down">
      <xsd:simpleType>
        <xsd:restriction base="dms:Choice">
          <xsd:enumeration value="A&amp;U - Segmentation"/>
          <xsd:enumeration value="Advanced Analytics"/>
          <xsd:enumeration value="Ad Testing - ML"/>
          <xsd:enumeration value="Choice Modeling - Conjoint"/>
          <xsd:enumeration value="Concept Testing"/>
          <xsd:enumeration value="Optimization - Bundle"/>
          <xsd:enumeration value="Optimization - Line"/>
          <xsd:enumeration value="Optimization - Price"/>
          <xsd:enumeration value="Optimization Research"/>
          <xsd:enumeration value="Overview"/>
          <xsd:enumeration value="Shopper Impact"/>
          <xsd:enumeration value="Tracking - ACT"/>
          <xsd:enumeration value="Closed Loop Feedback - ML"/>
          <xsd:enumeration value="Community Manager"/>
          <xsd:enumeration value="Pop-up Communities"/>
          <xsd:enumeration value="Panel Manager"/>
          <xsd:enumeration value="Research Manager"/>
          <xsd:enumeration value="Survey Manager"/>
          <xsd:enumeration value="Mobile"/>
          <xsd:enumeration value="Mood Board - ML"/>
          <xsd:enumeration value="Collage - Grouping"/>
          <xsd:enumeration value="Online Qual - ML"/>
          <xsd:enumeration value="Findability"/>
          <xsd:enumeration value="Image Highlighter"/>
          <xsd:enumeration value="Package Highlighter"/>
          <xsd:enumeration value="PACT - ML"/>
          <xsd:enumeration value="Smart Shelf"/>
          <xsd:enumeration value="Text Highlighter"/>
          <xsd:enumeration value="2010 Sales Conference"/>
          <xsd:enumeration value="2011 Sales Conference"/>
          <xsd:enumeration value="2012 Sales Conference"/>
          <xsd:enumeration value="All Hands"/>
          <xsd:enumeration value="Big Machines"/>
          <xsd:enumeration value="Deal Review"/>
          <xsd:enumeration value="Industry Data"/>
          <xsd:enumeration value="Legal - Contracts"/>
          <xsd:enumeration value="Nosh n Learns"/>
          <xsd:enumeration value="Staff Bios"/>
          <xsd:enumeration value="Vendor"/>
          <xsd:enumeration value="VIP - Planning Checklist"/>
          <xsd:enumeration value="Website Insights Reports"/>
          <xsd:enumeration value="ZoomPane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Archived xmlns="4a625457-d415-4713-8878-0e94683a4cb4">No</Archived>
    <Dupe xmlns="4a625457-d415-4713-8878-0e94683a4cb4" xsi:nil="true"/>
    <Document_x0020_Type xmlns="4a625457-d415-4713-8878-0e94683a4cb4">Resources</Document_x0020_Type>
    <Category_x0020_Drop_x0020_Down xmlns="4a625457-d415-4713-8878-0e94683a4cb4">Overview</Category_x0020_Drop_x0020_Down>
    <Level_x0020_2 xmlns="4a625457-d415-4713-8878-0e94683a4cb4">Template</Level_x0020_2>
    <Topic xmlns="4a625457-d415-4713-8878-0e94683a4cb4">Corporate Materials</Topic>
  </documentManagement>
</p:properties>
</file>

<file path=customXml/itemProps1.xml><?xml version="1.0" encoding="utf-8"?>
<ds:datastoreItem xmlns:ds="http://schemas.openxmlformats.org/officeDocument/2006/customXml" ds:itemID="{5A110CCC-5B0D-47B0-94FE-B80F3F69E0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B97A42-0A9B-4B1D-AAFB-C76FE2195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25457-d415-4713-8878-0e94683a4c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2C3C616-BFC3-4AF5-9628-D72F2969EE7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a625457-d415-4713-8878-0e94683a4c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31155</TotalTime>
  <Words>3113</Words>
  <Application>Microsoft Office PowerPoint</Application>
  <PresentationFormat>On-screen Show (4:3)</PresentationFormat>
  <Paragraphs>401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Franklin Gothic Book</vt:lpstr>
      <vt:lpstr>Lucida Sans Unicode</vt:lpstr>
      <vt:lpstr>Times New Roman</vt:lpstr>
      <vt:lpstr>Wingdings</vt:lpstr>
      <vt:lpstr>SALES</vt:lpstr>
      <vt:lpstr>Office Theme</vt:lpstr>
      <vt:lpstr>CHAIR Training –  For Chairs / Chairs-Elect  and Support Staff  January 15, 2021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MetrixLab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 Training (CALBHB/C)</dc:title>
  <dc:creator>CALBHBC</dc:creator>
  <cp:lastModifiedBy>Theresa Comstock</cp:lastModifiedBy>
  <cp:revision>1481</cp:revision>
  <cp:lastPrinted>2020-12-16T22:34:56Z</cp:lastPrinted>
  <dcterms:created xsi:type="dcterms:W3CDTF">2011-05-17T07:57:58Z</dcterms:created>
  <dcterms:modified xsi:type="dcterms:W3CDTF">2021-01-11T17:55:01Z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0x0101007F00A4A7D6191A4EACDFFCA523159E1B</vt:lpwstr>
  </property>
</Properties>
</file>