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791" r:id="rId5"/>
  </p:sldMasterIdLst>
  <p:notesMasterIdLst>
    <p:notesMasterId r:id="rId29"/>
  </p:notesMasterIdLst>
  <p:handoutMasterIdLst>
    <p:handoutMasterId r:id="rId30"/>
  </p:handoutMasterIdLst>
  <p:sldIdLst>
    <p:sldId id="438" r:id="rId6"/>
    <p:sldId id="408" r:id="rId7"/>
    <p:sldId id="412" r:id="rId8"/>
    <p:sldId id="411" r:id="rId9"/>
    <p:sldId id="429" r:id="rId10"/>
    <p:sldId id="430" r:id="rId11"/>
    <p:sldId id="422" r:id="rId12"/>
    <p:sldId id="440" r:id="rId13"/>
    <p:sldId id="441" r:id="rId14"/>
    <p:sldId id="423" r:id="rId15"/>
    <p:sldId id="431" r:id="rId16"/>
    <p:sldId id="432" r:id="rId17"/>
    <p:sldId id="442" r:id="rId18"/>
    <p:sldId id="414" r:id="rId19"/>
    <p:sldId id="428" r:id="rId20"/>
    <p:sldId id="433" r:id="rId21"/>
    <p:sldId id="434" r:id="rId22"/>
    <p:sldId id="435" r:id="rId23"/>
    <p:sldId id="436" r:id="rId24"/>
    <p:sldId id="437" r:id="rId25"/>
    <p:sldId id="427" r:id="rId26"/>
    <p:sldId id="426" r:id="rId27"/>
    <p:sldId id="439" r:id="rId28"/>
  </p:sldIdLst>
  <p:sldSz cx="9144000" cy="6858000" type="screen4x3"/>
  <p:notesSz cx="7010400" cy="92964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14">
          <p15:clr>
            <a:srgbClr val="A4A3A4"/>
          </p15:clr>
        </p15:guide>
        <p15:guide id="2" orient="horz" pos="796">
          <p15:clr>
            <a:srgbClr val="A4A3A4"/>
          </p15:clr>
        </p15:guide>
        <p15:guide id="3" orient="horz" pos="907">
          <p15:clr>
            <a:srgbClr val="A4A3A4"/>
          </p15:clr>
        </p15:guide>
        <p15:guide id="4" pos="5645">
          <p15:clr>
            <a:srgbClr val="A4A3A4"/>
          </p15:clr>
        </p15:guide>
        <p15:guide id="5" pos="128">
          <p15:clr>
            <a:srgbClr val="A4A3A4"/>
          </p15:clr>
        </p15:guide>
        <p15:guide id="6" pos="2937">
          <p15:clr>
            <a:srgbClr val="A4A3A4"/>
          </p15:clr>
        </p15:guide>
        <p15:guide id="7" pos="2823">
          <p15:clr>
            <a:srgbClr val="A4A3A4"/>
          </p15:clr>
        </p15:guide>
        <p15:guide id="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9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eresa Comstock" initials="TC" lastIdx="0" clrIdx="0">
    <p:extLst>
      <p:ext uri="{19B8F6BF-5375-455C-9EA6-DF929625EA0E}">
        <p15:presenceInfo xmlns:p15="http://schemas.microsoft.com/office/powerpoint/2012/main" userId="Theresa Comstock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BD6E3"/>
    <a:srgbClr val="CCCCFF"/>
    <a:srgbClr val="FDD5AD"/>
    <a:srgbClr val="BCEAFF"/>
    <a:srgbClr val="CCFF99"/>
    <a:srgbClr val="E8EFF3"/>
    <a:srgbClr val="EAEAEA"/>
    <a:srgbClr val="E7ECF2"/>
    <a:srgbClr val="FA9832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 horzBarState="maximized">
    <p:restoredLeft sz="17975" autoAdjust="0"/>
    <p:restoredTop sz="92236" autoAdjust="0"/>
  </p:normalViewPr>
  <p:slideViewPr>
    <p:cSldViewPr snapToObjects="1">
      <p:cViewPr varScale="1">
        <p:scale>
          <a:sx n="96" d="100"/>
          <a:sy n="96" d="100"/>
        </p:scale>
        <p:origin x="1368" y="78"/>
      </p:cViewPr>
      <p:guideLst>
        <p:guide orient="horz" pos="4214"/>
        <p:guide orient="horz" pos="796"/>
        <p:guide orient="horz" pos="907"/>
        <p:guide pos="5645"/>
        <p:guide pos="128"/>
        <p:guide pos="2937"/>
        <p:guide pos="2823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-6564"/>
    </p:cViewPr>
  </p:sorterViewPr>
  <p:notesViewPr>
    <p:cSldViewPr snapToObjects="1">
      <p:cViewPr varScale="1">
        <p:scale>
          <a:sx n="72" d="100"/>
          <a:sy n="72" d="100"/>
        </p:scale>
        <p:origin x="3492" y="66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604" cy="465266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63" y="2"/>
            <a:ext cx="3038604" cy="465266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A61AAF3E-78B5-4144-976B-297CC14009C3}" type="datetimeFigureOut">
              <a:rPr lang="en-US" smtClean="0"/>
              <a:pPr/>
              <a:t>1/11/2023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47"/>
            <a:ext cx="3038604" cy="465266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63" y="8829647"/>
            <a:ext cx="3038604" cy="465266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1FFC5E5C-ABBB-964B-81CC-6A91D4BDB47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847032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0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1" y="0"/>
            <a:ext cx="3037840" cy="464820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DF1C3A0D-9514-43B5-ABA9-5DEFCF538ABB}" type="datetimeFigureOut">
              <a:rPr lang="en-GB" smtClean="0"/>
              <a:pPr/>
              <a:t>11/01/2023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77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4"/>
            <a:ext cx="5608320" cy="4183380"/>
          </a:xfrm>
          <a:prstGeom prst="rect">
            <a:avLst/>
          </a:prstGeom>
        </p:spPr>
        <p:txBody>
          <a:bodyPr vert="horz" lIns="91413" tIns="45706" rIns="91413" bIns="4570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70"/>
            <a:ext cx="3037840" cy="464820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1" y="8829970"/>
            <a:ext cx="3037840" cy="464820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4730D67A-D9E3-4BE9-8ED2-FC85EA95D0D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110490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="" xmlns:a16="http://schemas.microsoft.com/office/drawing/2014/main" id="{50FED9EE-67B9-4062-92E4-9FD834B5E93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>
            <a:extLst>
              <a:ext uri="{FF2B5EF4-FFF2-40B4-BE49-F238E27FC236}">
                <a16:creationId xmlns="" xmlns:a16="http://schemas.microsoft.com/office/drawing/2014/main" id="{7AFC8590-27D5-410E-949A-F436939DE9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0474452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3918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3869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0030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3840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01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813058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1013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9792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1111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37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07187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6997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9406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08640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9700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2087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2858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396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4860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2330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9152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023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152400"/>
            <a:ext cx="8442960" cy="1018754"/>
          </a:xfrm>
          <a:prstGeom prst="rect">
            <a:avLst/>
          </a:prstGeom>
        </p:spPr>
        <p:txBody>
          <a:bodyPr vert="horz" lIns="0" anchor="ctr" anchorCtr="0"/>
          <a:lstStyle>
            <a:lvl1pPr marL="0" indent="0">
              <a:buNone/>
              <a:defRPr sz="2400" b="1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z="2800" dirty="0"/>
              <a:t>Click to Add Page Title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90613C77-A7AD-48F5-AB28-85CC99052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663" y="1614487"/>
            <a:ext cx="8444097" cy="181451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513628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37" name="Rectangle 37">
            <a:extLst>
              <a:ext uri="{FF2B5EF4-FFF2-40B4-BE49-F238E27FC236}">
                <a16:creationId xmlns:a16="http://schemas.microsoft.com/office/drawing/2014/main" xmlns="" id="{2F6FC8D1-1AC8-4777-A383-E84E7FFC30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00238"/>
            <a:ext cx="9144000" cy="226218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5602" name="Rectangle 2">
            <a:extLst>
              <a:ext uri="{FF2B5EF4-FFF2-40B4-BE49-F238E27FC236}">
                <a16:creationId xmlns:a16="http://schemas.microsoft.com/office/drawing/2014/main" xmlns="" id="{EA2136F4-2214-4A43-85E2-FF621DFA58F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41350" y="3163888"/>
            <a:ext cx="6369050" cy="688975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0" tIns="45720" rIns="91440" bIns="45720" anchor="b"/>
          <a:lstStyle>
            <a:lvl1pPr>
              <a:lnSpc>
                <a:spcPct val="95000"/>
              </a:lnSpc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altLang="en-US" noProof="0" dirty="0"/>
              <a:t>Click to edit title style</a:t>
            </a:r>
          </a:p>
        </p:txBody>
      </p:sp>
      <p:sp>
        <p:nvSpPr>
          <p:cNvPr id="25649" name="Rectangle 49">
            <a:extLst>
              <a:ext uri="{FF2B5EF4-FFF2-40B4-BE49-F238E27FC236}">
                <a16:creationId xmlns:a16="http://schemas.microsoft.com/office/drawing/2014/main" xmlns="" id="{2CAD5996-DEDD-4280-8FC6-ED17DA793D76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718175" y="5059363"/>
            <a:ext cx="2773363" cy="1062037"/>
          </a:xfrm>
          <a:extLs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>
              <a:spcBef>
                <a:spcPct val="70000"/>
              </a:spcBef>
              <a:buFont typeface="Arial" panose="020B0604020202020204" pitchFamily="34" charset="0"/>
              <a:buNone/>
              <a:defRPr sz="1600" b="1"/>
            </a:lvl1pPr>
          </a:lstStyle>
          <a:p>
            <a:pPr lvl="0"/>
            <a:r>
              <a:rPr lang="en-US" altLang="en-US" noProof="0"/>
              <a:t>Click to edit Master</a:t>
            </a:r>
          </a:p>
          <a:p>
            <a:pPr lvl="0"/>
            <a:r>
              <a:rPr lang="en-US" altLang="en-US" noProof="0"/>
              <a:t>subtitle style</a:t>
            </a:r>
          </a:p>
        </p:txBody>
      </p:sp>
      <p:sp>
        <p:nvSpPr>
          <p:cNvPr id="25664" name="Line 64">
            <a:extLst>
              <a:ext uri="{FF2B5EF4-FFF2-40B4-BE49-F238E27FC236}">
                <a16:creationId xmlns:a16="http://schemas.microsoft.com/office/drawing/2014/main" xmlns="" id="{90B4450A-F7B9-4616-B2D2-FDC37B4A6B96}"/>
              </a:ext>
            </a:extLst>
          </p:cNvPr>
          <p:cNvSpPr>
            <a:spLocks noChangeShapeType="1"/>
          </p:cNvSpPr>
          <p:nvPr/>
        </p:nvSpPr>
        <p:spPr bwMode="auto">
          <a:xfrm>
            <a:off x="5718175" y="6192838"/>
            <a:ext cx="3425825" cy="0"/>
          </a:xfrm>
          <a:prstGeom prst="line">
            <a:avLst/>
          </a:prstGeom>
          <a:noFill/>
          <a:ln w="15875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45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7FD136-B64A-49CB-8B73-3CBFCE5FE6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62185DC-0C87-4A20-950A-DF46F854D3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5E407AA-BD43-45BF-A3CA-921028C35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0C4D8F9-03F6-4248-9E47-5061D2D07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7D84355-18DE-42AB-9A84-C77471C88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DD034-7E91-40D3-B08E-963130CFC7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681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58BF77-266A-40FC-8B53-5AE975326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FEA50CF-2BA2-4A4A-90E9-E7E7B9E5ED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4B992F3-3E65-40A4-A725-69A82CCF8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8F7E57C-F0C3-457F-AB0C-B7FF3AA8F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C95BA8A-2C49-4E6B-8187-237F97050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296445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6D7C74-B9AD-4708-8E70-39DD3C62C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216ADFA-A05E-4F8E-8FC7-EAAC48103E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00FD4A5-7C3D-4DF4-A691-D0FEE5A60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E5528FA-12FC-49C6-B5E2-18903F5121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74A0487-4179-44A2-86D9-1B17597AB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088394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B1843E-12C0-4314-956F-DEB15B5456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5B3D277-CFCB-4EE5-AC88-EC9FA00D692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279B228-45F4-4400-BBD8-FFB2F429D1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4213766-B2C2-45A2-9F70-3E71D501F8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F96DB6C-F323-4BD1-832D-7D050304D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8DD854A-3807-43F3-81BC-09D9B8F50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8605713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D7B00C-89D8-4D4F-B1C8-F603BBCE8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2EC77D1-7E25-4135-91BD-883D4BCF2E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58DED3D-98F3-41C6-8DC8-A544F64BEB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4108AA57-A203-4C56-847B-5D5672838A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59CF21D8-BB9D-47B9-8E17-7F531F5C7A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1F87168-0D27-4F80-BA3F-36248BDB0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7C18453-F6F5-4D60-9B5C-A483EE257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45035F6-9162-460B-8634-7547CDC06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8270888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05172B5-8087-4C03-B13C-E03A447C5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2A7E1A28-7EA2-4E7C-958B-D765A41CC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7F21676-43BE-418F-9083-EB55D5454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03CE438-D930-4D53-8C45-57E2FE582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0226145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FC5A89D-978D-4CC2-8D6E-6E427F6E6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03C7D66-5017-4ECF-9C0E-B2BC66BDC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787BD5A-33DB-4AF0-9831-DCCDCB7E1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544626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CC220D-3ADE-44BD-B56E-CDF034C6D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C4D0071-39F5-4116-96BB-D24B7D9BD5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18171281-5CE9-46BA-A75F-1A7E3BC244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653DA1B-0D07-48BF-AD25-14552EC1D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37FA9A8-1352-4170-A392-1B7F00F4D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641AB9B-79B1-407A-9F44-2E69EC34A0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7214693"/>
      </p:ext>
    </p:extLst>
  </p:cSld>
  <p:clrMapOvr>
    <a:masterClrMapping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59E87A-E913-48A6-B86A-FF7F221D2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A8475B4-36F1-4668-84BF-C4D22EBCE2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B4F7F05-474B-4AC9-AB1E-5B1177D8BE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2F1FE94-E919-49FD-B6F9-04A25728C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0258CA1-E454-44C8-81B2-1C24A8326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B3D9FEF-BC85-4E9E-B258-E64A3348D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904351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right narr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94FDC52B-CE36-48C1-9DB4-A39099856A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90687"/>
            <a:ext cx="3814762" cy="181451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3">
            <a:extLst>
              <a:ext uri="{FF2B5EF4-FFF2-40B4-BE49-F238E27FC236}">
                <a16:creationId xmlns:a16="http://schemas.microsoft.com/office/drawing/2014/main" xmlns="" id="{F6097722-510F-41DB-8350-82EC4E5965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19637" y="1690687"/>
            <a:ext cx="3814763" cy="181451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xmlns="" id="{CB767008-2962-4324-89B6-442E378275A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152400"/>
            <a:ext cx="8442960" cy="1018754"/>
          </a:xfrm>
          <a:prstGeom prst="rect">
            <a:avLst/>
          </a:prstGeom>
        </p:spPr>
        <p:txBody>
          <a:bodyPr vert="horz" lIns="0" anchor="ctr" anchorCtr="0"/>
          <a:lstStyle>
            <a:lvl1pPr marL="0" indent="0">
              <a:buNone/>
              <a:defRPr sz="2400" b="1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z="2800" dirty="0"/>
              <a:t>Click to Add Page Title</a:t>
            </a:r>
          </a:p>
        </p:txBody>
      </p:sp>
    </p:spTree>
    <p:extLst>
      <p:ext uri="{BB962C8B-B14F-4D97-AF65-F5344CB8AC3E}">
        <p14:creationId xmlns:p14="http://schemas.microsoft.com/office/powerpoint/2010/main" val="18252803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F53A0C-9223-4185-B3E5-55FA33392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FADCD95-C06C-4C43-B49F-E086719865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835E80C-79E8-4085-BE35-7EF3D30563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7B95B68-C845-4082-84D1-7A234510B8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524D3E6-F686-4F12-AF46-403990230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60902134"/>
      </p:ext>
    </p:extLst>
  </p:cSld>
  <p:clrMapOvr>
    <a:masterClrMapping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99169FF0-31EB-40B5-BB1A-E4B19D5CCA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18A99363-6BB3-4E93-92C5-BAAF84E64D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9F5B434-43A7-49FC-B5B5-6072EF9ED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A03B7F-84D6-444C-BD08-A9EBE161BF90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D15C68-6699-4B4F-AEED-D59C7D3A1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6A7872A-2BCF-4505-8B1A-E866F9FEA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0062452"/>
      </p:ext>
    </p:extLst>
  </p:cSld>
  <p:clrMapOvr>
    <a:masterClrMapping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152400"/>
            <a:ext cx="8442960" cy="1018754"/>
          </a:xfrm>
          <a:prstGeom prst="rect">
            <a:avLst/>
          </a:prstGeom>
        </p:spPr>
        <p:txBody>
          <a:bodyPr vert="horz" lIns="0" anchor="ctr" anchorCtr="0"/>
          <a:lstStyle>
            <a:lvl1pPr marL="0" indent="0">
              <a:buNone/>
              <a:defRPr sz="2400" b="1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z="2800" dirty="0"/>
              <a:t>Click to Add Page Title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xmlns="" id="{90613C77-A7AD-48F5-AB28-85CC99052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3663" y="1614487"/>
            <a:ext cx="8444097" cy="1814513"/>
          </a:xfrm>
          <a:prstGeom prst="rect">
            <a:avLst/>
          </a:prstGeo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469984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203201" y="1447800"/>
            <a:ext cx="8758238" cy="329122"/>
          </a:xfrm>
          <a:prstGeom prst="rect">
            <a:avLst/>
          </a:prstGeom>
        </p:spPr>
        <p:txBody>
          <a:bodyPr/>
          <a:lstStyle>
            <a:lvl1pPr marL="36000" indent="0">
              <a:lnSpc>
                <a:spcPct val="130000"/>
              </a:lnSpc>
              <a:buClrTx/>
              <a:buFont typeface="Arial"/>
              <a:buNone/>
              <a:defRPr sz="1600" b="1" cap="all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5600" indent="-104400">
              <a:lnSpc>
                <a:spcPct val="130000"/>
              </a:lnSpc>
              <a:buFont typeface="Arial"/>
              <a:buChar char="•"/>
              <a:defRPr sz="1400">
                <a:solidFill>
                  <a:schemeClr val="tx1"/>
                </a:solidFill>
              </a:defRPr>
            </a:lvl2pPr>
            <a:lvl3pPr marL="532800" marR="0" indent="-8640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solidFill>
                  <a:schemeClr val="tx1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25" hasCustomPrompt="1"/>
          </p:nvPr>
        </p:nvSpPr>
        <p:spPr>
          <a:xfrm>
            <a:off x="203200" y="1782783"/>
            <a:ext cx="8758238" cy="4906942"/>
          </a:xfrm>
          <a:prstGeom prst="rect">
            <a:avLst/>
          </a:prstGeom>
        </p:spPr>
        <p:txBody>
          <a:bodyPr/>
          <a:lstStyle>
            <a:lvl1pPr marL="144000" indent="-108000">
              <a:lnSpc>
                <a:spcPct val="130000"/>
              </a:lnSpc>
              <a:buClrTx/>
              <a:buFont typeface="Arial"/>
              <a:buChar char="•"/>
              <a:defRPr sz="1600" b="0" cap="none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5600" indent="-104400">
              <a:lnSpc>
                <a:spcPct val="130000"/>
              </a:lnSpc>
              <a:buFont typeface="Arial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32800" marR="0" indent="-8640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solidFill>
                  <a:schemeClr val="tx1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/>
              <a:t>Second level</a:t>
            </a:r>
          </a:p>
          <a:p>
            <a:pPr lvl="1"/>
            <a:r>
              <a:rPr lang="nl-NL" dirty="0"/>
              <a:t>level</a:t>
            </a:r>
          </a:p>
        </p:txBody>
      </p:sp>
    </p:spTree>
    <p:extLst>
      <p:ext uri="{BB962C8B-B14F-4D97-AF65-F5344CB8AC3E}">
        <p14:creationId xmlns:p14="http://schemas.microsoft.com/office/powerpoint/2010/main" val="18443447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Fu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203200" y="1524000"/>
            <a:ext cx="8758238" cy="5165725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08523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203200" y="1447799"/>
            <a:ext cx="4278313" cy="5241926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4662488" y="1447800"/>
            <a:ext cx="4298950" cy="321671"/>
          </a:xfrm>
          <a:prstGeom prst="rect">
            <a:avLst/>
          </a:prstGeom>
        </p:spPr>
        <p:txBody>
          <a:bodyPr lIns="0"/>
          <a:lstStyle>
            <a:lvl1pPr marL="36000" indent="0">
              <a:lnSpc>
                <a:spcPct val="130000"/>
              </a:lnSpc>
              <a:buClrTx/>
              <a:buFont typeface="Arial"/>
              <a:buNone/>
              <a:defRPr sz="1600" b="1" cap="all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5600" indent="-104400">
              <a:lnSpc>
                <a:spcPct val="130000"/>
              </a:lnSpc>
              <a:buFont typeface="Arial"/>
              <a:buChar char="•"/>
              <a:defRPr sz="1400">
                <a:solidFill>
                  <a:schemeClr val="tx1"/>
                </a:solidFill>
              </a:defRPr>
            </a:lvl2pPr>
            <a:lvl3pPr marL="532800" marR="0" indent="-8640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solidFill>
                  <a:schemeClr val="tx1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4662488" y="1767839"/>
            <a:ext cx="4298950" cy="4921885"/>
          </a:xfrm>
          <a:prstGeom prst="rect">
            <a:avLst/>
          </a:prstGeom>
        </p:spPr>
        <p:txBody>
          <a:bodyPr lIns="0"/>
          <a:lstStyle>
            <a:lvl1pPr marL="144000" indent="-108000">
              <a:lnSpc>
                <a:spcPct val="130000"/>
              </a:lnSpc>
              <a:buClrTx/>
              <a:buFont typeface="Arial"/>
              <a:buChar char="•"/>
              <a:defRPr sz="1600" b="0" cap="none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5600" indent="-104400">
              <a:lnSpc>
                <a:spcPct val="130000"/>
              </a:lnSpc>
              <a:buFont typeface="Arial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32800" marR="0" indent="-8640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solidFill>
                  <a:schemeClr val="tx1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/>
              <a:t>Second level</a:t>
            </a:r>
          </a:p>
          <a:p>
            <a:pPr lvl="1"/>
            <a:r>
              <a:rPr lang="nl-NL" dirty="0"/>
              <a:t>level</a:t>
            </a:r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201009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203201" y="1447801"/>
            <a:ext cx="3378199" cy="5241924"/>
          </a:xfrm>
          <a:prstGeom prst="rect">
            <a:avLst/>
          </a:prstGeom>
        </p:spPr>
        <p:txBody>
          <a:bodyPr lIns="0"/>
          <a:lstStyle>
            <a:lvl1pPr marL="144000" indent="-108000">
              <a:lnSpc>
                <a:spcPct val="100000"/>
              </a:lnSpc>
              <a:spcBef>
                <a:spcPts val="1200"/>
              </a:spcBef>
              <a:buClrTx/>
              <a:buFont typeface="Arial"/>
              <a:buChar char="•"/>
              <a:defRPr sz="1600" b="1" cap="none">
                <a:solidFill>
                  <a:schemeClr val="tx2"/>
                </a:solidFill>
              </a:defRPr>
            </a:lvl1pPr>
            <a:lvl2pPr marL="345600" indent="-104400">
              <a:lnSpc>
                <a:spcPct val="100000"/>
              </a:lnSpc>
              <a:spcBef>
                <a:spcPts val="1200"/>
              </a:spcBef>
              <a:buFont typeface="Arial"/>
              <a:buChar char="•"/>
              <a:defRPr sz="1400" baseline="0">
                <a:solidFill>
                  <a:schemeClr val="tx1"/>
                </a:solidFill>
              </a:defRPr>
            </a:lvl2pPr>
            <a:lvl3pPr marL="532800" marR="0" indent="-8640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solidFill>
                  <a:schemeClr val="tx1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/>
              <a:t>Second level</a:t>
            </a:r>
          </a:p>
          <a:p>
            <a:pPr lvl="1"/>
            <a:r>
              <a:rPr lang="nl-NL" dirty="0"/>
              <a:t>Level 3</a:t>
            </a:r>
          </a:p>
          <a:p>
            <a:pPr lvl="0"/>
            <a:r>
              <a:rPr lang="nl-NL" dirty="0"/>
              <a:t>Level 2 </a:t>
            </a:r>
          </a:p>
        </p:txBody>
      </p:sp>
      <p:sp>
        <p:nvSpPr>
          <p:cNvPr id="13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662489" y="1447800"/>
            <a:ext cx="4298950" cy="5241925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753500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662488" y="1447800"/>
            <a:ext cx="4298950" cy="2545080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17" name="Picture Placeholder 7"/>
          <p:cNvSpPr>
            <a:spLocks noGrp="1"/>
          </p:cNvSpPr>
          <p:nvPr>
            <p:ph type="pic" sz="quarter" idx="27"/>
          </p:nvPr>
        </p:nvSpPr>
        <p:spPr>
          <a:xfrm>
            <a:off x="4662487" y="4150360"/>
            <a:ext cx="4298952" cy="2539365"/>
          </a:xfrm>
          <a:prstGeom prst="rect">
            <a:avLst/>
          </a:prstGeom>
        </p:spPr>
        <p:txBody>
          <a:bodyPr vert="horz"/>
          <a:lstStyle/>
          <a:p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23" hasCustomPrompt="1"/>
          </p:nvPr>
        </p:nvSpPr>
        <p:spPr>
          <a:xfrm>
            <a:off x="203200" y="1447800"/>
            <a:ext cx="4278313" cy="321671"/>
          </a:xfrm>
          <a:prstGeom prst="rect">
            <a:avLst/>
          </a:prstGeom>
        </p:spPr>
        <p:txBody>
          <a:bodyPr lIns="0"/>
          <a:lstStyle>
            <a:lvl1pPr marL="36000" indent="0">
              <a:lnSpc>
                <a:spcPct val="130000"/>
              </a:lnSpc>
              <a:buClrTx/>
              <a:buFont typeface="Arial"/>
              <a:buNone/>
              <a:defRPr sz="1600" b="1" cap="all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5600" indent="-104400">
              <a:lnSpc>
                <a:spcPct val="130000"/>
              </a:lnSpc>
              <a:buFont typeface="Arial"/>
              <a:buChar char="•"/>
              <a:defRPr sz="1400">
                <a:solidFill>
                  <a:schemeClr val="tx1"/>
                </a:solidFill>
              </a:defRPr>
            </a:lvl2pPr>
            <a:lvl3pPr marL="532800" marR="0" indent="-8640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solidFill>
                  <a:schemeClr val="tx1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24" hasCustomPrompt="1"/>
          </p:nvPr>
        </p:nvSpPr>
        <p:spPr>
          <a:xfrm>
            <a:off x="203200" y="1778000"/>
            <a:ext cx="4278313" cy="4911725"/>
          </a:xfrm>
          <a:prstGeom prst="rect">
            <a:avLst/>
          </a:prstGeom>
        </p:spPr>
        <p:txBody>
          <a:bodyPr lIns="0"/>
          <a:lstStyle>
            <a:lvl1pPr marL="144000" indent="-108000">
              <a:lnSpc>
                <a:spcPct val="130000"/>
              </a:lnSpc>
              <a:buClrTx/>
              <a:buFont typeface="Arial"/>
              <a:buChar char="•"/>
              <a:defRPr sz="1600" b="0" cap="none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5600" indent="-104400">
              <a:lnSpc>
                <a:spcPct val="130000"/>
              </a:lnSpc>
              <a:buFont typeface="Arial"/>
              <a:buChar char="•"/>
              <a:defRPr sz="1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532800" marR="0" indent="-8640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solidFill>
                  <a:schemeClr val="tx1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/>
              <a:t>Second level</a:t>
            </a:r>
          </a:p>
          <a:p>
            <a:pPr lvl="1"/>
            <a:r>
              <a:rPr lang="nl-NL" dirty="0"/>
              <a:t>level</a:t>
            </a:r>
          </a:p>
        </p:txBody>
      </p:sp>
      <p:sp>
        <p:nvSpPr>
          <p:cNvPr id="14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83173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22"/>
          </p:nvPr>
        </p:nvSpPr>
        <p:spPr>
          <a:xfrm>
            <a:off x="1779112" y="2269517"/>
            <a:ext cx="5567044" cy="3699974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  <a:effectLst>
            <a:reflection blurRad="6350" stA="50000" endA="300" endPos="55000" dir="5400000" sy="-100000" algn="bl" rotWithShape="0"/>
          </a:effectLst>
        </p:spPr>
        <p:txBody>
          <a:bodyPr vert="horz"/>
          <a:lstStyle/>
          <a:p>
            <a:endParaRPr lang="en-US" dirty="0"/>
          </a:p>
        </p:txBody>
      </p:sp>
      <p:sp>
        <p:nvSpPr>
          <p:cNvPr id="5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203201" y="1447800"/>
            <a:ext cx="8758238" cy="321671"/>
          </a:xfrm>
          <a:prstGeom prst="rect">
            <a:avLst/>
          </a:prstGeom>
        </p:spPr>
        <p:txBody>
          <a:bodyPr lIns="0"/>
          <a:lstStyle>
            <a:lvl1pPr marL="36000" indent="0">
              <a:lnSpc>
                <a:spcPct val="130000"/>
              </a:lnSpc>
              <a:buClrTx/>
              <a:buFont typeface="Arial"/>
              <a:buNone/>
              <a:defRPr sz="1600" b="1" cap="all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345600" indent="-104400">
              <a:lnSpc>
                <a:spcPct val="130000"/>
              </a:lnSpc>
              <a:buFont typeface="Arial"/>
              <a:buChar char="•"/>
              <a:defRPr sz="1400">
                <a:solidFill>
                  <a:schemeClr val="tx1"/>
                </a:solidFill>
              </a:defRPr>
            </a:lvl2pPr>
            <a:lvl3pPr marL="532800" marR="0" indent="-86400" algn="l" defTabSz="457200" rtl="0" eaLnBrk="1" fontAlgn="base" latinLnBrk="0" hangingPunct="1">
              <a:lnSpc>
                <a:spcPct val="13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  <a:defRPr sz="1200" baseline="0">
                <a:solidFill>
                  <a:schemeClr val="tx1"/>
                </a:solidFill>
              </a:defRPr>
            </a:lvl3pPr>
            <a:lvl4pPr marL="16002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marL="2057400" indent="-228600">
              <a:buFont typeface="Arial" pitchFamily="34" charset="0"/>
              <a:buChar char="•"/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nl-NL" dirty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244896"/>
            <a:ext cx="8366760" cy="1018754"/>
          </a:xfrm>
          <a:prstGeom prst="rect">
            <a:avLst/>
          </a:prstGeom>
        </p:spPr>
        <p:txBody>
          <a:bodyPr vert="horz" lIns="0" anchor="ctr" anchorCtr="0"/>
          <a:lstStyle>
            <a:lvl1pPr marL="0" indent="0">
              <a:buNone/>
              <a:defRPr sz="2400" cap="none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z="2800" dirty="0"/>
              <a:t>Click to Add Page Title</a:t>
            </a:r>
          </a:p>
        </p:txBody>
      </p:sp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678600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28600" y="118874"/>
            <a:ext cx="8686800" cy="1100326"/>
          </a:xfrm>
          <a:prstGeom prst="rect">
            <a:avLst/>
          </a:prstGeom>
        </p:spPr>
        <p:txBody>
          <a:bodyPr anchor="ctr">
            <a:normAutofit/>
          </a:bodyPr>
          <a:lstStyle>
            <a:lvl1pPr>
              <a:defRPr sz="2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Type key insight in sentence case</a:t>
            </a:r>
          </a:p>
        </p:txBody>
      </p:sp>
    </p:spTree>
    <p:extLst>
      <p:ext uri="{BB962C8B-B14F-4D97-AF65-F5344CB8AC3E}">
        <p14:creationId xmlns:p14="http://schemas.microsoft.com/office/powerpoint/2010/main" val="3122972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55"/>
          <p:cNvSpPr/>
          <p:nvPr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>
              <a:solidFill>
                <a:srgbClr val="FFFFFF"/>
              </a:solidFill>
              <a:ea typeface="Arial" charset="0"/>
              <a:cs typeface="Arial" charset="0"/>
            </a:endParaRPr>
          </a:p>
        </p:txBody>
      </p:sp>
      <p:sp>
        <p:nvSpPr>
          <p:cNvPr id="5" name="Rechthoek 55"/>
          <p:cNvSpPr/>
          <p:nvPr userDrawn="1"/>
        </p:nvSpPr>
        <p:spPr bwMode="white">
          <a:xfrm>
            <a:off x="0" y="0"/>
            <a:ext cx="9144000" cy="1346400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accent1"/>
              </a:solidFill>
              <a:highlight>
                <a:srgbClr val="FFFF00"/>
              </a:highlight>
              <a:ea typeface="Arial" charset="0"/>
              <a:cs typeface="Arial" charset="0"/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747760" y="6598285"/>
            <a:ext cx="396240" cy="259715"/>
          </a:xfrm>
          <a:prstGeom prst="rect">
            <a:avLst/>
          </a:prstGeom>
        </p:spPr>
        <p:txBody>
          <a:bodyPr/>
          <a:lstStyle>
            <a:lvl1pPr>
              <a:defRPr sz="1000"/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8747760" y="6608618"/>
            <a:ext cx="396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E10333D-3632-4070-8022-5E40116BD47A}" type="slidenum">
              <a:rPr lang="en-GB" sz="1000" smtClean="0"/>
              <a:pPr/>
              <a:t>‹#›</a:t>
            </a:fld>
            <a:endParaRPr lang="en-GB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8" r:id="rId2"/>
    <p:sldLayoutId id="2147483704" r:id="rId3"/>
    <p:sldLayoutId id="2147483701" r:id="rId4"/>
    <p:sldLayoutId id="2147483705" r:id="rId5"/>
    <p:sldLayoutId id="2147483706" r:id="rId6"/>
    <p:sldLayoutId id="2147483711" r:id="rId7"/>
    <p:sldLayoutId id="2147483715" r:id="rId8"/>
    <p:sldLayoutId id="2147483789" r:id="rId9"/>
    <p:sldLayoutId id="2147483790" r:id="rId10"/>
  </p:sldLayoutIdLst>
  <p:hf sldNum="0"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Franklin Gothic Book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8550F61-701C-458E-9C25-AA7CB63418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46C42B9-3D93-4CF9-9489-90B27FD917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5C972A-23C8-4914-AD38-9D85600FDC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A03B7F-84D6-444C-BD08-A9EBE161BF90}" type="datetimeFigureOut">
              <a:rPr lang="en-US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63255AC-8077-4DCC-91F9-A0484F6548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B23D4B1-990A-48BB-83C3-94C8B3C8B1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0333D-3632-4070-8022-5E40116BD47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7" name="Rechthoek 55">
            <a:extLst>
              <a:ext uri="{FF2B5EF4-FFF2-40B4-BE49-F238E27FC236}">
                <a16:creationId xmlns:a16="http://schemas.microsoft.com/office/drawing/2014/main" xmlns="" id="{32B0A128-1E1C-42C9-96A3-6BA0C37AB3C4}"/>
              </a:ext>
            </a:extLst>
          </p:cNvPr>
          <p:cNvSpPr/>
          <p:nvPr userDrawn="1"/>
        </p:nvSpPr>
        <p:spPr bwMode="white">
          <a:xfrm>
            <a:off x="0" y="0"/>
            <a:ext cx="9144000" cy="1346400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nl-NL" dirty="0">
              <a:solidFill>
                <a:schemeClr val="accent1"/>
              </a:solidFill>
              <a:highlight>
                <a:srgbClr val="FFFF00"/>
              </a:highlight>
              <a:ea typeface="Arial" charset="0"/>
              <a:cs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66D9B0F2-4350-4644-A728-8A1F82F1D144}"/>
              </a:ext>
            </a:extLst>
          </p:cNvPr>
          <p:cNvSpPr txBox="1"/>
          <p:nvPr userDrawn="1"/>
        </p:nvSpPr>
        <p:spPr>
          <a:xfrm>
            <a:off x="8747760" y="6608618"/>
            <a:ext cx="39624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7E10333D-3632-4070-8022-5E40116BD47A}" type="slidenum">
              <a:rPr lang="en-GB" sz="1000" smtClean="0"/>
              <a:pPr/>
              <a:t>‹#›</a:t>
            </a:fld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val="39258971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bhbc.org/trainin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5" Type="http://schemas.openxmlformats.org/officeDocument/2006/relationships/image" Target="../media/image2.jp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bhbc.org/uploads/5/8/5/3/58536227/best_practices_2020_rev._1.pdf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2.xml"/><Relationship Id="rId4" Type="http://schemas.openxmlformats.org/officeDocument/2006/relationships/hyperlink" Target="https://www.calbhbc.org/conduct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bhbc.org/uploads/5/8/5/3/58536227/best_practices_2022_rev._2.pdf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2.xml"/><Relationship Id="rId5" Type="http://schemas.openxmlformats.org/officeDocument/2006/relationships/hyperlink" Target="https://www.calbhbc.org/cultural-competence.html" TargetMode="External"/><Relationship Id="rId4" Type="http://schemas.openxmlformats.org/officeDocument/2006/relationships/hyperlink" Target="Evidence-Based%20Practices:%20www.calbhbc.org/evidence-based-practices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bhbc.org/performance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2.xml"/><Relationship Id="rId6" Type="http://schemas.openxmlformats.org/officeDocument/2006/relationships/hyperlink" Target="https://www.calbhbc.org/uploads/5/8/5/3/58536227/best_practices_2020_rev._1.pdf" TargetMode="External"/><Relationship Id="rId5" Type="http://schemas.openxmlformats.org/officeDocument/2006/relationships/hyperlink" Target="https://www.calbhbc.org/uploads/5/8/5/3/58536227/recommendations.pdf" TargetMode="External"/><Relationship Id="rId4" Type="http://schemas.openxmlformats.org/officeDocument/2006/relationships/hyperlink" Target="https://www.calbhbc.org/uploads/5/8/5/3/58536227/best_practices_2022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bhbc.org/uploads/5/8/5/3/58536227/recommendations.pdf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2.xml"/><Relationship Id="rId5" Type="http://schemas.openxmlformats.org/officeDocument/2006/relationships/hyperlink" Target="https://www.calbhbc.org/templatessample-docs.html" TargetMode="External"/><Relationship Id="rId4" Type="http://schemas.openxmlformats.org/officeDocument/2006/relationships/hyperlink" Target="https://www.calbhbc.org/legislation-mhb-wic.html" TargetMode="Externa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bhbc.org/uploads/5/8/5/3/58536227/mh_board_member_guide_-_10.20.pdf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2.xml"/><Relationship Id="rId5" Type="http://schemas.openxmlformats.org/officeDocument/2006/relationships/hyperlink" Target="http://www.calbhbc.org/training" TargetMode="External"/><Relationship Id="rId4" Type="http://schemas.openxmlformats.org/officeDocument/2006/relationships/hyperlink" Target="http://www.calbhbc.org/templatessample-docs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lbhbc.org/templatessample-docs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albhbc.org/uploads/5/8/5/3/58536227/community_program_planning_cpp.pdf" TargetMode="External"/><Relationship Id="rId13" Type="http://schemas.openxmlformats.org/officeDocument/2006/relationships/hyperlink" Target="https://www.calbhbc.org/chair.html" TargetMode="External"/><Relationship Id="rId18" Type="http://schemas.openxmlformats.org/officeDocument/2006/relationships/hyperlink" Target="https://goo.gl/forms/oXOcHpDPbZTNpWLO2" TargetMode="External"/><Relationship Id="rId3" Type="http://schemas.openxmlformats.org/officeDocument/2006/relationships/hyperlink" Target="http://www.calbhbc.org/" TargetMode="External"/><Relationship Id="rId21" Type="http://schemas.openxmlformats.org/officeDocument/2006/relationships/hyperlink" Target="https://www.calbhbc.org/uploads/5/8/5/3/58536227/mhsa_community_program_planning_cpp__-_calbhbc.pdf" TargetMode="External"/><Relationship Id="rId7" Type="http://schemas.openxmlformats.org/officeDocument/2006/relationships/hyperlink" Target="https://www.calbhbc.org/mhsa-plans--updates.html" TargetMode="External"/><Relationship Id="rId12" Type="http://schemas.openxmlformats.org/officeDocument/2006/relationships/hyperlink" Target="https://www.calbhbc.org/training.html" TargetMode="External"/><Relationship Id="rId17" Type="http://schemas.openxmlformats.org/officeDocument/2006/relationships/hyperlink" Target="https://www.calbhbc.org/unconsciousbias.html" TargetMode="External"/><Relationship Id="rId2" Type="http://schemas.openxmlformats.org/officeDocument/2006/relationships/notesSlide" Target="../notesSlides/notesSlide23.xml"/><Relationship Id="rId16" Type="http://schemas.openxmlformats.org/officeDocument/2006/relationships/hyperlink" Target="https://www.calbhbc.org/performancefiscal.html" TargetMode="External"/><Relationship Id="rId20" Type="http://schemas.openxmlformats.org/officeDocument/2006/relationships/hyperlink" Target="https://goo.gl/forms/LfDlY7xIH6t76ayX2" TargetMode="Externa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www.calbhbc.org/uploads/5/8/5/3/58536227/hybrid_meetings.pdf" TargetMode="External"/><Relationship Id="rId11" Type="http://schemas.openxmlformats.org/officeDocument/2006/relationships/hyperlink" Target="https://www.calbhbc.org/newsissues.html" TargetMode="External"/><Relationship Id="rId5" Type="http://schemas.openxmlformats.org/officeDocument/2006/relationships/hyperlink" Target="https://www.calbhbc.org/cultural-competence.html" TargetMode="External"/><Relationship Id="rId15" Type="http://schemas.openxmlformats.org/officeDocument/2006/relationships/hyperlink" Target="https://www.calbhbc.org/cpp-training.html" TargetMode="External"/><Relationship Id="rId23" Type="http://schemas.openxmlformats.org/officeDocument/2006/relationships/hyperlink" Target="https://www.calbhbc.org/legislative-advocacy.html" TargetMode="External"/><Relationship Id="rId10" Type="http://schemas.openxmlformats.org/officeDocument/2006/relationships/hyperlink" Target="https://www.calbhbc.org/legislation-mhb-wic.html" TargetMode="External"/><Relationship Id="rId19" Type="http://schemas.openxmlformats.org/officeDocument/2006/relationships/hyperlink" Target="https://goo.gl/forms/U7zO6Ac5y4dkI1wJ3" TargetMode="External"/><Relationship Id="rId4" Type="http://schemas.openxmlformats.org/officeDocument/2006/relationships/hyperlink" Target="https://www.calbhbc.org/resources.html" TargetMode="External"/><Relationship Id="rId9" Type="http://schemas.openxmlformats.org/officeDocument/2006/relationships/hyperlink" Target="https://docs.google.com/forms/d/1BIrh-IGbdsxp5FQQRplm3phxyv8jaqN8xwS3lgahM4E/edit" TargetMode="External"/><Relationship Id="rId14" Type="http://schemas.openxmlformats.org/officeDocument/2006/relationships/hyperlink" Target="https://www.calbhbc.org/mentalhealthboardtraining.html" TargetMode="External"/><Relationship Id="rId22" Type="http://schemas.openxmlformats.org/officeDocument/2006/relationships/hyperlink" Target="https://www.calbhbc.org/advocacy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bhbc.org/uploads/5/8/5/3/58536227/best_practices_2022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2.xml"/><Relationship Id="rId4" Type="http://schemas.openxmlformats.org/officeDocument/2006/relationships/hyperlink" Target="http://www.calbhbc.org/conduct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bhbc.org/uploads/5/8/5/3/58536227/best_practices_2022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bhbc.org/uploads/5/8/5/3/58536227/best_practices_2022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2.xml"/><Relationship Id="rId4" Type="http://schemas.openxmlformats.org/officeDocument/2006/relationships/hyperlink" Target="https://www.calbhbc.org/conduct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bhbc.org/uploads/5/8/5/3/58536227/agenda_sample.doc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2.xml"/><Relationship Id="rId4" Type="http://schemas.openxmlformats.org/officeDocument/2006/relationships/hyperlink" Target="https://www.calbhbc.org/uploads/5/8/5/3/58536227/best_practices_2022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bhbc.org/uploads/5/8/5/3/58536227/brown_act_for_lmhbhbc.pdf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2.xml"/><Relationship Id="rId4" Type="http://schemas.openxmlformats.org/officeDocument/2006/relationships/hyperlink" Target="https://www.calbhbc.org/brown-act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bhbc.org/uploads/5/8/5/3/58536227/brown_act_for_lmhbhbc_rev.2.pdf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2.xml"/><Relationship Id="rId4" Type="http://schemas.openxmlformats.org/officeDocument/2006/relationships/hyperlink" Target="https://www.calbhbc.org/brown-act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albhbc.org/uploads/5/8/5/3/58536227/brown_act_for_lmhbhbc_rev.2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2.xml"/><Relationship Id="rId4" Type="http://schemas.openxmlformats.org/officeDocument/2006/relationships/hyperlink" Target="https://www.calbhbc.org/brown-act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1295400"/>
            <a:ext cx="9144000" cy="3810000"/>
          </a:xfrm>
          <a:prstGeom prst="rect">
            <a:avLst/>
          </a:prstGeom>
          <a:gradFill flip="none" rotWithShape="1">
            <a:gsLst>
              <a:gs pos="99115">
                <a:schemeClr val="accent2">
                  <a:lumMod val="5000"/>
                  <a:lumOff val="95000"/>
                </a:schemeClr>
              </a:gs>
              <a:gs pos="0">
                <a:schemeClr val="accent2">
                  <a:lumMod val="5000"/>
                  <a:lumOff val="95000"/>
                </a:schemeClr>
              </a:gs>
              <a:gs pos="70000">
                <a:srgbClr val="E1F2F3"/>
              </a:gs>
            </a:gsLst>
            <a:lin ang="5400000" scaled="1"/>
            <a:tileRect/>
          </a:gradFill>
        </p:spPr>
        <p:txBody>
          <a:bodyPr wrap="square" rtlCol="0" anchor="ctr">
            <a:spAutoFit/>
          </a:bodyPr>
          <a:lstStyle/>
          <a:p>
            <a:pPr algn="ctr"/>
            <a:endParaRPr lang="en-US" sz="2500" dirty="0">
              <a:latin typeface="+mj-lt"/>
            </a:endParaRPr>
          </a:p>
        </p:txBody>
      </p:sp>
      <p:sp>
        <p:nvSpPr>
          <p:cNvPr id="32828" name="Rectangle 60">
            <a:extLst>
              <a:ext uri="{FF2B5EF4-FFF2-40B4-BE49-F238E27FC236}">
                <a16:creationId xmlns="" xmlns:a16="http://schemas.microsoft.com/office/drawing/2014/main" id="{A2424B64-0EB4-41C2-AAA2-1252C400551C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87475" y="2895600"/>
            <a:ext cx="6369050" cy="688975"/>
          </a:xfr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US" altLang="en-US" sz="7200" dirty="0" smtClean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7200" dirty="0" smtClean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  <a:cs typeface="Arial" panose="020B0604020202020204" pitchFamily="34" charset="0"/>
              </a:rPr>
            </a:br>
            <a:r>
              <a:rPr lang="en-US" altLang="en-US" sz="5400" dirty="0" smtClean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  <a:cs typeface="Arial" panose="020B0604020202020204" pitchFamily="34" charset="0"/>
              </a:rPr>
              <a:t>Chair &amp; Admin Training</a:t>
            </a:r>
            <a:r>
              <a:rPr lang="en-US" altLang="en-US" sz="7200" dirty="0" smtClean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7200" dirty="0" smtClean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  <a:cs typeface="Arial" panose="020B0604020202020204" pitchFamily="34" charset="0"/>
              </a:rPr>
            </a:br>
            <a:r>
              <a:rPr lang="en-US" altLang="en-US" sz="30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For </a:t>
            </a:r>
            <a:r>
              <a:rPr lang="en-US" altLang="en-US" sz="3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Chairs / Chairs-Elect </a:t>
            </a:r>
            <a:br>
              <a:rPr lang="en-US" altLang="en-US" sz="3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</a:br>
            <a:r>
              <a:rPr lang="en-US" altLang="en-US" sz="30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Arial" panose="020B0604020202020204" pitchFamily="34" charset="0"/>
              </a:rPr>
              <a:t>and Support Staff</a:t>
            </a:r>
            <a:r>
              <a:rPr lang="en-US" altLang="en-US" sz="7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72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2400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400" dirty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w Cen MT Condensed Extra Bold" panose="020B0803020202020204" pitchFamily="34" charset="0"/>
                <a:cs typeface="Arial" panose="020B0604020202020204" pitchFamily="34" charset="0"/>
              </a:rPr>
            </a:br>
            <a:r>
              <a:rPr lang="en-US" altLang="en-US" sz="2400" dirty="0" smtClean="0">
                <a:solidFill>
                  <a:srgbClr val="2F5597"/>
                </a:solidFill>
                <a:latin typeface="Tw Cen MT Condensed Extra Bold" panose="020B0803020202020204" pitchFamily="34" charset="0"/>
                <a:cs typeface="Arial" panose="020B0604020202020204" pitchFamily="34" charset="0"/>
              </a:rPr>
              <a:t>January 2023</a:t>
            </a:r>
            <a:r>
              <a:rPr lang="en-US" altLang="en-US" sz="2400" dirty="0">
                <a:solidFill>
                  <a:srgbClr val="2F5597"/>
                </a:solidFill>
                <a:latin typeface="Tw Cen MT Condensed Extra Bold" panose="020B0803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400" dirty="0">
                <a:solidFill>
                  <a:srgbClr val="2F5597"/>
                </a:solidFill>
                <a:latin typeface="Tw Cen MT Condensed Extra Bold" panose="020B0803020202020204" pitchFamily="34" charset="0"/>
                <a:cs typeface="Arial" panose="020B0604020202020204" pitchFamily="34" charset="0"/>
              </a:rPr>
            </a:br>
            <a:r>
              <a:rPr lang="en-US" altLang="en-US" sz="2400" dirty="0" smtClean="0">
                <a:solidFill>
                  <a:srgbClr val="2F5597"/>
                </a:solidFill>
                <a:latin typeface="Tw Cen MT Condensed Extra Bold" panose="020B0803020202020204" pitchFamily="34" charset="0"/>
                <a:cs typeface="Arial" panose="020B0604020202020204" pitchFamily="34" charset="0"/>
                <a:hlinkClick r:id="rId3"/>
              </a:rPr>
              <a:t>www.calbhbc.org/training</a:t>
            </a:r>
            <a:r>
              <a:rPr lang="en-US" altLang="en-US" sz="2400" dirty="0" smtClean="0">
                <a:solidFill>
                  <a:srgbClr val="2F5597"/>
                </a:solidFill>
                <a:latin typeface="Tw Cen MT Condensed Extra Bold" panose="020B0803020202020204" pitchFamily="34" charset="0"/>
                <a:cs typeface="Arial" panose="020B0604020202020204" pitchFamily="34" charset="0"/>
              </a:rPr>
              <a:t> </a:t>
            </a:r>
            <a:br>
              <a:rPr lang="en-US" altLang="en-US" sz="2400" dirty="0" smtClean="0">
                <a:solidFill>
                  <a:srgbClr val="2F5597"/>
                </a:solidFill>
                <a:latin typeface="Tw Cen MT Condensed Extra Bold" panose="020B0803020202020204" pitchFamily="34" charset="0"/>
                <a:cs typeface="Arial" panose="020B0604020202020204" pitchFamily="34" charset="0"/>
              </a:rPr>
            </a:br>
            <a:r>
              <a:rPr lang="en-US" altLang="en-US" sz="2200" dirty="0" smtClean="0">
                <a:solidFill>
                  <a:srgbClr val="2F5597"/>
                </a:solidFill>
                <a:latin typeface="Tw Cen MT Condensed Extra Bold" panose="020B0803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2200" dirty="0" smtClean="0">
                <a:solidFill>
                  <a:srgbClr val="2F5597"/>
                </a:solidFill>
                <a:latin typeface="Tw Cen MT Condensed Extra Bold" panose="020B0803020202020204" pitchFamily="34" charset="0"/>
                <a:cs typeface="Arial" panose="020B0604020202020204" pitchFamily="34" charset="0"/>
              </a:rPr>
            </a:br>
            <a:r>
              <a:rPr lang="en-US" altLang="en-US" sz="1800" dirty="0" smtClean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altLang="en-US" sz="1800" dirty="0" smtClean="0">
                <a:solidFill>
                  <a:srgbClr val="2F559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200" dirty="0" smtClean="0">
                <a:solidFill>
                  <a:srgbClr val="2F5597"/>
                </a:solidFill>
                <a:latin typeface="Tw Cen MT Condensed Extra Bold" panose="020B0803020202020204" pitchFamily="34" charset="0"/>
              </a:rPr>
              <a:t/>
            </a:r>
            <a:br>
              <a:rPr lang="en-US" sz="2200" dirty="0" smtClean="0">
                <a:solidFill>
                  <a:srgbClr val="2F5597"/>
                </a:solidFill>
                <a:latin typeface="Tw Cen MT Condensed Extra Bold" panose="020B0803020202020204" pitchFamily="34" charset="0"/>
              </a:rPr>
            </a:br>
            <a:endParaRPr lang="en-US" altLang="en-US" sz="2200" dirty="0">
              <a:solidFill>
                <a:srgbClr val="2F5597"/>
              </a:solidFill>
              <a:latin typeface="Tw Cen MT Condensed Extra Bold" panose="020B0803020202020204" pitchFamily="34" charset="0"/>
            </a:endParaRPr>
          </a:p>
        </p:txBody>
      </p:sp>
      <p:sp>
        <p:nvSpPr>
          <p:cNvPr id="6" name="Text Placeholder 1">
            <a:extLst>
              <a:ext uri="{FF2B5EF4-FFF2-40B4-BE49-F238E27FC236}">
                <a16:creationId xmlns="" xmlns:a16="http://schemas.microsoft.com/office/drawing/2014/main" id="{45568293-64D1-4CFD-AF7C-3AD9338683AB}"/>
              </a:ext>
            </a:extLst>
          </p:cNvPr>
          <p:cNvSpPr txBox="1">
            <a:spLocks/>
          </p:cNvSpPr>
          <p:nvPr/>
        </p:nvSpPr>
        <p:spPr>
          <a:xfrm>
            <a:off x="0" y="1"/>
            <a:ext cx="9144000" cy="12954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en-US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 for serving on or supporting the work of one of California’s </a:t>
            </a:r>
          </a:p>
          <a:p>
            <a:pPr algn="ctr">
              <a:lnSpc>
                <a:spcPct val="130000"/>
              </a:lnSpc>
            </a:pPr>
            <a:r>
              <a:rPr lang="en-US" sz="17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local mental / behavioral health boards or commissions!</a:t>
            </a:r>
            <a:endParaRPr lang="en-US" sz="1700" b="1" u="sng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5639794"/>
            <a:ext cx="1981200" cy="599443"/>
          </a:xfrm>
          <a:prstGeom prst="rect">
            <a:avLst/>
          </a:prstGeom>
          <a:noFill/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45" y="5437574"/>
            <a:ext cx="4090555" cy="1004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05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8" y="152400"/>
            <a:ext cx="8415251" cy="997527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Running a Good Meeting - Rules:  </a:t>
            </a:r>
            <a:r>
              <a:rPr lang="en-US" sz="3000" b="0" dirty="0" smtClean="0"/>
              <a:t>Motion</a:t>
            </a:r>
            <a:endParaRPr lang="en-US" sz="3000" b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95400"/>
            <a:ext cx="8113220" cy="45720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22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A Motion is a proposal by a member to take an action </a:t>
            </a:r>
          </a:p>
          <a:p>
            <a:pPr>
              <a:spcBef>
                <a:spcPts val="0"/>
              </a:spcBef>
              <a:spcAft>
                <a:spcPts val="1400"/>
              </a:spcAft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Procedure</a:t>
            </a:r>
            <a:endParaRPr lang="en-US" sz="22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1400"/>
              </a:spcAft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Motion     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(Chair: “Do I hear a motion?”)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*</a:t>
            </a:r>
            <a:endParaRPr lang="en-US" sz="2200" dirty="0">
              <a:solidFill>
                <a:schemeClr val="accent6">
                  <a:lumMod val="75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1400"/>
              </a:spcAft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Second    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(Chair: “Do I hear a second?”)</a:t>
            </a:r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1400"/>
              </a:spcAft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Discussion  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(Chair: “Any discussion?”)</a:t>
            </a:r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spcBef>
                <a:spcPts val="0"/>
              </a:spcBef>
              <a:spcAft>
                <a:spcPts val="1400"/>
              </a:spcAft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Vote  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 (Must be Role Call vote if by teleconference)</a:t>
            </a:r>
            <a:endParaRPr lang="en-US" sz="22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3">
              <a:spcBef>
                <a:spcPts val="0"/>
              </a:spcBef>
              <a:spcAft>
                <a:spcPts val="1400"/>
              </a:spcAft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Yes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or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Aye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(if in favor)</a:t>
            </a:r>
          </a:p>
          <a:p>
            <a:pPr lvl="3">
              <a:spcBef>
                <a:spcPts val="0"/>
              </a:spcBef>
              <a:spcAft>
                <a:spcPts val="1400"/>
              </a:spcAft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No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or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Nay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(if against)</a:t>
            </a:r>
          </a:p>
          <a:p>
            <a:pPr lvl="3">
              <a:spcBef>
                <a:spcPts val="0"/>
              </a:spcBef>
              <a:spcAft>
                <a:spcPts val="1400"/>
              </a:spcAft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Abstain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(if not voting)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342900" lvl="1" indent="0">
              <a:spcBef>
                <a:spcPts val="0"/>
              </a:spcBef>
              <a:spcAft>
                <a:spcPts val="1400"/>
              </a:spcAft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*</a:t>
            </a:r>
            <a:r>
              <a:rPr lang="en-US" sz="2200" dirty="0" smtClean="0">
                <a:solidFill>
                  <a:schemeClr val="accent6">
                    <a:lumMod val="75000"/>
                  </a:schemeClr>
                </a:solidFill>
              </a:rPr>
              <a:t>Chair makes sure that members know the motion.</a:t>
            </a:r>
            <a:endParaRPr lang="en-US" sz="2200" dirty="0">
              <a:solidFill>
                <a:schemeClr val="accent6">
                  <a:lumMod val="75000"/>
                </a:schemeClr>
              </a:solidFill>
            </a:endParaRPr>
          </a:p>
          <a:p>
            <a:pPr marL="514350" lvl="2" indent="0">
              <a:spcBef>
                <a:spcPts val="0"/>
              </a:spcBef>
              <a:spcAft>
                <a:spcPts val="900"/>
              </a:spcAft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061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8" y="152400"/>
            <a:ext cx="8415251" cy="997527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Running a Good Meeting: </a:t>
            </a:r>
            <a:r>
              <a:rPr lang="en-US" sz="3000" b="0" dirty="0" smtClean="0"/>
              <a:t>Handling Disruptions</a:t>
            </a:r>
            <a:endParaRPr lang="en-US" sz="3000" b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295400"/>
            <a:ext cx="7275020" cy="45720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2200" b="1" dirty="0">
              <a:solidFill>
                <a:schemeClr val="accent5">
                  <a:lumMod val="75000"/>
                </a:schemeClr>
              </a:solidFill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Stay on Agenda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“The action is in the reaction.” 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Quietly move on to next person or agenda item.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Staff Support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– Ask staff to respond as needed.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lvl="2" indent="0">
              <a:spcBef>
                <a:spcPts val="0"/>
              </a:spcBef>
              <a:spcAft>
                <a:spcPts val="900"/>
              </a:spcAft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284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8" y="152400"/>
            <a:ext cx="8415251" cy="997527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Running a Good Meeting: </a:t>
            </a:r>
            <a:r>
              <a:rPr lang="en-US" sz="3000" b="0" dirty="0" smtClean="0"/>
              <a:t>Facilitation</a:t>
            </a:r>
            <a:endParaRPr lang="en-US" sz="3000" b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4572000"/>
          </a:xfrm>
        </p:spPr>
        <p:txBody>
          <a:bodyPr>
            <a:noAutofit/>
          </a:bodyPr>
          <a:lstStyle/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endParaRPr lang="en-US" sz="22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See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Best Practices, Page 27</a:t>
            </a:r>
            <a:endParaRPr lang="en-US" sz="22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5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Before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Accessible Room, Comfortable Set-up, Access to Water, Restrooms, Cell Phones Off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During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Timeliness: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Begin and end on time.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Minutes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: Accurate record to include attendees, and motions.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Public Comments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welcomed before or during each agenda item.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400"/>
              </a:spcAft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Civility Reigns (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Conduct Page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US" sz="1800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lvl="2" indent="0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21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="" xmlns:a16="http://schemas.microsoft.com/office/drawing/2014/main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5821" y="99391"/>
            <a:ext cx="8415251" cy="914400"/>
          </a:xfrm>
        </p:spPr>
        <p:txBody>
          <a:bodyPr>
            <a:noAutofit/>
          </a:bodyPr>
          <a:lstStyle/>
          <a:p>
            <a:pPr lvl="0" algn="ctr"/>
            <a:r>
              <a:rPr lang="en-US" sz="3000" dirty="0" smtClean="0">
                <a:solidFill>
                  <a:prstClr val="white"/>
                </a:solidFill>
              </a:rPr>
              <a:t>Review &amp; Evaluate</a:t>
            </a:r>
            <a:endParaRPr lang="en-US" sz="3000" b="0" dirty="0">
              <a:solidFill>
                <a:prstClr val="white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447800"/>
            <a:ext cx="6064133" cy="4438261"/>
          </a:xfrm>
        </p:spPr>
        <p:txBody>
          <a:bodyPr>
            <a:noAutofit/>
          </a:bodyPr>
          <a:lstStyle/>
          <a:p>
            <a:pPr marL="628650" indent="-457200">
              <a:lnSpc>
                <a:spcPct val="108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Accessibility</a:t>
            </a:r>
            <a:endParaRPr lang="en-US" sz="22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919163" lvl="1" indent="-223838">
              <a:lnSpc>
                <a:spcPct val="108000"/>
              </a:lnSpc>
              <a:spcBef>
                <a:spcPts val="0"/>
              </a:spcBef>
            </a:pP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Culturally Relevant</a:t>
            </a:r>
            <a:endParaRPr lang="en-US" sz="19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919163" lvl="1" indent="-223838">
              <a:lnSpc>
                <a:spcPct val="108000"/>
              </a:lnSpc>
              <a:spcBef>
                <a:spcPts val="0"/>
              </a:spcBef>
            </a:pP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Scaled</a:t>
            </a:r>
          </a:p>
          <a:p>
            <a:pPr marL="919163" lvl="1" indent="-223838">
              <a:lnSpc>
                <a:spcPct val="108000"/>
              </a:lnSpc>
              <a:spcBef>
                <a:spcPts val="0"/>
              </a:spcBef>
            </a:pP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Integrated</a:t>
            </a:r>
          </a:p>
          <a:p>
            <a:pPr marL="919163" lvl="1" indent="-223838"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Communicated</a:t>
            </a:r>
          </a:p>
          <a:p>
            <a:pPr marL="628650" indent="-457200">
              <a:lnSpc>
                <a:spcPct val="108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Recommended Practices:</a:t>
            </a:r>
          </a:p>
          <a:p>
            <a:pPr marL="919163" lvl="1" indent="-223838">
              <a:lnSpc>
                <a:spcPct val="108000"/>
              </a:lnSpc>
              <a:spcBef>
                <a:spcPts val="0"/>
              </a:spcBef>
            </a:pP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Client &amp; Family Driven</a:t>
            </a:r>
          </a:p>
          <a:p>
            <a:pPr marL="1262063" lvl="2" indent="-223838">
              <a:lnSpc>
                <a:spcPct val="108000"/>
              </a:lnSpc>
              <a:spcBef>
                <a:spcPts val="0"/>
              </a:spcBef>
            </a:pPr>
            <a:r>
              <a:rPr lang="en-US" sz="17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Peer Providers </a:t>
            </a:r>
            <a:r>
              <a:rPr lang="en-US" sz="17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are an essential component</a:t>
            </a:r>
          </a:p>
          <a:p>
            <a:pPr marL="1262063" lvl="2" indent="-223838">
              <a:lnSpc>
                <a:spcPct val="108000"/>
              </a:lnSpc>
              <a:spcBef>
                <a:spcPts val="0"/>
              </a:spcBef>
            </a:pPr>
            <a:r>
              <a:rPr lang="en-US" sz="17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Clients and family members </a:t>
            </a:r>
            <a:r>
              <a:rPr lang="en-US" sz="17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are treated with dignity and respect and are included in decision-making</a:t>
            </a:r>
          </a:p>
          <a:p>
            <a:pPr marL="1262063" lvl="2" indent="-223838">
              <a:lnSpc>
                <a:spcPct val="108000"/>
              </a:lnSpc>
              <a:spcBef>
                <a:spcPts val="0"/>
              </a:spcBef>
            </a:pPr>
            <a:r>
              <a:rPr lang="en-US" sz="17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Program leadership and staff </a:t>
            </a:r>
            <a:r>
              <a:rPr lang="en-US" sz="1700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includes individuals with lived experience and family members (such as on non-profit boards and as employees</a:t>
            </a:r>
            <a:r>
              <a:rPr lang="en-US" sz="17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)</a:t>
            </a:r>
            <a:endParaRPr lang="en-US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TextBox 2">
            <a:hlinkClick r:id="rId3"/>
          </p:cNvPr>
          <p:cNvSpPr txBox="1"/>
          <p:nvPr/>
        </p:nvSpPr>
        <p:spPr>
          <a:xfrm>
            <a:off x="2923368" y="740469"/>
            <a:ext cx="320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Review</a:t>
            </a:r>
            <a:r>
              <a:rPr lang="en-US" sz="2000" dirty="0">
                <a:solidFill>
                  <a:schemeClr val="bg1"/>
                </a:solidFill>
              </a:rPr>
              <a:t>: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u="sng" dirty="0">
                <a:solidFill>
                  <a:schemeClr val="bg1"/>
                </a:solidFill>
              </a:rPr>
              <a:t>Best Practices</a:t>
            </a:r>
            <a:r>
              <a:rPr lang="en-US" dirty="0">
                <a:solidFill>
                  <a:schemeClr val="bg1"/>
                </a:solidFill>
              </a:rPr>
              <a:t>, Page 24</a:t>
            </a:r>
          </a:p>
        </p:txBody>
      </p:sp>
      <p:sp>
        <p:nvSpPr>
          <p:cNvPr id="5" name="Content Placeholder 3">
            <a:extLst>
              <a:ext uri="{FF2B5EF4-FFF2-40B4-BE49-F238E27FC236}">
                <a16:creationId xmlns="" xmlns:a16="http://schemas.microsoft.com/office/drawing/2014/main" id="{7A786ACD-6B4E-4F8B-B829-9A88AE695070}"/>
              </a:ext>
            </a:extLst>
          </p:cNvPr>
          <p:cNvSpPr txBox="1">
            <a:spLocks/>
          </p:cNvSpPr>
          <p:nvPr/>
        </p:nvSpPr>
        <p:spPr>
          <a:xfrm>
            <a:off x="4800600" y="1447799"/>
            <a:ext cx="4114800" cy="220980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Wingdings" panose="05000000000000000000" pitchFamily="2" charset="2"/>
              <a:buChar char="§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28650" indent="-457200">
              <a:lnSpc>
                <a:spcPct val="108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Sustainability</a:t>
            </a:r>
          </a:p>
          <a:p>
            <a:pPr marL="919163" lvl="1" indent="-223838">
              <a:lnSpc>
                <a:spcPct val="108000"/>
              </a:lnSpc>
              <a:spcBef>
                <a:spcPts val="0"/>
              </a:spcBef>
            </a:pP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Financially Viable</a:t>
            </a:r>
          </a:p>
          <a:p>
            <a:pPr marL="919163" lvl="1" indent="-223838">
              <a:lnSpc>
                <a:spcPct val="108000"/>
              </a:lnSpc>
              <a:spcBef>
                <a:spcPts val="0"/>
              </a:spcBef>
            </a:pP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Workforce</a:t>
            </a:r>
          </a:p>
          <a:p>
            <a:pPr marL="628650" indent="-457200">
              <a:lnSpc>
                <a:spcPct val="108000"/>
              </a:lnSpc>
              <a:spcBef>
                <a:spcPts val="0"/>
              </a:spcBef>
              <a:buFont typeface="+mj-lt"/>
              <a:buAutoNum type="arabicPeriod" startAt="3"/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Performance</a:t>
            </a:r>
          </a:p>
          <a:p>
            <a:pPr marL="1143000" lvl="2" indent="-457200">
              <a:lnSpc>
                <a:spcPct val="108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endParaRPr lang="en-US" sz="1800" dirty="0" smtClean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lvl="1">
              <a:lnSpc>
                <a:spcPct val="108000"/>
              </a:lnSpc>
              <a:spcBef>
                <a:spcPts val="3000"/>
              </a:spcBef>
            </a:pPr>
            <a:endParaRPr lang="en-US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" y="5547057"/>
            <a:ext cx="8991600" cy="1039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038225" lvl="1" indent="-342900">
              <a:lnSpc>
                <a:spcPct val="108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Evidence-Based Practices: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hlinkClick r:id="rId4"/>
              </a:rPr>
              <a:t>www.calbhbc.org/evidence-based-practices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1038225" lvl="1" indent="-342900">
              <a:lnSpc>
                <a:spcPct val="108000"/>
              </a:lnSpc>
              <a:buFont typeface="Arial" panose="020B0604020202020204" pitchFamily="34" charset="0"/>
              <a:buChar char="•"/>
            </a:pPr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Trauma-Informed 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</a:rPr>
              <a:t>Practices: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www.calbhbc.org/evidence-based-practices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1038225" lvl="1" indent="-342900">
              <a:lnSpc>
                <a:spcPct val="108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</a:rPr>
              <a:t>Community-Defined </a:t>
            </a:r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Evidence Practices: </a:t>
            </a:r>
            <a:r>
              <a:rPr lang="en-US" u="sng" dirty="0">
                <a:solidFill>
                  <a:schemeClr val="accent1">
                    <a:lumMod val="75000"/>
                  </a:schemeClr>
                </a:solidFill>
                <a:hlinkClick r:id="rId5"/>
              </a:rPr>
              <a:t>www.calbhbc.org/cultural-competence</a:t>
            </a:r>
            <a:endParaRPr lang="en-US" u="sng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6086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52400" y="161925"/>
            <a:ext cx="8839200" cy="997527"/>
          </a:xfrm>
        </p:spPr>
        <p:txBody>
          <a:bodyPr>
            <a:noAutofit/>
          </a:bodyPr>
          <a:lstStyle/>
          <a:p>
            <a:pPr lvl="0" algn="ctr"/>
            <a:r>
              <a:rPr lang="en-US" sz="2800" dirty="0">
                <a:solidFill>
                  <a:prstClr val="white"/>
                </a:solidFill>
                <a:latin typeface="+mn-lt"/>
              </a:rPr>
              <a:t>Recommendations </a:t>
            </a:r>
            <a:r>
              <a:rPr lang="en-US" dirty="0">
                <a:solidFill>
                  <a:prstClr val="white"/>
                </a:solidFill>
                <a:latin typeface="+mn-lt"/>
              </a:rPr>
              <a:t>- </a:t>
            </a:r>
            <a:r>
              <a:rPr lang="en-US" b="0" dirty="0">
                <a:solidFill>
                  <a:prstClr val="white"/>
                </a:solidFill>
                <a:latin typeface="+mn-lt"/>
              </a:rPr>
              <a:t>The MHB shall advise the </a:t>
            </a:r>
            <a:r>
              <a:rPr lang="en-US" b="0" u="sng" dirty="0">
                <a:solidFill>
                  <a:prstClr val="white"/>
                </a:solidFill>
                <a:latin typeface="+mn-lt"/>
              </a:rPr>
              <a:t>Governing Body</a:t>
            </a:r>
            <a:r>
              <a:rPr lang="en-US" b="0" dirty="0">
                <a:solidFill>
                  <a:prstClr val="white"/>
                </a:solidFill>
                <a:latin typeface="+mn-lt"/>
              </a:rPr>
              <a:t> (BOS) and the </a:t>
            </a:r>
            <a:r>
              <a:rPr lang="en-US" b="0" u="sng" dirty="0">
                <a:solidFill>
                  <a:prstClr val="white"/>
                </a:solidFill>
                <a:latin typeface="+mn-lt"/>
              </a:rPr>
              <a:t>local mental health director</a:t>
            </a:r>
            <a:r>
              <a:rPr lang="en-US" b="0" dirty="0">
                <a:solidFill>
                  <a:prstClr val="white"/>
                </a:solidFill>
                <a:latin typeface="+mn-lt"/>
              </a:rPr>
              <a:t> as to any aspect of the local mental health program.</a:t>
            </a:r>
            <a:r>
              <a:rPr lang="en-US" b="0" dirty="0">
                <a:solidFill>
                  <a:prstClr val="white"/>
                </a:solidFill>
              </a:rPr>
              <a:t>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713" y="1524000"/>
            <a:ext cx="7679575" cy="4724400"/>
          </a:xfrm>
        </p:spPr>
        <p:txBody>
          <a:bodyPr>
            <a:noAutofit/>
          </a:bodyPr>
          <a:lstStyle/>
          <a:p>
            <a:pPr marL="457200" lvl="1" indent="0"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1. IDENTIFY</a:t>
            </a:r>
          </a:p>
          <a:p>
            <a:pPr lvl="3">
              <a:spcBef>
                <a:spcPts val="0"/>
              </a:spcBef>
            </a:pP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</a:rPr>
              <a:t>Public Comment</a:t>
            </a:r>
          </a:p>
          <a:p>
            <a:pPr lvl="3">
              <a:spcBef>
                <a:spcPts val="600"/>
              </a:spcBef>
            </a:pP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Performance </a:t>
            </a:r>
            <a:r>
              <a:rPr lang="en-US" sz="1900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Outcome Data</a:t>
            </a:r>
            <a:endParaRPr lang="en-US" sz="1900" dirty="0">
              <a:solidFill>
                <a:schemeClr val="accent1">
                  <a:lumMod val="75000"/>
                </a:schemeClr>
              </a:solidFill>
            </a:endParaRPr>
          </a:p>
          <a:p>
            <a:pPr lvl="3">
              <a:spcBef>
                <a:spcPts val="600"/>
              </a:spcBef>
            </a:pPr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Presentations (by staff, patients rights advocates, contractors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lvl="3">
              <a:spcBef>
                <a:spcPts val="600"/>
              </a:spcBef>
            </a:pPr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Liaisons - MHB/C members can act as liaisons to other boards, commissions or committees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19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lvl="1" indent="0"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2. RESEARCH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3">
              <a:spcBef>
                <a:spcPts val="0"/>
              </a:spcBef>
            </a:pPr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Ad </a:t>
            </a:r>
            <a:r>
              <a:rPr lang="en-US" sz="1900" dirty="0" err="1">
                <a:solidFill>
                  <a:schemeClr val="accent1">
                    <a:lumMod val="75000"/>
                  </a:schemeClr>
                </a:solidFill>
              </a:rPr>
              <a:t>Hocs</a:t>
            </a:r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 (short-term workgroups) to conduct research 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</a:rPr>
              <a:t>meetings – 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P. 3 of Best Practices</a:t>
            </a:r>
            <a:endParaRPr lang="en-US" sz="1900" dirty="0">
              <a:solidFill>
                <a:schemeClr val="accent1">
                  <a:lumMod val="75000"/>
                </a:schemeClr>
              </a:solidFill>
            </a:endParaRPr>
          </a:p>
          <a:p>
            <a:pPr lvl="3">
              <a:spcBef>
                <a:spcPts val="600"/>
              </a:spcBef>
            </a:pPr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Chair to meet regularly with Mental Health Director</a:t>
            </a:r>
          </a:p>
          <a:p>
            <a:pPr lvl="3">
              <a:spcBef>
                <a:spcPts val="600"/>
              </a:spcBef>
            </a:pPr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Site Visits</a:t>
            </a:r>
          </a:p>
          <a:p>
            <a:pPr marL="457200" lvl="1" indent="0">
              <a:spcBef>
                <a:spcPts val="1200"/>
              </a:spcBef>
              <a:buNone/>
            </a:pP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3.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ADVISE</a:t>
            </a:r>
          </a:p>
          <a:p>
            <a:pPr lvl="3">
              <a:spcBef>
                <a:spcPts val="0"/>
              </a:spcBef>
            </a:pPr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Draft 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</a:rPr>
              <a:t>recommendations – 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  <a:hlinkClick r:id="rId5"/>
              </a:rPr>
              <a:t>P. 20 of Best Practices</a:t>
            </a:r>
            <a:endParaRPr lang="en-US" sz="1900" dirty="0">
              <a:solidFill>
                <a:schemeClr val="accent1">
                  <a:lumMod val="75000"/>
                </a:schemeClr>
              </a:solidFill>
            </a:endParaRPr>
          </a:p>
          <a:p>
            <a:pPr lvl="3">
              <a:spcBef>
                <a:spcPts val="600"/>
              </a:spcBef>
            </a:pPr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Vote on recommendations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477000" y="1447800"/>
            <a:ext cx="232172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Recommendations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  <a:hlinkClick r:id="rId6"/>
              </a:rPr>
              <a:t>Best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hlinkClick r:id="rId6"/>
              </a:rPr>
              <a:t>Practices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Page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20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893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8" y="152400"/>
            <a:ext cx="8415251" cy="997527"/>
          </a:xfrm>
        </p:spPr>
        <p:txBody>
          <a:bodyPr>
            <a:noAutofit/>
          </a:bodyPr>
          <a:lstStyle/>
          <a:p>
            <a:pPr lvl="0" algn="ctr"/>
            <a:r>
              <a:rPr lang="en-US" sz="3200" dirty="0" smtClean="0">
                <a:solidFill>
                  <a:prstClr val="white"/>
                </a:solidFill>
              </a:rPr>
              <a:t>Recruitment</a:t>
            </a:r>
            <a:endParaRPr lang="en-US" sz="3200" b="0" dirty="0">
              <a:solidFill>
                <a:prstClr val="white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184" y="1752600"/>
            <a:ext cx="7679575" cy="4724400"/>
          </a:xfrm>
        </p:spPr>
        <p:txBody>
          <a:bodyPr>
            <a:noAutofit/>
          </a:bodyPr>
          <a:lstStyle/>
          <a:p>
            <a:pPr marL="746125" lvl="1" indent="0">
              <a:lnSpc>
                <a:spcPct val="100000"/>
              </a:lnSpc>
              <a:spcBef>
                <a:spcPts val="500"/>
              </a:spcBef>
              <a:spcAft>
                <a:spcPts val="700"/>
              </a:spcAft>
              <a:buNone/>
            </a:pPr>
            <a:r>
              <a:rPr lang="en-US" sz="2800" i="1" dirty="0">
                <a:solidFill>
                  <a:schemeClr val="accent5">
                    <a:lumMod val="50000"/>
                  </a:schemeClr>
                </a:solidFill>
              </a:rPr>
              <a:t>from</a:t>
            </a:r>
            <a:r>
              <a:rPr lang="en-US" sz="3600" i="1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>
                <a:solidFill>
                  <a:schemeClr val="bg2"/>
                </a:solidFill>
                <a:hlinkClick r:id="rId3"/>
              </a:rPr>
              <a:t>Best Practices, P. </a:t>
            </a:r>
            <a:r>
              <a:rPr lang="en-US" sz="2800" dirty="0" smtClean="0">
                <a:solidFill>
                  <a:schemeClr val="bg2"/>
                </a:solidFill>
                <a:hlinkClick r:id="rId3"/>
              </a:rPr>
              <a:t>21</a:t>
            </a:r>
            <a:endParaRPr lang="en-US" sz="2800" dirty="0">
              <a:solidFill>
                <a:schemeClr val="bg2"/>
              </a:solidFill>
            </a:endParaRPr>
          </a:p>
          <a:p>
            <a:pPr marL="1203325" lvl="1" indent="-457200">
              <a:lnSpc>
                <a:spcPct val="100000"/>
              </a:lnSpc>
              <a:spcBef>
                <a:spcPts val="5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Membership Rules (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hlinkClick r:id="rId4"/>
              </a:rPr>
              <a:t>WIC 5604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)</a:t>
            </a: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1203325" lvl="1" indent="-457200">
              <a:lnSpc>
                <a:spcPct val="100000"/>
              </a:lnSpc>
              <a:spcBef>
                <a:spcPts val="5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Strategies</a:t>
            </a:r>
          </a:p>
          <a:p>
            <a:pPr marL="1203325" lvl="1" indent="-457200">
              <a:lnSpc>
                <a:spcPct val="100000"/>
              </a:lnSpc>
              <a:spcBef>
                <a:spcPts val="5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Process</a:t>
            </a:r>
          </a:p>
          <a:p>
            <a:pPr marL="1203325" lvl="1" indent="-457200">
              <a:lnSpc>
                <a:spcPct val="100000"/>
              </a:lnSpc>
              <a:spcBef>
                <a:spcPts val="5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hlinkClick r:id="rId5"/>
              </a:rPr>
              <a:t>Member Orientation</a:t>
            </a: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1203325" lvl="1" indent="-457200">
              <a:lnSpc>
                <a:spcPct val="100000"/>
              </a:lnSpc>
              <a:spcBef>
                <a:spcPts val="5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3185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8" y="152400"/>
            <a:ext cx="8415251" cy="997527"/>
          </a:xfrm>
        </p:spPr>
        <p:txBody>
          <a:bodyPr>
            <a:noAutofit/>
          </a:bodyPr>
          <a:lstStyle/>
          <a:p>
            <a:pPr lvl="0" algn="ctr"/>
            <a:r>
              <a:rPr lang="en-US" sz="3200" dirty="0" smtClean="0">
                <a:solidFill>
                  <a:prstClr val="white"/>
                </a:solidFill>
                <a:latin typeface="+mn-lt"/>
              </a:rPr>
              <a:t>Recruitment - </a:t>
            </a:r>
            <a:r>
              <a:rPr lang="en-US" sz="3200" b="0" dirty="0" smtClean="0">
                <a:solidFill>
                  <a:prstClr val="white"/>
                </a:solidFill>
                <a:latin typeface="+mn-lt"/>
              </a:rPr>
              <a:t>Membership Rules</a:t>
            </a:r>
            <a:endParaRPr lang="en-US" sz="3200" b="0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47800"/>
            <a:ext cx="7679575" cy="4724400"/>
          </a:xfrm>
        </p:spPr>
        <p:txBody>
          <a:bodyPr>
            <a:noAutofit/>
          </a:bodyPr>
          <a:lstStyle/>
          <a:p>
            <a:pPr marL="854075" indent="-22860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1033463" algn="l"/>
              </a:tabLst>
            </a:pPr>
            <a:r>
              <a:rPr lang="en-US" sz="1800" b="1" dirty="0" smtClean="0">
                <a:solidFill>
                  <a:schemeClr val="accent5">
                    <a:lumMod val="50000"/>
                  </a:schemeClr>
                </a:solidFill>
              </a:rPr>
              <a:t>50</a:t>
            </a: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</a:rPr>
              <a:t>%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 consumers or family members of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consumers</a:t>
            </a:r>
          </a:p>
          <a:p>
            <a:pPr marL="1139825" lvl="2" indent="0">
              <a:spcBef>
                <a:spcPts val="600"/>
              </a:spcBef>
              <a:buNone/>
              <a:tabLst>
                <a:tab pos="1033463" algn="l"/>
                <a:tab pos="3825875" algn="l"/>
              </a:tabLst>
            </a:pP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This must include at least:	</a:t>
            </a:r>
            <a:r>
              <a:rPr lang="en-US" sz="1800" b="1" dirty="0" smtClean="0">
                <a:solidFill>
                  <a:schemeClr val="accent5">
                    <a:lumMod val="50000"/>
                  </a:schemeClr>
                </a:solidFill>
              </a:rPr>
              <a:t>20</a:t>
            </a: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</a:rPr>
              <a:t>%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consumers</a:t>
            </a:r>
          </a:p>
          <a:p>
            <a:pPr marL="3825875" lvl="2" indent="0">
              <a:spcBef>
                <a:spcPts val="600"/>
              </a:spcBef>
              <a:buNone/>
              <a:tabLst>
                <a:tab pos="1033463" algn="l"/>
              </a:tabLst>
            </a:pPr>
            <a:r>
              <a:rPr lang="en-US" sz="1800" b="1" dirty="0" smtClean="0">
                <a:solidFill>
                  <a:schemeClr val="accent5">
                    <a:lumMod val="50000"/>
                  </a:schemeClr>
                </a:solidFill>
              </a:rPr>
              <a:t>20</a:t>
            </a: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</a:rPr>
              <a:t>%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family members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of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consumers</a:t>
            </a:r>
            <a:endParaRPr lang="en-US" sz="1400" dirty="0">
              <a:solidFill>
                <a:schemeClr val="accent5">
                  <a:lumMod val="50000"/>
                </a:schemeClr>
              </a:solidFill>
            </a:endParaRPr>
          </a:p>
          <a:p>
            <a:pPr marL="854075" indent="-2286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033463" algn="l"/>
              </a:tabLst>
            </a:pPr>
            <a:r>
              <a:rPr lang="en-US" sz="1800" b="1" u="sng" dirty="0" smtClean="0">
                <a:solidFill>
                  <a:schemeClr val="accent5">
                    <a:lumMod val="50000"/>
                  </a:schemeClr>
                </a:solidFill>
              </a:rPr>
              <a:t>One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Board of Supervisor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Member</a:t>
            </a:r>
          </a:p>
          <a:p>
            <a:pPr marL="854075" indent="-2286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033463" algn="l"/>
              </a:tabLst>
            </a:pPr>
            <a:r>
              <a:rPr lang="en-US" sz="1800" b="1" u="sng" dirty="0" smtClean="0">
                <a:solidFill>
                  <a:schemeClr val="accent5">
                    <a:lumMod val="50000"/>
                  </a:schemeClr>
                </a:solidFill>
              </a:rPr>
              <a:t>One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 Veteran or Veteran Advocate </a:t>
            </a:r>
          </a:p>
          <a:p>
            <a:pPr marL="796925" lvl="1" indent="0">
              <a:spcBef>
                <a:spcPts val="600"/>
              </a:spcBef>
              <a:buNone/>
              <a:tabLst>
                <a:tab pos="1033463" algn="l"/>
              </a:tabLst>
            </a:pP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(A county must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notify its county veterans service officer about vacancies on the board, if a county has a veterans service officer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.)</a:t>
            </a:r>
            <a:endParaRPr lang="en-US" sz="1800" dirty="0">
              <a:solidFill>
                <a:schemeClr val="accent5">
                  <a:lumMod val="50000"/>
                </a:schemeClr>
              </a:solidFill>
            </a:endParaRPr>
          </a:p>
          <a:p>
            <a:pPr marL="854075" indent="-2286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033463" algn="l"/>
              </a:tabLst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Reflect the </a:t>
            </a:r>
            <a:r>
              <a:rPr lang="en-US" sz="1800" b="1" dirty="0">
                <a:solidFill>
                  <a:schemeClr val="accent5">
                    <a:lumMod val="50000"/>
                  </a:schemeClr>
                </a:solidFill>
              </a:rPr>
              <a:t>diversity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of the local client population</a:t>
            </a:r>
          </a:p>
          <a:p>
            <a:pPr marL="854075" indent="-2286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033463" algn="l"/>
              </a:tabLst>
            </a:pP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Include individuals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with </a:t>
            </a:r>
            <a:r>
              <a:rPr lang="en-US" sz="1800" b="1" dirty="0" smtClean="0">
                <a:solidFill>
                  <a:schemeClr val="accent5">
                    <a:lumMod val="50000"/>
                  </a:schemeClr>
                </a:solidFill>
              </a:rPr>
              <a:t>experience and knowledge of the mental health system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, such as representatives of:</a:t>
            </a:r>
          </a:p>
          <a:p>
            <a:pPr marL="1139825" lvl="2" indent="0">
              <a:spcBef>
                <a:spcPts val="600"/>
              </a:spcBef>
              <a:buNone/>
              <a:tabLst>
                <a:tab pos="1033463" algn="l"/>
              </a:tabLst>
            </a:pP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County Offices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of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Education</a:t>
            </a:r>
          </a:p>
          <a:p>
            <a:pPr marL="1139825" lvl="2" indent="0">
              <a:spcBef>
                <a:spcPts val="600"/>
              </a:spcBef>
              <a:buNone/>
              <a:tabLst>
                <a:tab pos="1033463" algn="l"/>
              </a:tabLst>
            </a:pP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Large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and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Small Businesses</a:t>
            </a:r>
          </a:p>
          <a:p>
            <a:pPr marL="1139825" lvl="2" indent="0">
              <a:spcBef>
                <a:spcPts val="600"/>
              </a:spcBef>
              <a:buNone/>
              <a:tabLst>
                <a:tab pos="1033463" algn="l"/>
              </a:tabLst>
            </a:pP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Hospitals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,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Hospital Districts</a:t>
            </a:r>
          </a:p>
          <a:p>
            <a:pPr marL="1139825" lvl="2" indent="0">
              <a:spcBef>
                <a:spcPts val="600"/>
              </a:spcBef>
              <a:buNone/>
              <a:tabLst>
                <a:tab pos="1033463" algn="l"/>
              </a:tabLst>
            </a:pP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Physicians Practicing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in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Emergency Departments</a:t>
            </a:r>
          </a:p>
          <a:p>
            <a:pPr marL="1139825" lvl="2" indent="0">
              <a:spcBef>
                <a:spcPts val="600"/>
              </a:spcBef>
              <a:buNone/>
              <a:tabLst>
                <a:tab pos="1033463" algn="l"/>
              </a:tabLst>
            </a:pP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City Police Chiefs</a:t>
            </a:r>
          </a:p>
          <a:p>
            <a:pPr marL="1139825" lvl="2" indent="0">
              <a:spcBef>
                <a:spcPts val="600"/>
              </a:spcBef>
              <a:buNone/>
              <a:tabLst>
                <a:tab pos="1033463" algn="l"/>
              </a:tabLst>
            </a:pP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County Sheriffs</a:t>
            </a:r>
          </a:p>
          <a:p>
            <a:pPr marL="1139825" lvl="2" indent="0">
              <a:spcBef>
                <a:spcPts val="600"/>
              </a:spcBef>
              <a:buNone/>
              <a:tabLst>
                <a:tab pos="1033463" algn="l"/>
              </a:tabLst>
            </a:pP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Community </a:t>
            </a:r>
            <a:r>
              <a:rPr lang="en-US" sz="1800" dirty="0">
                <a:solidFill>
                  <a:schemeClr val="accent5">
                    <a:lumMod val="50000"/>
                  </a:schemeClr>
                </a:solidFill>
              </a:rPr>
              <a:t>and </a:t>
            </a:r>
            <a:r>
              <a:rPr lang="en-US" sz="1800" dirty="0" smtClean="0">
                <a:solidFill>
                  <a:schemeClr val="accent5">
                    <a:lumMod val="50000"/>
                  </a:schemeClr>
                </a:solidFill>
              </a:rPr>
              <a:t>Nonprofit Service Providers</a:t>
            </a:r>
          </a:p>
          <a:p>
            <a:pPr marL="854075" indent="-228600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1033463" algn="l"/>
              </a:tabLst>
            </a:pPr>
            <a:endParaRPr lang="en-US" sz="1800" dirty="0">
              <a:solidFill>
                <a:schemeClr val="accent5">
                  <a:lumMod val="50000"/>
                </a:schemeClr>
              </a:solidFill>
            </a:endParaRPr>
          </a:p>
          <a:p>
            <a:pPr marL="1203325" lvl="1" indent="-457200">
              <a:lnSpc>
                <a:spcPct val="100000"/>
              </a:lnSpc>
              <a:spcBef>
                <a:spcPts val="5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46698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52400"/>
            <a:ext cx="8519159" cy="997527"/>
          </a:xfrm>
        </p:spPr>
        <p:txBody>
          <a:bodyPr>
            <a:noAutofit/>
          </a:bodyPr>
          <a:lstStyle/>
          <a:p>
            <a:pPr lvl="0" algn="ctr"/>
            <a:r>
              <a:rPr lang="en-US" sz="3200" dirty="0" smtClean="0">
                <a:solidFill>
                  <a:prstClr val="white"/>
                </a:solidFill>
                <a:latin typeface="+mn-lt"/>
              </a:rPr>
              <a:t>Recruitment – </a:t>
            </a:r>
            <a:r>
              <a:rPr lang="en-US" sz="3200" b="0" dirty="0" smtClean="0">
                <a:solidFill>
                  <a:prstClr val="white"/>
                </a:solidFill>
                <a:latin typeface="+mn-lt"/>
              </a:rPr>
              <a:t>Membership Rules: Exceptions</a:t>
            </a:r>
            <a:endParaRPr lang="en-US" sz="3200" b="0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69089"/>
            <a:ext cx="7679575" cy="47244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200" i="1" dirty="0">
                <a:solidFill>
                  <a:schemeClr val="accent5">
                    <a:lumMod val="50000"/>
                  </a:schemeClr>
                </a:solidFill>
              </a:rPr>
              <a:t>Except as noted below*, a </a:t>
            </a:r>
            <a:r>
              <a:rPr lang="en-US" sz="2200" b="1" dirty="0">
                <a:solidFill>
                  <a:schemeClr val="accent5">
                    <a:lumMod val="50000"/>
                  </a:schemeClr>
                </a:solidFill>
              </a:rPr>
              <a:t>Board member or spouse can not be employed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 by:</a:t>
            </a:r>
          </a:p>
          <a:p>
            <a:pPr marL="1027113" lvl="1">
              <a:spcBef>
                <a:spcPts val="600"/>
              </a:spcBef>
            </a:pPr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A county mental health service</a:t>
            </a:r>
          </a:p>
          <a:p>
            <a:pPr marL="1027113" lvl="1">
              <a:spcBef>
                <a:spcPts val="600"/>
              </a:spcBef>
            </a:pPr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The State Department of Health Care Services </a:t>
            </a:r>
          </a:p>
          <a:p>
            <a:pPr marL="1027113" lvl="1">
              <a:spcBef>
                <a:spcPts val="600"/>
              </a:spcBef>
            </a:pPr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A local mental health contract agency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sz="22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</a:rPr>
              <a:t>*  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A mental health </a:t>
            </a:r>
            <a:r>
              <a:rPr lang="en-US" sz="2200" b="1" dirty="0">
                <a:solidFill>
                  <a:schemeClr val="accent5">
                    <a:lumMod val="50000"/>
                  </a:schemeClr>
                </a:solidFill>
              </a:rPr>
              <a:t>consumer </a:t>
            </a:r>
            <a:r>
              <a:rPr lang="en-US" sz="2200" b="1" u="sng" dirty="0">
                <a:solidFill>
                  <a:schemeClr val="accent5">
                    <a:lumMod val="50000"/>
                  </a:schemeClr>
                </a:solidFill>
              </a:rPr>
              <a:t>can be</a:t>
            </a:r>
            <a:r>
              <a:rPr lang="en-US" sz="2200" b="1" dirty="0">
                <a:solidFill>
                  <a:schemeClr val="accent5">
                    <a:lumMod val="50000"/>
                  </a:schemeClr>
                </a:solidFill>
              </a:rPr>
              <a:t> employed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 by any of the above </a:t>
            </a:r>
            <a:r>
              <a:rPr lang="en-US" sz="2200" b="1" u="sng" dirty="0" smtClean="0">
                <a:solidFill>
                  <a:schemeClr val="accent5">
                    <a:lumMod val="50000"/>
                  </a:schemeClr>
                </a:solidFill>
              </a:rPr>
              <a:t>if</a:t>
            </a:r>
            <a:r>
              <a:rPr lang="en-US" sz="2200" u="sng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200" u="sng" dirty="0">
                <a:solidFill>
                  <a:schemeClr val="accent5">
                    <a:lumMod val="50000"/>
                  </a:schemeClr>
                </a:solidFill>
              </a:rPr>
              <a:t>the consumer has no interest, influence or authority over any financial or contractual matter concerning the </a:t>
            </a:r>
            <a:r>
              <a:rPr lang="en-US" sz="2200" u="sng" dirty="0" smtClean="0">
                <a:solidFill>
                  <a:schemeClr val="accent5">
                    <a:lumMod val="50000"/>
                  </a:schemeClr>
                </a:solidFill>
              </a:rPr>
              <a:t>employer</a:t>
            </a:r>
            <a:r>
              <a:rPr lang="en-US" sz="22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1203325" lvl="1" indent="-457200">
              <a:lnSpc>
                <a:spcPct val="100000"/>
              </a:lnSpc>
              <a:spcBef>
                <a:spcPts val="5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2830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52400"/>
            <a:ext cx="8519159" cy="997527"/>
          </a:xfrm>
        </p:spPr>
        <p:txBody>
          <a:bodyPr>
            <a:noAutofit/>
          </a:bodyPr>
          <a:lstStyle/>
          <a:p>
            <a:pPr lvl="0" algn="ctr"/>
            <a:r>
              <a:rPr lang="en-US" sz="3200" dirty="0" smtClean="0">
                <a:solidFill>
                  <a:prstClr val="white"/>
                </a:solidFill>
                <a:latin typeface="+mn-lt"/>
              </a:rPr>
              <a:t>Recruitment – </a:t>
            </a:r>
            <a:r>
              <a:rPr lang="en-US" sz="3200" b="0" dirty="0" smtClean="0">
                <a:solidFill>
                  <a:prstClr val="white"/>
                </a:solidFill>
                <a:latin typeface="+mn-lt"/>
              </a:rPr>
              <a:t>Strategies</a:t>
            </a:r>
            <a:endParaRPr lang="en-US" sz="3200" b="0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69089"/>
            <a:ext cx="7679575" cy="47244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Be intentional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in order to achieve a diverse membership (ethnic, racial, cultural, LGBTQ) that includes people with experience and knowledge of the mental health system and the sectors that it intersects.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sz="11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Reach 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out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(phone call, teleconference, meet for coffee) to find people who can represent various facets of the community, such as:</a:t>
            </a:r>
          </a:p>
          <a:p>
            <a:pPr marL="628650" lvl="1" indent="-457200"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County Veterans Services Office</a:t>
            </a:r>
          </a:p>
          <a:p>
            <a:pPr marL="628650" lvl="1" indent="-457200">
              <a:spcBef>
                <a:spcPts val="600"/>
              </a:spcBef>
              <a:buFont typeface="Arial" panose="020B0604020202020204" pitchFamily="34" charset="0"/>
              <a:buAutoNum type="arabicPeriod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Community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Organizations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(Examples: Hispanic Chamber of Commerce,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Tribal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Organizations, Hmong Community Center)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marL="628650" lvl="1" indent="-457200">
              <a:spcBef>
                <a:spcPts val="600"/>
              </a:spcBef>
              <a:buAutoNum type="arabicPeriod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County Office of Education, First 5 Commissions</a:t>
            </a:r>
          </a:p>
          <a:p>
            <a:pPr marL="628650" lvl="1" indent="-457200">
              <a:spcBef>
                <a:spcPts val="600"/>
              </a:spcBef>
              <a:buAutoNum type="arabicPeriod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Law Enforcement</a:t>
            </a:r>
          </a:p>
          <a:p>
            <a:pPr marL="628650" lvl="1" indent="-457200">
              <a:spcBef>
                <a:spcPts val="600"/>
              </a:spcBef>
              <a:buAutoNum type="arabicPeriod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College/Community College Boards/Staff</a:t>
            </a:r>
          </a:p>
          <a:p>
            <a:pPr marL="628650" lvl="1" indent="-457200">
              <a:spcBef>
                <a:spcPts val="600"/>
              </a:spcBef>
              <a:buAutoNum type="arabicPeriod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Mental Health Adult Resource Centers/Consumer Groups</a:t>
            </a:r>
          </a:p>
          <a:p>
            <a:pPr marL="628650" lvl="1" indent="-457200">
              <a:spcBef>
                <a:spcPts val="600"/>
              </a:spcBef>
              <a:buAutoNum type="arabicPeriod"/>
            </a:pP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Commissions on Aging/Older Adult Groups</a:t>
            </a:r>
          </a:p>
          <a:p>
            <a:pPr marL="1203325" lvl="1" indent="-457200">
              <a:lnSpc>
                <a:spcPct val="100000"/>
              </a:lnSpc>
              <a:spcBef>
                <a:spcPts val="5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9618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52400"/>
            <a:ext cx="8519159" cy="997527"/>
          </a:xfrm>
        </p:spPr>
        <p:txBody>
          <a:bodyPr>
            <a:noAutofit/>
          </a:bodyPr>
          <a:lstStyle/>
          <a:p>
            <a:pPr lvl="0" algn="ctr"/>
            <a:r>
              <a:rPr lang="en-US" sz="3200" dirty="0" smtClean="0">
                <a:solidFill>
                  <a:prstClr val="white"/>
                </a:solidFill>
                <a:latin typeface="+mn-lt"/>
              </a:rPr>
              <a:t>Recruitment – </a:t>
            </a:r>
            <a:r>
              <a:rPr lang="en-US" sz="3200" b="0" dirty="0" smtClean="0">
                <a:solidFill>
                  <a:prstClr val="white"/>
                </a:solidFill>
                <a:latin typeface="+mn-lt"/>
              </a:rPr>
              <a:t>Process</a:t>
            </a:r>
            <a:endParaRPr lang="en-US" sz="3200" b="0" dirty="0">
              <a:solidFill>
                <a:prstClr val="white"/>
              </a:solidFill>
              <a:latin typeface="+mn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69089"/>
            <a:ext cx="8001000" cy="47244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Use a process that is </a:t>
            </a:r>
            <a:r>
              <a:rPr lang="en-US" u="sng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fair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and </a:t>
            </a:r>
            <a:r>
              <a:rPr lang="en-US" u="sng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respects people’s privacy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.</a:t>
            </a: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sz="12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Public posting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of Mental/Behavioral Health Board/Commission openings (usually done by county staff).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On-line or printed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application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Chair or Executive Committee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reviews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applications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Qualified applicants are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interviewed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by two or more MHB/C members followed by possible recommendation to the MHB/C</a:t>
            </a:r>
            <a:endParaRPr lang="en-US" sz="32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MHB/C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votes to 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recommend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 individuals for possible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appointment by Board of Supervisors.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AutoNum type="arabicPeriod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The Board of Supervisors receives the recommendations and makes desired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appointments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.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36120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8" y="152400"/>
            <a:ext cx="8415251" cy="997527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TOPICS</a:t>
            </a:r>
            <a:endParaRPr lang="en-US" sz="3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84867"/>
            <a:ext cx="7679575" cy="4572000"/>
          </a:xfrm>
        </p:spPr>
        <p:txBody>
          <a:bodyPr>
            <a:noAutofit/>
          </a:bodyPr>
          <a:lstStyle/>
          <a:p>
            <a:pPr marL="746125" lvl="1" indent="-457200">
              <a:lnSpc>
                <a:spcPct val="100000"/>
              </a:lnSpc>
              <a:spcBef>
                <a:spcPts val="5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Running a Good Meeting</a:t>
            </a:r>
          </a:p>
          <a:p>
            <a:pPr marL="746125" lvl="1" indent="-457200">
              <a:lnSpc>
                <a:spcPct val="100000"/>
              </a:lnSpc>
              <a:spcBef>
                <a:spcPts val="5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Recruitment</a:t>
            </a:r>
          </a:p>
          <a:p>
            <a:pPr marL="746125" lvl="1" indent="-457200">
              <a:lnSpc>
                <a:spcPct val="100000"/>
              </a:lnSpc>
              <a:spcBef>
                <a:spcPts val="5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Review &amp; Evaluate</a:t>
            </a:r>
          </a:p>
          <a:p>
            <a:pPr marL="746125" lvl="1" indent="-457200">
              <a:lnSpc>
                <a:spcPct val="100000"/>
              </a:lnSpc>
              <a:spcBef>
                <a:spcPts val="5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Recommendations</a:t>
            </a: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746125" lvl="1" indent="-457200">
              <a:lnSpc>
                <a:spcPct val="100000"/>
              </a:lnSpc>
              <a:spcBef>
                <a:spcPts val="5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Annual Goals / Task List</a:t>
            </a:r>
          </a:p>
          <a:p>
            <a:pPr marL="746125" lvl="1" indent="-457200">
              <a:lnSpc>
                <a:spcPct val="100000"/>
              </a:lnSpc>
              <a:spcBef>
                <a:spcPts val="5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37C153A-0021-4946-B196-4C0393712DE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4166" t="39624" r="52500" b="17392"/>
          <a:stretch/>
        </p:blipFill>
        <p:spPr>
          <a:xfrm>
            <a:off x="6096000" y="2288088"/>
            <a:ext cx="2362200" cy="171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84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28600" y="152400"/>
            <a:ext cx="8519159" cy="997527"/>
          </a:xfrm>
        </p:spPr>
        <p:txBody>
          <a:bodyPr>
            <a:noAutofit/>
          </a:bodyPr>
          <a:lstStyle/>
          <a:p>
            <a:pPr lvl="0" algn="ctr"/>
            <a:r>
              <a:rPr lang="en-US" sz="3200" dirty="0" smtClean="0">
                <a:solidFill>
                  <a:prstClr val="white"/>
                </a:solidFill>
              </a:rPr>
              <a:t>Recruitment – </a:t>
            </a:r>
            <a:r>
              <a:rPr lang="en-US" sz="3200" b="0" dirty="0" smtClean="0">
                <a:solidFill>
                  <a:prstClr val="white"/>
                </a:solidFill>
              </a:rPr>
              <a:t>Member Orientation</a:t>
            </a:r>
            <a:endParaRPr lang="en-US" sz="3200" b="0" dirty="0">
              <a:solidFill>
                <a:prstClr val="white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569089"/>
            <a:ext cx="8001000" cy="4724400"/>
          </a:xfrm>
        </p:spPr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Provide a new member orientation as soon as possible to familiarize new members with:</a:t>
            </a:r>
          </a:p>
          <a:p>
            <a:pPr marL="628650" lvl="1" indent="-457200">
              <a:spcBef>
                <a:spcPts val="600"/>
              </a:spcBef>
              <a:buAutoNum type="arabicPeriod"/>
            </a:pPr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Duties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(5604.2)</a:t>
            </a:r>
          </a:p>
          <a:p>
            <a:pPr marL="628650" lvl="1" indent="-457200">
              <a:spcBef>
                <a:spcPts val="600"/>
              </a:spcBef>
              <a:buAutoNum type="arabicPeriod"/>
            </a:pPr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Brown Act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Requirements</a:t>
            </a:r>
            <a:endParaRPr lang="en-US" sz="11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marL="628650" lvl="1" indent="-457200">
              <a:spcBef>
                <a:spcPts val="600"/>
              </a:spcBef>
              <a:buAutoNum type="arabicPeriod"/>
            </a:pPr>
            <a:r>
              <a:rPr lang="en-US" sz="22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Past work </a:t>
            </a: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(such as most recent Annual Report)</a:t>
            </a:r>
          </a:p>
          <a:p>
            <a:pPr marL="457200" indent="-457200">
              <a:spcBef>
                <a:spcPts val="600"/>
              </a:spcBef>
              <a:spcAft>
                <a:spcPts val="0"/>
              </a:spcAft>
              <a:buAutoNum type="arabicPeriod"/>
            </a:pPr>
            <a:endParaRPr lang="en-US" sz="22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r>
              <a:rPr lang="en-US" sz="22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CALBHB/C’s website provides member orientation resources:</a:t>
            </a:r>
          </a:p>
          <a:p>
            <a:pPr lvl="1"/>
            <a:r>
              <a:rPr lang="en-US" sz="2200" b="1" dirty="0" smtClean="0">
                <a:solidFill>
                  <a:schemeClr val="accent1"/>
                </a:solidFill>
                <a:latin typeface="+mn-lt"/>
                <a:hlinkClick r:id="rId3"/>
              </a:rPr>
              <a:t>Member Guide</a:t>
            </a:r>
            <a:r>
              <a:rPr lang="en-US" sz="2200" b="1" dirty="0" smtClean="0">
                <a:solidFill>
                  <a:schemeClr val="accent1"/>
                </a:solidFill>
                <a:latin typeface="+mn-lt"/>
              </a:rPr>
              <a:t> </a:t>
            </a:r>
            <a:r>
              <a:rPr lang="en-US" sz="2000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 (Bylaws, Acronyms, Policies, WIC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and more)</a:t>
            </a:r>
          </a:p>
          <a:p>
            <a:pPr marL="685800" lvl="2" indent="0">
              <a:spcAft>
                <a:spcPts val="800"/>
              </a:spcAft>
              <a:buNone/>
            </a:pPr>
            <a:r>
              <a:rPr lang="en-US" dirty="0" smtClean="0">
                <a:solidFill>
                  <a:schemeClr val="accent1"/>
                </a:solidFill>
                <a:latin typeface="+mn-lt"/>
                <a:hlinkClick r:id="rId4"/>
              </a:rPr>
              <a:t>www.calbhbc.org/templatessample-docs</a:t>
            </a:r>
            <a:r>
              <a:rPr lang="en-US" dirty="0" smtClean="0">
                <a:solidFill>
                  <a:schemeClr val="accent1"/>
                </a:solidFill>
                <a:latin typeface="+mn-lt"/>
              </a:rPr>
              <a:t> </a:t>
            </a:r>
          </a:p>
          <a:p>
            <a:pPr lvl="1">
              <a:spcAft>
                <a:spcPts val="800"/>
              </a:spcAft>
            </a:pP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Training 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(15-Minute Modules, Recordings, Handbook &amp; more):  	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+mn-lt"/>
                <a:hlinkClick r:id="rId5"/>
              </a:rPr>
              <a:t>www.calbhbc.org/training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</a:t>
            </a:r>
            <a:endParaRPr lang="en-US" sz="20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marL="0" indent="0">
              <a:spcBef>
                <a:spcPts val="600"/>
              </a:spcBef>
              <a:spcAft>
                <a:spcPts val="0"/>
              </a:spcAft>
              <a:buNone/>
            </a:pPr>
            <a:endParaRPr lang="en-US" sz="22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076233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8" y="152400"/>
            <a:ext cx="8415251" cy="997527"/>
          </a:xfrm>
        </p:spPr>
        <p:txBody>
          <a:bodyPr>
            <a:noAutofit/>
          </a:bodyPr>
          <a:lstStyle/>
          <a:p>
            <a:pPr lvl="0" algn="ctr"/>
            <a:r>
              <a:rPr lang="en-US" sz="3200" dirty="0" smtClean="0">
                <a:solidFill>
                  <a:prstClr val="white"/>
                </a:solidFill>
              </a:rPr>
              <a:t>Annual Goals &amp; Task List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447800"/>
            <a:ext cx="8458200" cy="4800600"/>
          </a:xfrm>
        </p:spPr>
        <p:txBody>
          <a:bodyPr>
            <a:noAutofit/>
          </a:bodyPr>
          <a:lstStyle/>
          <a:p>
            <a:pPr marL="1089025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Sample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Documents</a:t>
            </a:r>
            <a:r>
              <a:rPr lang="en-US" sz="28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-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See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“Annual Goals/Task List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” at: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	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+mn-lt"/>
                <a:hlinkClick r:id="rId3"/>
              </a:rPr>
              <a:t>www.calbhbc.org/templatessample-docs</a:t>
            </a:r>
            <a:endParaRPr lang="en-US" sz="1600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marL="746125" lvl="1" indent="0">
              <a:lnSpc>
                <a:spcPct val="100000"/>
              </a:lnSpc>
              <a:spcBef>
                <a:spcPts val="500"/>
              </a:spcBef>
              <a:buNone/>
            </a:pPr>
            <a:endParaRPr lang="en-US" sz="1500" b="1" dirty="0" smtClean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marL="746125" lvl="1" indent="0">
              <a:lnSpc>
                <a:spcPct val="100000"/>
              </a:lnSpc>
              <a:spcBef>
                <a:spcPts val="500"/>
              </a:spcBef>
              <a:buNone/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Annual Goals</a:t>
            </a:r>
          </a:p>
          <a:p>
            <a:pPr marL="1546225" lvl="2" indent="-457200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Mandated Responsibilities</a:t>
            </a:r>
          </a:p>
          <a:p>
            <a:pPr marL="1546225" lvl="2" indent="-457200">
              <a:lnSpc>
                <a:spcPct val="100000"/>
              </a:lnSpc>
              <a:spcBef>
                <a:spcPts val="500"/>
              </a:spcBef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Specific Goals (Site Visits, Participation)</a:t>
            </a:r>
          </a:p>
          <a:p>
            <a:pPr marL="1546225" lvl="2" indent="-457200">
              <a:lnSpc>
                <a:spcPct val="100000"/>
              </a:lnSpc>
              <a:spcBef>
                <a:spcPts val="5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Priority Issues: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Identify 1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to 3 areas of special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focus</a:t>
            </a:r>
          </a:p>
          <a:p>
            <a:pPr marL="746125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Task List: </a:t>
            </a:r>
          </a:p>
          <a:p>
            <a:pPr marL="1546225" lvl="2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Scheduled </a:t>
            </a:r>
            <a:r>
              <a:rPr lang="en-US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Tasks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 (Calendar Reminders)</a:t>
            </a:r>
          </a:p>
          <a:p>
            <a:pPr marL="1431925" lvl="3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	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(Such as: Elections, Finalize Annual Report)</a:t>
            </a:r>
          </a:p>
          <a:p>
            <a:pPr marL="1546225" lvl="2" indent="-457200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Ongoing Tasks</a:t>
            </a:r>
          </a:p>
          <a:p>
            <a:pPr marL="1089025" lvl="2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		(Such as: Agendas, Site Visits, Training)</a:t>
            </a:r>
            <a:endParaRPr lang="en-US" b="1" dirty="0" smtClean="0">
              <a:solidFill>
                <a:schemeClr val="accent5">
                  <a:lumMod val="50000"/>
                </a:schemeClr>
              </a:solidFill>
              <a:latin typeface="+mn-lt"/>
            </a:endParaRPr>
          </a:p>
          <a:p>
            <a:pPr marL="1546225" lvl="2" indent="-457200">
              <a:lnSpc>
                <a:spcPct val="100000"/>
              </a:lnSpc>
              <a:spcBef>
                <a:spcPts val="500"/>
              </a:spcBef>
              <a:spcAft>
                <a:spcPts val="700"/>
              </a:spcAft>
              <a:buFont typeface="Wingdings" panose="05000000000000000000" pitchFamily="2" charset="2"/>
              <a:buChar char="§"/>
            </a:pPr>
            <a:endParaRPr lang="en-US" sz="2400" b="1" dirty="0">
              <a:solidFill>
                <a:schemeClr val="accent5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131916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8" y="76200"/>
            <a:ext cx="8415251" cy="1219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Thank you </a:t>
            </a:r>
            <a:r>
              <a:rPr lang="en-US" b="0" dirty="0" smtClean="0"/>
              <a:t>for serving on or supporting a local mental/behavioral health board or commission!</a:t>
            </a:r>
            <a:endParaRPr lang="en-US" b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95400"/>
            <a:ext cx="8113220" cy="4572000"/>
          </a:xfrm>
        </p:spPr>
        <p:txBody>
          <a:bodyPr anchor="ctr">
            <a:noAutofit/>
          </a:bodyPr>
          <a:lstStyle/>
          <a:p>
            <a:pPr marL="0" lvl="2" indent="0" algn="ctr">
              <a:spcBef>
                <a:spcPts val="0"/>
              </a:spcBef>
              <a:spcAft>
                <a:spcPts val="900"/>
              </a:spcAft>
              <a:buNone/>
            </a:pPr>
            <a:r>
              <a:rPr lang="en-US" sz="4400" dirty="0" smtClean="0">
                <a:solidFill>
                  <a:schemeClr val="accent1">
                    <a:lumMod val="75000"/>
                  </a:schemeClr>
                </a:solidFill>
              </a:rPr>
              <a:t>Questions?</a:t>
            </a:r>
            <a:endParaRPr lang="en-US" sz="44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46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="" xmlns:a16="http://schemas.microsoft.com/office/drawing/2014/main" id="{8C562B34-1839-45F6-86C4-1DEA5E5DE8DB}"/>
              </a:ext>
            </a:extLst>
          </p:cNvPr>
          <p:cNvSpPr txBox="1">
            <a:spLocks/>
          </p:cNvSpPr>
          <p:nvPr/>
        </p:nvSpPr>
        <p:spPr>
          <a:xfrm>
            <a:off x="277091" y="244895"/>
            <a:ext cx="8562109" cy="10574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nl-NL"/>
            </a:defPPr>
            <a:lvl1pPr marL="0" algn="l" defTabSz="914400" rtl="0" eaLnBrk="1" latinLnBrk="0" hangingPunct="1">
              <a:defRPr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000" b="1" dirty="0">
                <a:solidFill>
                  <a:schemeClr val="bg1"/>
                </a:solidFill>
              </a:rPr>
              <a:t>CALBHB/C Resources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="" xmlns:a16="http://schemas.microsoft.com/office/drawing/2014/main" id="{44675664-B8B2-48AC-A951-853F2DFD8C17}"/>
              </a:ext>
            </a:extLst>
          </p:cNvPr>
          <p:cNvSpPr txBox="1">
            <a:spLocks/>
          </p:cNvSpPr>
          <p:nvPr/>
        </p:nvSpPr>
        <p:spPr>
          <a:xfrm>
            <a:off x="342900" y="5743992"/>
            <a:ext cx="8458200" cy="609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CA Association of Local Behavioral Health Boards and Commissions (CALBHB/C) supports the work of CA’s 59 local mental/behavioral health boards and commissions. 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www.calbhbc.org</a:t>
            </a:r>
            <a:r>
              <a:rPr lang="en-US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2775" y="1600200"/>
            <a:ext cx="3881640" cy="338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Resources</a:t>
            </a:r>
            <a:endParaRPr lang="en-US" b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hlinkClick r:id="rId5"/>
              </a:rPr>
              <a:t>Cultural Relevance</a:t>
            </a:r>
            <a:endParaRPr lang="en-US" sz="16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hlinkClick r:id="rId6"/>
              </a:rPr>
              <a:t>Hybrid Meetings</a:t>
            </a:r>
            <a:endParaRPr lang="en-US" sz="1600" dirty="0" smtClean="0">
              <a:hlinkClick r:id="rId7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hlinkClick r:id="rId7"/>
              </a:rPr>
              <a:t>MHSA 3-Year Plans/Updates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hlinkClick r:id="rId7"/>
              </a:rPr>
              <a:t>Role, Components, Fiscal</a:t>
            </a:r>
            <a:endParaRPr lang="en-US" sz="1600" dirty="0" smtClean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hlinkClick r:id="rId8"/>
              </a:rPr>
              <a:t>Community Program Planning</a:t>
            </a:r>
            <a:endParaRPr lang="en-US" sz="1600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hlinkClick r:id="rId9"/>
              </a:rPr>
              <a:t>Performance Outcome Data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hlinkClick r:id="rId10"/>
              </a:rPr>
              <a:t>WIC:  Duties, Membership</a:t>
            </a:r>
            <a:endParaRPr lang="en-US" sz="1600" dirty="0" smtClean="0"/>
          </a:p>
          <a:p>
            <a:pPr lvl="3"/>
            <a:r>
              <a:rPr lang="en-US" sz="1600" dirty="0" smtClean="0"/>
              <a:t>…. </a:t>
            </a:r>
            <a:r>
              <a:rPr lang="en-US" sz="1600" dirty="0" smtClean="0">
                <a:hlinkClick r:id="rId4"/>
              </a:rPr>
              <a:t>and more!</a:t>
            </a:r>
            <a:endParaRPr lang="en-US" sz="1600" dirty="0" smtClean="0"/>
          </a:p>
          <a:p>
            <a:pPr marL="342900" indent="-342900">
              <a:buAutoNum type="arabicPeriod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News/Issues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hlinkClick r:id="rId11"/>
              </a:rPr>
              <a:t>Newsletters</a:t>
            </a:r>
            <a:endParaRPr lang="en-US" sz="16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hlinkClick r:id="rId11"/>
              </a:rPr>
              <a:t>Issue Briefs</a:t>
            </a:r>
            <a:r>
              <a:rPr lang="en-US" sz="1600" dirty="0" smtClean="0"/>
              <a:t> (11)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hlinkClick r:id="rId11"/>
              </a:rPr>
              <a:t>Issue Pages</a:t>
            </a:r>
            <a:r>
              <a:rPr lang="en-US" sz="1600" dirty="0" smtClean="0"/>
              <a:t> (35+)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181600" y="1600200"/>
            <a:ext cx="3276600" cy="40703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 startAt="4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hlinkClick r:id="rId12"/>
              </a:rPr>
              <a:t>Trainings</a:t>
            </a:r>
            <a:r>
              <a:rPr lang="en-US" b="1" dirty="0" smtClean="0"/>
              <a:t> </a:t>
            </a:r>
            <a:r>
              <a:rPr lang="en-US" dirty="0" smtClean="0"/>
              <a:t>(Recorded)</a:t>
            </a:r>
            <a:endParaRPr lang="en-US" b="1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hlinkClick r:id="rId13"/>
              </a:rPr>
              <a:t>Chair &amp; Admin Training</a:t>
            </a:r>
            <a:endParaRPr lang="en-US" sz="1600" dirty="0" smtClean="0">
              <a:hlinkClick r:id="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hlinkClick r:id="rId14"/>
              </a:rPr>
              <a:t>Mental Health Board</a:t>
            </a:r>
            <a:endParaRPr lang="en-US" sz="1600" dirty="0" smtClean="0">
              <a:hlinkClick r:id="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hlinkClick r:id="rId15"/>
              </a:rPr>
              <a:t>MHSA Community Program Planning</a:t>
            </a:r>
            <a:endParaRPr lang="en-US" sz="16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hlinkClick r:id="rId16"/>
              </a:rPr>
              <a:t>Performance &amp; Fiscal</a:t>
            </a:r>
            <a:endParaRPr lang="en-US" sz="16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hlinkClick r:id="rId17"/>
              </a:rPr>
              <a:t>Unconscious Bias</a:t>
            </a:r>
            <a:endParaRPr lang="en-US" sz="1600" dirty="0" smtClean="0"/>
          </a:p>
          <a:p>
            <a:pPr>
              <a:spcBef>
                <a:spcPts val="500"/>
              </a:spcBef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5.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  <a:r>
              <a:rPr lang="en-US" b="1" dirty="0">
                <a:solidFill>
                  <a:schemeClr val="accent1">
                    <a:lumMod val="75000"/>
                  </a:schemeClr>
                </a:solidFill>
                <a:hlinkClick r:id="rId12"/>
              </a:rPr>
              <a:t>Trainings</a:t>
            </a:r>
            <a:r>
              <a:rPr lang="en-US" dirty="0" smtClean="0"/>
              <a:t> (On-Line Modules)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hlinkClick r:id="rId18"/>
              </a:rPr>
              <a:t>Duties of local boards</a:t>
            </a:r>
            <a:endParaRPr lang="en-US" sz="16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hlinkClick r:id="rId19"/>
              </a:rPr>
              <a:t>MHSA: Role of MHB</a:t>
            </a:r>
            <a:endParaRPr lang="en-US" sz="16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hlinkClick r:id="rId20"/>
              </a:rPr>
              <a:t>MHSA: Fiscal</a:t>
            </a:r>
            <a:endParaRPr lang="en-US" sz="16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hlinkClick r:id="rId21"/>
              </a:rPr>
              <a:t>MHSA: CPP</a:t>
            </a:r>
            <a:endParaRPr lang="en-US" sz="1600" dirty="0"/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6.   Advocacy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hlinkClick r:id="rId22"/>
              </a:rPr>
              <a:t>Local</a:t>
            </a:r>
            <a:endParaRPr lang="en-US" sz="1600" dirty="0" smtClean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 smtClean="0">
                <a:hlinkClick r:id="rId23"/>
              </a:rPr>
              <a:t>State/Federal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426565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8" y="152400"/>
            <a:ext cx="8415251" cy="997527"/>
          </a:xfrm>
        </p:spPr>
        <p:txBody>
          <a:bodyPr>
            <a:noAutofit/>
          </a:bodyPr>
          <a:lstStyle/>
          <a:p>
            <a:pPr lvl="0" algn="ctr"/>
            <a:r>
              <a:rPr lang="en-US" sz="3200" dirty="0" smtClean="0">
                <a:solidFill>
                  <a:prstClr val="white"/>
                </a:solidFill>
              </a:rPr>
              <a:t>Running a Good Meeting</a:t>
            </a:r>
            <a:endParaRPr lang="en-US" sz="2600" b="0" dirty="0">
              <a:solidFill>
                <a:schemeClr val="bg2"/>
              </a:solidFill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8184" y="1447800"/>
            <a:ext cx="7679575" cy="5029200"/>
          </a:xfrm>
        </p:spPr>
        <p:txBody>
          <a:bodyPr>
            <a:noAutofit/>
          </a:bodyPr>
          <a:lstStyle/>
          <a:p>
            <a:pPr marL="1089025" lvl="2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800" i="1" dirty="0" smtClean="0">
                <a:solidFill>
                  <a:schemeClr val="accent5">
                    <a:lumMod val="50000"/>
                  </a:schemeClr>
                </a:solidFill>
              </a:rPr>
              <a:t>from</a:t>
            </a:r>
            <a:r>
              <a:rPr lang="en-US" sz="3600" i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800" dirty="0" smtClean="0">
                <a:solidFill>
                  <a:schemeClr val="bg2"/>
                </a:solidFill>
                <a:hlinkClick r:id="rId3"/>
              </a:rPr>
              <a:t>Best </a:t>
            </a:r>
            <a:r>
              <a:rPr lang="en-US" sz="2800" dirty="0">
                <a:solidFill>
                  <a:schemeClr val="bg2"/>
                </a:solidFill>
                <a:hlinkClick r:id="rId3"/>
              </a:rPr>
              <a:t>Practices, P. </a:t>
            </a:r>
            <a:r>
              <a:rPr lang="en-US" sz="2800" dirty="0" smtClean="0">
                <a:solidFill>
                  <a:schemeClr val="bg2"/>
                </a:solidFill>
                <a:hlinkClick r:id="rId3"/>
              </a:rPr>
              <a:t>26</a:t>
            </a:r>
            <a:endParaRPr lang="en-US" sz="2800" dirty="0">
              <a:solidFill>
                <a:schemeClr val="bg2"/>
              </a:solidFill>
            </a:endParaRPr>
          </a:p>
          <a:p>
            <a:pPr marL="1889125" lvl="3" indent="-457200">
              <a:lnSpc>
                <a:spcPct val="125000"/>
              </a:lnSpc>
              <a:spcBef>
                <a:spcPts val="0"/>
              </a:spcBef>
            </a:pP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Attendance</a:t>
            </a:r>
          </a:p>
          <a:p>
            <a:pPr marL="1889125" lvl="3" indent="-457200">
              <a:lnSpc>
                <a:spcPct val="125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hlinkClick r:id="rId4"/>
              </a:rPr>
              <a:t>Conduct</a:t>
            </a: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1889125" lvl="3" indent="-457200">
              <a:lnSpc>
                <a:spcPct val="125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Content</a:t>
            </a:r>
          </a:p>
          <a:p>
            <a:pPr marL="1889125" lvl="3" indent="-457200">
              <a:lnSpc>
                <a:spcPct val="125000"/>
              </a:lnSpc>
              <a:spcBef>
                <a:spcPts val="0"/>
              </a:spcBef>
            </a:pP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Rules</a:t>
            </a:r>
            <a:endParaRPr lang="en-US" sz="2800" b="1" dirty="0">
              <a:solidFill>
                <a:schemeClr val="accent5">
                  <a:lumMod val="50000"/>
                </a:schemeClr>
              </a:solidFill>
            </a:endParaRPr>
          </a:p>
          <a:p>
            <a:pPr marL="1889125" lvl="3" indent="-457200">
              <a:lnSpc>
                <a:spcPct val="125000"/>
              </a:lnSpc>
              <a:spcBef>
                <a:spcPts val="0"/>
              </a:spcBef>
            </a:pP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Handling Disruptions</a:t>
            </a:r>
          </a:p>
          <a:p>
            <a:pPr marL="1889125" lvl="3" indent="-457200">
              <a:lnSpc>
                <a:spcPct val="125000"/>
              </a:lnSpc>
              <a:spcBef>
                <a:spcPts val="0"/>
              </a:spcBef>
            </a:pP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Facilitation</a:t>
            </a:r>
          </a:p>
          <a:p>
            <a:pPr marL="1089025" lvl="2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3913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8" y="152400"/>
            <a:ext cx="8415251" cy="997527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Running a Good Meeting:  </a:t>
            </a:r>
            <a:r>
              <a:rPr lang="en-US" sz="3000" b="0" dirty="0" smtClean="0"/>
              <a:t>Attendance</a:t>
            </a:r>
            <a:endParaRPr lang="en-US" sz="3000" b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523" y="1173876"/>
            <a:ext cx="8113220" cy="5074524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22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Remind Members (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email/phone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)  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Best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Practices,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Page 26</a:t>
            </a:r>
            <a:endParaRPr lang="en-US" sz="2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Invite – 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Be intentional about inviting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endParaRPr lang="en-US" sz="22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2" indent="-342900"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Consumer/family member organizations</a:t>
            </a:r>
          </a:p>
          <a:p>
            <a:pPr lvl="2" indent="-342900"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Organizations representing diverse ethnic/cultural/racial populations.</a:t>
            </a:r>
          </a:p>
          <a:p>
            <a:pPr lvl="2" indent="-342900"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Advocacy Groups</a:t>
            </a:r>
          </a:p>
          <a:p>
            <a:pPr lvl="2" indent="-342900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County Agencies:</a:t>
            </a:r>
          </a:p>
          <a:p>
            <a:pPr lvl="3" indent="-342900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Housing</a:t>
            </a:r>
          </a:p>
          <a:p>
            <a:pPr lvl="3" indent="-342900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Older Adults</a:t>
            </a:r>
          </a:p>
          <a:p>
            <a:pPr lvl="3" indent="-342900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Veterans Officer</a:t>
            </a:r>
          </a:p>
          <a:p>
            <a:pPr lvl="3" indent="-342900"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Drug &amp; Alcohol</a:t>
            </a:r>
          </a:p>
          <a:p>
            <a:pPr lvl="3" indent="-342900">
              <a:spcBef>
                <a:spcPts val="0"/>
              </a:spcBef>
              <a:spcAft>
                <a:spcPts val="800"/>
              </a:spcAft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Jail Warden</a:t>
            </a:r>
          </a:p>
          <a:p>
            <a:pPr lvl="2" indent="-342900"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School District, Law Enforcement, Community College</a:t>
            </a:r>
          </a:p>
          <a:p>
            <a:pPr lvl="2" indent="-342900">
              <a:spcBef>
                <a:spcPts val="0"/>
              </a:spcBef>
              <a:spcAft>
                <a:spcPts val="900"/>
              </a:spcAft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Patients’ Rights Advocate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9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8" y="152400"/>
            <a:ext cx="8415251" cy="997527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Running a Good Meeting:  </a:t>
            </a:r>
            <a:r>
              <a:rPr lang="en-US" sz="3000" b="0" dirty="0" smtClean="0"/>
              <a:t>Conduct</a:t>
            </a:r>
            <a:endParaRPr lang="en-US" sz="3000" b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95400"/>
            <a:ext cx="8113220" cy="45720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22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Active Listening                         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hlinkClick r:id="rId3"/>
              </a:rPr>
              <a:t>Best Practices, Page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10</a:t>
            </a:r>
            <a:endParaRPr lang="en-US" sz="2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Focus on Issues</a:t>
            </a:r>
          </a:p>
          <a:p>
            <a:pPr marL="457200" indent="-457200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hlinkClick r:id="rId4"/>
              </a:rPr>
              <a:t>Person-First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Language</a:t>
            </a:r>
            <a:endParaRPr lang="en-US" sz="2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No Swearing</a:t>
            </a:r>
          </a:p>
          <a:p>
            <a:pPr marL="457200" indent="-457200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No Personal Attacks or Criticism (of self or others).</a:t>
            </a:r>
          </a:p>
          <a:p>
            <a:pPr marL="457200" indent="-457200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One person speaks at a time – No side bars.</a:t>
            </a:r>
          </a:p>
          <a:p>
            <a:pPr marL="457200" indent="-457200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Keep Comments Short if possible—Do not monopolize.</a:t>
            </a:r>
          </a:p>
          <a:p>
            <a:pPr marL="457200" indent="-457200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Limit use of Acronyms –”When in doubt, spell it out.”</a:t>
            </a:r>
          </a:p>
          <a:p>
            <a:pPr marL="457200" indent="-457200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</a:rPr>
              <a:t>Silence Cell Phones</a:t>
            </a:r>
          </a:p>
          <a:p>
            <a:pPr marL="514350" lvl="2" indent="0">
              <a:spcBef>
                <a:spcPts val="0"/>
              </a:spcBef>
              <a:spcAft>
                <a:spcPts val="900"/>
              </a:spcAft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31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8" y="152400"/>
            <a:ext cx="8415251" cy="997527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Running a Good Meeting:  </a:t>
            </a:r>
            <a:r>
              <a:rPr lang="en-US" sz="3000" b="0" dirty="0" smtClean="0"/>
              <a:t>Content</a:t>
            </a:r>
            <a:endParaRPr lang="en-US" sz="3000" b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295400"/>
            <a:ext cx="8113220" cy="4572000"/>
          </a:xfrm>
        </p:spPr>
        <p:txBody>
          <a:bodyPr>
            <a:noAutofit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endParaRPr lang="en-US" sz="22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Agenda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sample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)                          </a:t>
            </a:r>
            <a:r>
              <a:rPr lang="en-US" sz="2200" b="1" dirty="0">
                <a:solidFill>
                  <a:schemeClr val="accent1">
                    <a:lumMod val="75000"/>
                  </a:schemeClr>
                </a:solidFill>
                <a:hlinkClick r:id="rId4"/>
              </a:rPr>
              <a:t>Best Practices, 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Page 26</a:t>
            </a:r>
            <a:endParaRPr lang="en-US" sz="2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Speakers who can speak about:</a:t>
            </a:r>
          </a:p>
          <a:p>
            <a:pPr marL="801688" lvl="1">
              <a:spcBef>
                <a:spcPts val="0"/>
              </a:spcBef>
              <a:spcAft>
                <a:spcPts val="1400"/>
              </a:spcAft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Priorities identified by board members/concerns of public</a:t>
            </a:r>
          </a:p>
          <a:p>
            <a:pPr marL="801688" lvl="1">
              <a:spcBef>
                <a:spcPts val="0"/>
              </a:spcBef>
              <a:spcAft>
                <a:spcPts val="1400"/>
              </a:spcAft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Access and effectiveness of services</a:t>
            </a:r>
          </a:p>
          <a:p>
            <a:pPr marL="801688" lvl="1">
              <a:spcBef>
                <a:spcPts val="0"/>
              </a:spcBef>
              <a:spcAft>
                <a:spcPts val="1400"/>
              </a:spcAft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Needs, issues and successes.</a:t>
            </a:r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spcBef>
                <a:spcPts val="0"/>
              </a:spcBef>
              <a:spcAft>
                <a:spcPts val="1400"/>
              </a:spcAft>
              <a:buFont typeface="+mj-lt"/>
              <a:buAutoNum type="arabicPeriod"/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Housekeeping – Keep it limited</a:t>
            </a:r>
          </a:p>
          <a:p>
            <a:pPr marL="514350" lvl="2" indent="0">
              <a:spcBef>
                <a:spcPts val="0"/>
              </a:spcBef>
              <a:spcAft>
                <a:spcPts val="1400"/>
              </a:spcAft>
              <a:buNone/>
            </a:pPr>
            <a:r>
              <a:rPr lang="en-US" sz="2200" dirty="0" smtClean="0">
                <a:solidFill>
                  <a:schemeClr val="accent1">
                    <a:lumMod val="75000"/>
                  </a:schemeClr>
                </a:solidFill>
              </a:rPr>
              <a:t>Use Executive Committee (or Chair &amp; Admin Liaison in very small counties) to address board/commission organizational topics</a:t>
            </a: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.</a:t>
            </a:r>
            <a:endParaRPr lang="en-US" sz="2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514350" lvl="2" indent="0">
              <a:spcBef>
                <a:spcPts val="0"/>
              </a:spcBef>
              <a:spcAft>
                <a:spcPts val="900"/>
              </a:spcAft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549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8" y="152400"/>
            <a:ext cx="8415251" cy="997527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Running a Good Meeting - Rules:  </a:t>
            </a:r>
            <a:r>
              <a:rPr lang="en-US" sz="3000" b="0" dirty="0" smtClean="0"/>
              <a:t>Brown Act</a:t>
            </a:r>
            <a:endParaRPr lang="en-US" sz="3000" b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851" y="1580606"/>
            <a:ext cx="8432668" cy="4572000"/>
          </a:xfrm>
        </p:spPr>
        <p:txBody>
          <a:bodyPr>
            <a:noAutofit/>
          </a:bodyPr>
          <a:lstStyle/>
          <a:p>
            <a:pPr marL="1371600" lvl="4" indent="0" algn="r">
              <a:spcBef>
                <a:spcPts val="0"/>
              </a:spcBef>
              <a:spcAft>
                <a:spcPts val="1500"/>
              </a:spcAft>
              <a:buNone/>
              <a:tabLst>
                <a:tab pos="801688" algn="l"/>
                <a:tab pos="4171950" algn="l"/>
              </a:tabLst>
            </a:pPr>
            <a:r>
              <a:rPr lang="en-US" b="1" i="1" dirty="0">
                <a:solidFill>
                  <a:srgbClr val="0070C0"/>
                </a:solidFill>
              </a:rPr>
              <a:t>Also see: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Brown Act Guide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371600" lvl="4" indent="0" algn="r">
              <a:spcBef>
                <a:spcPts val="0"/>
              </a:spcBef>
              <a:buNone/>
              <a:tabLst>
                <a:tab pos="801688" algn="l"/>
                <a:tab pos="4171950" algn="l"/>
              </a:tabLst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calbhbc.org/brown-act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700"/>
              </a:spcAft>
              <a:buFont typeface="+mj-lt"/>
              <a:buAutoNum type="arabicPeriod"/>
              <a:tabLst>
                <a:tab pos="4171950" algn="l"/>
              </a:tabLst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Agenda  (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Must follow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)      	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1500"/>
              </a:spcAft>
              <a:buFont typeface="+mj-lt"/>
              <a:buAutoNum type="arabicPeriod"/>
              <a:tabLst>
                <a:tab pos="4171950" algn="l"/>
              </a:tabLst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Documents (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Must share with public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)	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  <a:tabLst>
                <a:tab pos="4171950" algn="l"/>
              </a:tabLst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Meeting Notification 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Includes Posting Agendas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514350" lvl="2" indent="0">
              <a:lnSpc>
                <a:spcPct val="100000"/>
              </a:lnSpc>
              <a:spcBef>
                <a:spcPts val="0"/>
              </a:spcBef>
              <a:buNone/>
              <a:tabLst>
                <a:tab pos="4171950" algn="l"/>
              </a:tabLst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72 Hours in Advance for General Meetings</a:t>
            </a:r>
          </a:p>
          <a:p>
            <a:pPr marL="514350" lvl="2" indent="0">
              <a:lnSpc>
                <a:spcPct val="100000"/>
              </a:lnSpc>
              <a:spcBef>
                <a:spcPts val="0"/>
              </a:spcBef>
              <a:buNone/>
              <a:tabLst>
                <a:tab pos="4171950" algn="l"/>
              </a:tabLst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24 Hours for Special Meetings, and Notify local Media</a:t>
            </a:r>
          </a:p>
          <a:p>
            <a:pPr marL="514350" lvl="2" indent="0">
              <a:lnSpc>
                <a:spcPct val="100000"/>
              </a:lnSpc>
              <a:spcBef>
                <a:spcPts val="0"/>
              </a:spcBef>
              <a:buNone/>
              <a:tabLst>
                <a:tab pos="4171950" algn="l"/>
              </a:tabLst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Posted on local government website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Public Comment (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Before or during each item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spcAft>
                <a:spcPts val="1500"/>
              </a:spcAft>
              <a:buFont typeface="+mj-lt"/>
              <a:buAutoNum type="arabicPeriod"/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Teleconferences –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See next slide</a:t>
            </a:r>
          </a:p>
        </p:txBody>
      </p:sp>
    </p:spTree>
    <p:extLst>
      <p:ext uri="{BB962C8B-B14F-4D97-AF65-F5344CB8AC3E}">
        <p14:creationId xmlns:p14="http://schemas.microsoft.com/office/powerpoint/2010/main" val="85780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8" y="152400"/>
            <a:ext cx="8415251" cy="997527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Running a Good Meeting - Rules:  </a:t>
            </a:r>
            <a:r>
              <a:rPr lang="en-US" sz="3000" b="0" dirty="0" smtClean="0"/>
              <a:t>Brown Act</a:t>
            </a:r>
            <a:endParaRPr lang="en-US" sz="3000" b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851" y="1580606"/>
            <a:ext cx="8432668" cy="4572000"/>
          </a:xfrm>
        </p:spPr>
        <p:txBody>
          <a:bodyPr>
            <a:noAutofit/>
          </a:bodyPr>
          <a:lstStyle/>
          <a:p>
            <a:pPr marL="1371600" lvl="4" indent="0" algn="r">
              <a:spcBef>
                <a:spcPts val="0"/>
              </a:spcBef>
              <a:spcAft>
                <a:spcPts val="1500"/>
              </a:spcAft>
              <a:buNone/>
              <a:tabLst>
                <a:tab pos="801688" algn="l"/>
                <a:tab pos="4171950" algn="l"/>
              </a:tabLst>
            </a:pPr>
            <a:r>
              <a:rPr lang="en-US" b="1" i="1" dirty="0">
                <a:solidFill>
                  <a:srgbClr val="0070C0"/>
                </a:solidFill>
              </a:rPr>
              <a:t>Also see: </a:t>
            </a: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Brown Act Guide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1371600" lvl="4" indent="0" algn="r">
              <a:spcBef>
                <a:spcPts val="0"/>
              </a:spcBef>
              <a:spcAft>
                <a:spcPts val="1500"/>
              </a:spcAft>
              <a:buNone/>
              <a:tabLst>
                <a:tab pos="801688" algn="l"/>
                <a:tab pos="4171950" algn="l"/>
              </a:tabLst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calbhbc.org/brown-act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  <a:tabLst>
                <a:tab pos="4171950" algn="l"/>
              </a:tabLst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Teleconference Requirements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u="sng" dirty="0">
                <a:solidFill>
                  <a:schemeClr val="accent1">
                    <a:lumMod val="75000"/>
                  </a:schemeClr>
                </a:solidFill>
              </a:rPr>
              <a:t>Agendas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must be posted at all teleconference physical locations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Each </a:t>
            </a:r>
            <a:r>
              <a:rPr lang="en-US" sz="2000" u="sng" dirty="0">
                <a:solidFill>
                  <a:schemeClr val="accent1">
                    <a:lumMod val="75000"/>
                  </a:schemeClr>
                </a:solidFill>
              </a:rPr>
              <a:t>teleconference location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must be listed on the meeting notice and agenda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Each </a:t>
            </a:r>
            <a:r>
              <a:rPr lang="en-US" sz="2000" u="sng" dirty="0">
                <a:solidFill>
                  <a:schemeClr val="accent1">
                    <a:lumMod val="75000"/>
                  </a:schemeClr>
                </a:solidFill>
              </a:rPr>
              <a:t>teleconference location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must be accessible to the public, allowing for public comment.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fontAlgn="base">
              <a:buFont typeface="+mj-lt"/>
              <a:buAutoNum type="arabicPeriod"/>
            </a:pPr>
            <a:r>
              <a:rPr lang="en-US" sz="2000" u="sng" dirty="0" smtClean="0">
                <a:solidFill>
                  <a:schemeClr val="accent1">
                    <a:lumMod val="75000"/>
                  </a:schemeClr>
                </a:solidFill>
              </a:rPr>
              <a:t>Quorum within county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: At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least a quorum of the members must participate from locations within the county (or jurisdiction)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u="sng" dirty="0" smtClean="0">
                <a:solidFill>
                  <a:schemeClr val="accent1">
                    <a:lumMod val="75000"/>
                  </a:schemeClr>
                </a:solidFill>
              </a:rPr>
              <a:t>Votes by Roll Call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: All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votes must be by roll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call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Allowances – See next slide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500"/>
              </a:spcAft>
              <a:buNone/>
              <a:tabLst>
                <a:tab pos="4171950" algn="l"/>
              </a:tabLst>
            </a:pP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spcAft>
                <a:spcPts val="1500"/>
              </a:spcAft>
              <a:buNone/>
              <a:tabLst>
                <a:tab pos="4171950" algn="l"/>
              </a:tabLst>
            </a:pPr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37001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52BD78A1-FF9E-488C-A164-4D761D3A87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2508" y="152400"/>
            <a:ext cx="8415251" cy="997527"/>
          </a:xfrm>
        </p:spPr>
        <p:txBody>
          <a:bodyPr>
            <a:normAutofit/>
          </a:bodyPr>
          <a:lstStyle/>
          <a:p>
            <a:pPr algn="ctr"/>
            <a:r>
              <a:rPr lang="en-US" sz="3000" dirty="0" smtClean="0"/>
              <a:t>Running a Good Meeting - Rules:  </a:t>
            </a:r>
            <a:r>
              <a:rPr lang="en-US" sz="3000" b="0" dirty="0" smtClean="0"/>
              <a:t>Brown Act</a:t>
            </a:r>
            <a:endParaRPr lang="en-US" sz="3000" b="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A786ACD-6B4E-4F8B-B829-9A88AE6950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99851" y="1447800"/>
            <a:ext cx="8432668" cy="4572000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  <a:tabLst>
                <a:tab pos="4171950" algn="l"/>
              </a:tabLst>
            </a:pPr>
            <a:r>
              <a:rPr lang="en-US" sz="2200" b="1" dirty="0" smtClean="0">
                <a:solidFill>
                  <a:schemeClr val="accent1">
                    <a:lumMod val="75000"/>
                  </a:schemeClr>
                </a:solidFill>
              </a:rPr>
              <a:t>Teleconference Allowances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u="sng" dirty="0">
                <a:solidFill>
                  <a:schemeClr val="accent1">
                    <a:lumMod val="75000"/>
                  </a:schemeClr>
                </a:solidFill>
              </a:rPr>
              <a:t>Public Emergency Allowances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Expire: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1/1/24) (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COVID-19 Emergency Ends 2/28/23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) </a:t>
            </a:r>
            <a:endParaRPr lang="en-US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0" fontAlgn="base">
              <a:spcAft>
                <a:spcPts val="1800"/>
              </a:spcAft>
              <a:buNone/>
            </a:pP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Boards/commissions </a:t>
            </a:r>
            <a:r>
              <a:rPr lang="en-US" sz="1800" u="sng" dirty="0">
                <a:solidFill>
                  <a:schemeClr val="accent1">
                    <a:lumMod val="75000"/>
                  </a:schemeClr>
                </a:solidFill>
              </a:rPr>
              <a:t>may meet solely by teleconference </a:t>
            </a:r>
            <a:r>
              <a:rPr lang="en-US" sz="1800" i="1" u="sng" dirty="0">
                <a:solidFill>
                  <a:schemeClr val="accent1">
                    <a:lumMod val="75000"/>
                  </a:schemeClr>
                </a:solidFill>
              </a:rPr>
              <a:t>without</a:t>
            </a:r>
            <a:r>
              <a:rPr lang="en-US" sz="1800" u="sng" dirty="0">
                <a:solidFill>
                  <a:schemeClr val="accent1">
                    <a:lumMod val="75000"/>
                  </a:schemeClr>
                </a:solidFill>
              </a:rPr>
              <a:t> providing any physical meeting </a:t>
            </a:r>
            <a:r>
              <a:rPr lang="en-US" sz="1800" u="sng" dirty="0" smtClean="0">
                <a:solidFill>
                  <a:schemeClr val="accent1">
                    <a:lumMod val="75000"/>
                  </a:schemeClr>
                </a:solidFill>
              </a:rPr>
              <a:t>addresses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during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a proclaimed state of emergency in which state or local officials have imposed or recommended measures to promote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social distancing. </a:t>
            </a:r>
            <a:r>
              <a:rPr lang="en-US" sz="1800" u="sng" dirty="0" smtClean="0">
                <a:solidFill>
                  <a:schemeClr val="accent1">
                    <a:lumMod val="75000"/>
                  </a:schemeClr>
                </a:solidFill>
              </a:rPr>
              <a:t>Requires vote once </a:t>
            </a:r>
            <a:r>
              <a:rPr lang="en-US" sz="1800" u="sng" dirty="0">
                <a:solidFill>
                  <a:schemeClr val="accent1">
                    <a:lumMod val="75000"/>
                  </a:schemeClr>
                </a:solidFill>
              </a:rPr>
              <a:t>every thirty </a:t>
            </a:r>
            <a:r>
              <a:rPr lang="en-US" sz="1800" u="sng" dirty="0" smtClean="0">
                <a:solidFill>
                  <a:schemeClr val="accent1">
                    <a:lumMod val="75000"/>
                  </a:schemeClr>
                </a:solidFill>
              </a:rPr>
              <a:t>days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 to </a:t>
            </a: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continue using the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law’s exemptions.</a:t>
            </a:r>
          </a:p>
          <a:p>
            <a:pPr marL="0" indent="0" defTabSz="457200" fontAlgn="base">
              <a:buNone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2. 	</a:t>
            </a:r>
            <a:r>
              <a:rPr lang="en-US" sz="2000" u="sng" dirty="0" smtClean="0">
                <a:solidFill>
                  <a:schemeClr val="accent1">
                    <a:lumMod val="75000"/>
                  </a:schemeClr>
                </a:solidFill>
              </a:rPr>
              <a:t>Member </a:t>
            </a:r>
            <a:r>
              <a:rPr lang="en-US" sz="2000" u="sng" dirty="0">
                <a:solidFill>
                  <a:schemeClr val="accent1">
                    <a:lumMod val="75000"/>
                  </a:schemeClr>
                </a:solidFill>
              </a:rPr>
              <a:t>Emergency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&amp; </a:t>
            </a:r>
            <a:r>
              <a:rPr lang="en-US" sz="2000" u="sng" dirty="0">
                <a:solidFill>
                  <a:schemeClr val="accent1">
                    <a:lumMod val="75000"/>
                  </a:schemeClr>
                </a:solidFill>
              </a:rPr>
              <a:t>Just Cause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Allowances (Expires: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1/1/2026)</a:t>
            </a:r>
            <a:endParaRPr lang="en-US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0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None/>
              <a:tabLst>
                <a:tab pos="4171950" algn="l"/>
              </a:tabLst>
            </a:pPr>
            <a:r>
              <a:rPr lang="en-US" sz="1800" dirty="0">
                <a:solidFill>
                  <a:schemeClr val="accent1">
                    <a:lumMod val="75000"/>
                  </a:schemeClr>
                </a:solidFill>
              </a:rPr>
              <a:t>A local board/commission member may participate remotely without posting their physical location on the agenda under certain circumstances and with certain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requirements. See Page 4+: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hlinkClick r:id="rId3"/>
              </a:rPr>
              <a:t>Brown Act Guide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1800" dirty="0" smtClean="0">
                <a:solidFill>
                  <a:schemeClr val="accent1">
                    <a:lumMod val="75000"/>
                  </a:schemeClr>
                </a:solidFill>
                <a:hlinkClick r:id="rId4"/>
              </a:rPr>
              <a:t>calbhbc.org/brown-act</a:t>
            </a:r>
            <a:endParaRPr lang="en-US" sz="1800" dirty="0" smtClean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84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S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>
          <a:defRPr sz="2500" dirty="0">
            <a:latin typeface="+mj-lt"/>
          </a:defRPr>
        </a:defPPr>
      </a:lstStyle>
    </a:spDef>
    <a:lnDef>
      <a:spPr>
        <a:ln w="38100" cmpd="sng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Archived xmlns="4a625457-d415-4713-8878-0e94683a4cb4">No</Archived>
    <Dupe xmlns="4a625457-d415-4713-8878-0e94683a4cb4" xsi:nil="true"/>
    <Document_x0020_Type xmlns="4a625457-d415-4713-8878-0e94683a4cb4">Resources</Document_x0020_Type>
    <Category_x0020_Drop_x0020_Down xmlns="4a625457-d415-4713-8878-0e94683a4cb4">Overview</Category_x0020_Drop_x0020_Down>
    <Level_x0020_2 xmlns="4a625457-d415-4713-8878-0e94683a4cb4">Template</Level_x0020_2>
    <Topic xmlns="4a625457-d415-4713-8878-0e94683a4cb4">Corporate Materials</Topic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F00A4A7D6191A4EACDFFCA523159E1B" ma:contentTypeVersion="19" ma:contentTypeDescription="Create a new document." ma:contentTypeScope="" ma:versionID="7b48e4d111c14305c2876300d33ca8b2">
  <xsd:schema xmlns:xsd="http://www.w3.org/2001/XMLSchema" xmlns:p="http://schemas.microsoft.com/office/2006/metadata/properties" xmlns:ns2="4a625457-d415-4713-8878-0e94683a4cb4" targetNamespace="http://schemas.microsoft.com/office/2006/metadata/properties" ma:root="true" ma:fieldsID="cc3cd160b4301a0755c8a243e4911101" ns2:_="">
    <xsd:import namespace="4a625457-d415-4713-8878-0e94683a4cb4"/>
    <xsd:element name="properties">
      <xsd:complexType>
        <xsd:sequence>
          <xsd:element name="documentManagement">
            <xsd:complexType>
              <xsd:all>
                <xsd:element ref="ns2:Document_x0020_Type" minOccurs="0"/>
                <xsd:element ref="ns2:Level_x0020_2" minOccurs="0"/>
                <xsd:element ref="ns2:Topic" minOccurs="0"/>
                <xsd:element ref="ns2:Dupe" minOccurs="0"/>
                <xsd:element ref="ns2:Archived" minOccurs="0"/>
                <xsd:element ref="ns2:Category_x0020_Drop_x0020_Down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a625457-d415-4713-8878-0e94683a4cb4" elementFormDefault="qualified">
    <xsd:import namespace="http://schemas.microsoft.com/office/2006/documentManagement/types"/>
    <xsd:element name="Document_x0020_Type" ma:index="8" nillable="true" ma:displayName="Document Type" ma:format="Dropdown" ma:internalName="Document_x0020_Type">
      <xsd:simpleType>
        <xsd:restriction base="dms:Choice">
          <xsd:enumeration value="Agreement/Standard Practice"/>
          <xsd:enumeration value="Analyst Reports"/>
          <xsd:enumeration value="Article Reprints"/>
          <xsd:enumeration value="Brochure/Data Sheet"/>
          <xsd:enumeration value="Case Study"/>
          <xsd:enumeration value="Competitive Analysis"/>
          <xsd:enumeration value="Contract"/>
          <xsd:enumeration value="Corporate Standard/Template"/>
          <xsd:enumeration value="Demo"/>
          <xsd:enumeration value="Marketing Info"/>
          <xsd:enumeration value="MT Standards"/>
          <xsd:enumeration value="Pricing Tool"/>
          <xsd:enumeration value="Process Document"/>
          <xsd:enumeration value="Proposal Inputs"/>
          <xsd:enumeration value="Proposal Template"/>
          <xsd:enumeration value="Published Article"/>
          <xsd:enumeration value="Reporting/Proposal Example"/>
          <xsd:enumeration value="Resources"/>
          <xsd:enumeration value="Sales Presentation"/>
          <xsd:enumeration value="Sample Reports"/>
          <xsd:enumeration value="Training Material"/>
          <xsd:enumeration value="Web Seminar"/>
          <xsd:enumeration value="White Paper"/>
        </xsd:restriction>
      </xsd:simpleType>
    </xsd:element>
    <xsd:element name="Level_x0020_2" ma:index="9" nillable="true" ma:displayName="Category" ma:internalName="Level_x0020_2">
      <xsd:simpleType>
        <xsd:restriction base="dms:Text">
          <xsd:maxLength value="255"/>
        </xsd:restriction>
      </xsd:simpleType>
    </xsd:element>
    <xsd:element name="Topic" ma:index="11" nillable="true" ma:displayName="Topic" ma:format="Dropdown" ma:internalName="Topic">
      <xsd:simpleType>
        <xsd:restriction base="dms:Choice">
          <xsd:enumeration value="Corporate"/>
          <xsd:enumeration value="Corporate Materials"/>
          <xsd:enumeration value="Communities &amp; Panels"/>
          <xsd:enumeration value="CustomerSat"/>
          <xsd:enumeration value="Innovation"/>
          <xsd:enumeration value="Insight Networks &amp; Communities"/>
          <xsd:enumeration value="Market Research Suite"/>
          <xsd:enumeration value="MetrixLab General"/>
          <xsd:enumeration value="MetrixLab Brand, Media &amp; Advertising"/>
          <xsd:enumeration value="MetrixLab Innovation &amp; Shopper"/>
          <xsd:enumeration value="MetrixLab eBusiness"/>
          <xsd:enumeration value="MetrixLab Customer Experience Management"/>
          <xsd:enumeration value="Research Solutions - Ad Hoc Templates"/>
          <xsd:enumeration value="Research Solutions - Products"/>
          <xsd:enumeration value="Respondent Engagement"/>
          <xsd:enumeration value="Sales Resources"/>
          <xsd:enumeration value="Sales Resources - RS"/>
          <xsd:enumeration value="Service Bureau"/>
          <xsd:enumeration value="True Sample"/>
          <xsd:enumeration value="Zoomerang"/>
          <xsd:enumeration value="ZoomPanel"/>
        </xsd:restriction>
      </xsd:simpleType>
    </xsd:element>
    <xsd:element name="Dupe" ma:index="12" nillable="true" ma:displayName="Dupe" ma:hidden="true" ma:internalName="Dupe" ma:readOnly="false">
      <xsd:simpleType>
        <xsd:restriction base="dms:Text">
          <xsd:maxLength value="255"/>
        </xsd:restriction>
      </xsd:simpleType>
    </xsd:element>
    <xsd:element name="Archived" ma:index="16" nillable="true" ma:displayName="Archived" ma:default="No" ma:description="Leave as 'No'." ma:format="Dropdown" ma:internalName="Archived">
      <xsd:simpleType>
        <xsd:restriction base="dms:Choice">
          <xsd:enumeration value="No"/>
          <xsd:enumeration value="Yes"/>
        </xsd:restriction>
      </xsd:simpleType>
    </xsd:element>
    <xsd:element name="Category_x0020_Drop_x0020_Down" ma:index="17" nillable="true" ma:displayName="Category Drop Down" ma:default="A&amp;U - Segmentation" ma:format="Dropdown" ma:internalName="Category_x0020_Drop_x0020_Down">
      <xsd:simpleType>
        <xsd:restriction base="dms:Choice">
          <xsd:enumeration value="A&amp;U - Segmentation"/>
          <xsd:enumeration value="Advanced Analytics"/>
          <xsd:enumeration value="Ad Testing - ML"/>
          <xsd:enumeration value="Choice Modeling - Conjoint"/>
          <xsd:enumeration value="Concept Testing"/>
          <xsd:enumeration value="Optimization - Bundle"/>
          <xsd:enumeration value="Optimization - Line"/>
          <xsd:enumeration value="Optimization - Price"/>
          <xsd:enumeration value="Optimization Research"/>
          <xsd:enumeration value="Overview"/>
          <xsd:enumeration value="Shopper Impact"/>
          <xsd:enumeration value="Tracking - ACT"/>
          <xsd:enumeration value="Closed Loop Feedback - ML"/>
          <xsd:enumeration value="Community Manager"/>
          <xsd:enumeration value="Pop-up Communities"/>
          <xsd:enumeration value="Panel Manager"/>
          <xsd:enumeration value="Research Manager"/>
          <xsd:enumeration value="Survey Manager"/>
          <xsd:enumeration value="Mobile"/>
          <xsd:enumeration value="Mood Board - ML"/>
          <xsd:enumeration value="Collage - Grouping"/>
          <xsd:enumeration value="Online Qual - ML"/>
          <xsd:enumeration value="Findability"/>
          <xsd:enumeration value="Image Highlighter"/>
          <xsd:enumeration value="Package Highlighter"/>
          <xsd:enumeration value="PACT - ML"/>
          <xsd:enumeration value="Smart Shelf"/>
          <xsd:enumeration value="Text Highlighter"/>
          <xsd:enumeration value="2010 Sales Conference"/>
          <xsd:enumeration value="2011 Sales Conference"/>
          <xsd:enumeration value="2012 Sales Conference"/>
          <xsd:enumeration value="All Hands"/>
          <xsd:enumeration value="Big Machines"/>
          <xsd:enumeration value="Deal Review"/>
          <xsd:enumeration value="Industry Data"/>
          <xsd:enumeration value="Legal - Contracts"/>
          <xsd:enumeration value="Nosh n Learns"/>
          <xsd:enumeration value="Staff Bios"/>
          <xsd:enumeration value="Vendor"/>
          <xsd:enumeration value="VIP - Planning Checklist"/>
          <xsd:enumeration value="Website Insights Reports"/>
          <xsd:enumeration value="ZoomPanel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5A110CCC-5B0D-47B0-94FE-B80F3F69E0D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C3C616-BFC3-4AF5-9628-D72F2969EE75}">
  <ds:schemaRefs>
    <ds:schemaRef ds:uri="http://purl.org/dc/elements/1.1/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4a625457-d415-4713-8878-0e94683a4cb4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1B97A42-0A9B-4B1D-AAFB-C76FE21958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a625457-d415-4713-8878-0e94683a4cb4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39034</TotalTime>
  <Words>1322</Words>
  <Application>Microsoft Office PowerPoint</Application>
  <PresentationFormat>On-screen Show (4:3)</PresentationFormat>
  <Paragraphs>245</Paragraphs>
  <Slides>23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33" baseType="lpstr">
      <vt:lpstr>ＭＳ Ｐゴシック</vt:lpstr>
      <vt:lpstr>Arial</vt:lpstr>
      <vt:lpstr>Calibri</vt:lpstr>
      <vt:lpstr>Calibri Light</vt:lpstr>
      <vt:lpstr>Franklin Gothic Book</vt:lpstr>
      <vt:lpstr>Lucida Sans Unicode</vt:lpstr>
      <vt:lpstr>Tw Cen MT Condensed Extra Bold</vt:lpstr>
      <vt:lpstr>Wingdings</vt:lpstr>
      <vt:lpstr>SALES</vt:lpstr>
      <vt:lpstr>Office Theme</vt:lpstr>
      <vt:lpstr> Chair &amp; Admin Training For Chairs / Chairs-Elect  and Support Staff  January 2023 www.calbhbc.org/training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MetrixLab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Chair and Admin Training (CALBHB/C)</dc:title>
  <dc:creator>CALBHB/C</dc:creator>
  <cp:lastModifiedBy>Theresa Comstock</cp:lastModifiedBy>
  <cp:revision>1519</cp:revision>
  <cp:lastPrinted>2023-01-06T18:13:20Z</cp:lastPrinted>
  <dcterms:created xsi:type="dcterms:W3CDTF">2011-05-17T07:57:58Z</dcterms:created>
  <dcterms:modified xsi:type="dcterms:W3CDTF">2023-01-11T21:44:29Z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0x0101007F00A4A7D6191A4EACDFFCA523159E1B</vt:lpwstr>
  </property>
</Properties>
</file>