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403" r:id="rId1"/>
  </p:sldMasterIdLst>
  <p:notesMasterIdLst>
    <p:notesMasterId r:id="rId19"/>
  </p:notesMasterIdLst>
  <p:handoutMasterIdLst>
    <p:handoutMasterId r:id="rId20"/>
  </p:handoutMasterIdLst>
  <p:sldIdLst>
    <p:sldId id="256" r:id="rId2"/>
    <p:sldId id="360" r:id="rId3"/>
    <p:sldId id="362" r:id="rId4"/>
    <p:sldId id="381" r:id="rId5"/>
    <p:sldId id="395" r:id="rId6"/>
    <p:sldId id="396" r:id="rId7"/>
    <p:sldId id="366" r:id="rId8"/>
    <p:sldId id="365" r:id="rId9"/>
    <p:sldId id="379" r:id="rId10"/>
    <p:sldId id="372" r:id="rId11"/>
    <p:sldId id="386" r:id="rId12"/>
    <p:sldId id="384" r:id="rId13"/>
    <p:sldId id="389" r:id="rId14"/>
    <p:sldId id="390" r:id="rId15"/>
    <p:sldId id="398" r:id="rId16"/>
    <p:sldId id="380" r:id="rId17"/>
    <p:sldId id="388" r:id="rId18"/>
  </p:sldIdLst>
  <p:sldSz cx="10058400" cy="7589838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80" y="106"/>
      </p:cViewPr>
      <p:guideLst>
        <p:guide orient="horz" pos="2391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96" y="36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hcsfile1\users\pogue\Data\2015-16%20IPS%20Program%20Data%20Charts%20and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dirty="0" smtClean="0"/>
              <a:t>All Programs Yearly </a:t>
            </a:r>
            <a:r>
              <a:rPr lang="en-US" sz="3200" dirty="0"/>
              <a:t>Comparison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Sheet1!$A$29</c:f>
              <c:strCache>
                <c:ptCount val="1"/>
                <c:pt idx="0">
                  <c:v>14-15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Sheet1!$B$28:$D$28</c:f>
              <c:strCache>
                <c:ptCount val="3"/>
                <c:pt idx="0">
                  <c:v>Total People Served</c:v>
                </c:pt>
                <c:pt idx="1">
                  <c:v>Total People Working</c:v>
                </c:pt>
                <c:pt idx="2">
                  <c:v>Employment Rate Percentage</c:v>
                </c:pt>
              </c:strCache>
            </c:strRef>
          </c:cat>
          <c:val>
            <c:numRef>
              <c:f>Sheet1!$B$29:$D$29</c:f>
              <c:numCache>
                <c:formatCode>General</c:formatCode>
                <c:ptCount val="3"/>
                <c:pt idx="0">
                  <c:v>419</c:v>
                </c:pt>
                <c:pt idx="1">
                  <c:v>197</c:v>
                </c:pt>
                <c:pt idx="2">
                  <c:v>47</c:v>
                </c:pt>
              </c:numCache>
            </c:numRef>
          </c:val>
        </c:ser>
        <c:ser>
          <c:idx val="1"/>
          <c:order val="1"/>
          <c:tx>
            <c:strRef>
              <c:f>Sheet1!$A$30</c:f>
              <c:strCache>
                <c:ptCount val="1"/>
                <c:pt idx="0">
                  <c:v>15-16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Sheet1!$B$28:$D$28</c:f>
              <c:strCache>
                <c:ptCount val="3"/>
                <c:pt idx="0">
                  <c:v>Total People Served</c:v>
                </c:pt>
                <c:pt idx="1">
                  <c:v>Total People Working</c:v>
                </c:pt>
                <c:pt idx="2">
                  <c:v>Employment Rate Percentage</c:v>
                </c:pt>
              </c:strCache>
            </c:strRef>
          </c:cat>
          <c:val>
            <c:numRef>
              <c:f>Sheet1!$B$30:$D$30</c:f>
              <c:numCache>
                <c:formatCode>General</c:formatCode>
                <c:ptCount val="3"/>
                <c:pt idx="0">
                  <c:v>436</c:v>
                </c:pt>
                <c:pt idx="1">
                  <c:v>212</c:v>
                </c:pt>
                <c:pt idx="2">
                  <c:v>49</c:v>
                </c:pt>
              </c:numCache>
            </c:numRef>
          </c:val>
        </c:ser>
        <c:ser>
          <c:idx val="2"/>
          <c:order val="2"/>
          <c:tx>
            <c:strRef>
              <c:f>Sheet1!$A$31</c:f>
              <c:strCache>
                <c:ptCount val="1"/>
                <c:pt idx="0">
                  <c:v>16-17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Sheet1!$B$28:$D$28</c:f>
              <c:strCache>
                <c:ptCount val="3"/>
                <c:pt idx="0">
                  <c:v>Total People Served</c:v>
                </c:pt>
                <c:pt idx="1">
                  <c:v>Total People Working</c:v>
                </c:pt>
                <c:pt idx="2">
                  <c:v>Employment Rate Percentage</c:v>
                </c:pt>
              </c:strCache>
            </c:strRef>
          </c:cat>
          <c:val>
            <c:numRef>
              <c:f>Sheet1!$B$31:$D$31</c:f>
              <c:numCache>
                <c:formatCode>General</c:formatCode>
                <c:ptCount val="3"/>
                <c:pt idx="0">
                  <c:v>605</c:v>
                </c:pt>
                <c:pt idx="1">
                  <c:v>275</c:v>
                </c:pt>
                <c:pt idx="2">
                  <c:v>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7296048"/>
        <c:axId val="317294928"/>
      </c:barChart>
      <c:valAx>
        <c:axId val="317294928"/>
        <c:scaling>
          <c:orientation val="minMax"/>
          <c:max val="6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317296048"/>
        <c:crosses val="autoZero"/>
        <c:crossBetween val="between"/>
      </c:valAx>
      <c:catAx>
        <c:axId val="317296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17294928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27466" cy="4645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>
            <a:lvl1pPr defTabSz="929529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4" y="1"/>
            <a:ext cx="3027466" cy="4645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>
            <a:lvl1pPr algn="r" defTabSz="929529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19200"/>
            <a:ext cx="3027466" cy="4645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b" anchorCtr="0" compatLnSpc="1">
            <a:prstTxWarp prst="textNoShape">
              <a:avLst/>
            </a:prstTxWarp>
          </a:bodyPr>
          <a:lstStyle>
            <a:lvl1pPr defTabSz="929529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4" y="8819200"/>
            <a:ext cx="3027466" cy="4645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b" anchorCtr="0" compatLnSpc="1">
            <a:prstTxWarp prst="textNoShape">
              <a:avLst/>
            </a:prstTxWarp>
          </a:bodyPr>
          <a:lstStyle>
            <a:lvl1pPr algn="r" defTabSz="929529">
              <a:defRPr sz="1200">
                <a:latin typeface="Times" charset="0"/>
              </a:defRPr>
            </a:lvl1pPr>
          </a:lstStyle>
          <a:p>
            <a:pPr>
              <a:defRPr/>
            </a:pPr>
            <a:fld id="{3B1CE64B-239A-4A14-A426-106085F7E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168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27466" cy="4645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>
            <a:lvl1pPr defTabSz="929529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4" y="1"/>
            <a:ext cx="3027466" cy="4645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>
            <a:lvl1pPr algn="r" defTabSz="929529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5325"/>
            <a:ext cx="4613275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651" y="4410392"/>
            <a:ext cx="5121701" cy="4177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19200"/>
            <a:ext cx="3027466" cy="4645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b" anchorCtr="0" compatLnSpc="1">
            <a:prstTxWarp prst="textNoShape">
              <a:avLst/>
            </a:prstTxWarp>
          </a:bodyPr>
          <a:lstStyle>
            <a:lvl1pPr defTabSz="929529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4" y="8819200"/>
            <a:ext cx="3027466" cy="4645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b" anchorCtr="0" compatLnSpc="1">
            <a:prstTxWarp prst="textNoShape">
              <a:avLst/>
            </a:prstTxWarp>
          </a:bodyPr>
          <a:lstStyle>
            <a:lvl1pPr algn="r" defTabSz="929529">
              <a:defRPr sz="1200">
                <a:latin typeface="Times" charset="0"/>
              </a:defRPr>
            </a:lvl1pPr>
          </a:lstStyle>
          <a:p>
            <a:pPr>
              <a:defRPr/>
            </a:pPr>
            <a:fld id="{4C59AB9A-F9E2-4D7B-9A5D-E46703208E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941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529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836696" indent="-37380642" defTabSz="929529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0137" indent="-228027" defTabSz="929529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96192" indent="-228027" defTabSz="929529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2246" indent="-228027" defTabSz="929529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08301" indent="-228027" defTabSz="92952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64355" indent="-228027" defTabSz="92952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0409" indent="-228027" defTabSz="92952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76464" indent="-228027" defTabSz="92952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D545B4-B165-43E6-AFE3-EA5C9425EAE1}" type="slidenum">
              <a:rPr lang="en-US" altLang="en-US" sz="1200">
                <a:latin typeface="Times" charset="0"/>
              </a:rPr>
              <a:pPr/>
              <a:t>1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2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42134"/>
            <a:ext cx="8549640" cy="2642388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986423"/>
            <a:ext cx="7543800" cy="1832453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2EA48-3F1C-4FF9-831F-DFF8452B4813}" type="datetime1">
              <a:rPr lang="en-US" altLang="en-US" smtClean="0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46489-17FE-422A-A545-6457257BDD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89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CBF36-8220-4B1B-8B19-8E45189B32B2}" type="datetime1">
              <a:rPr lang="en-US" altLang="en-US" smtClean="0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46F40-5256-4E96-8E89-6031DEEBC8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73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04089"/>
            <a:ext cx="2168843" cy="6432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04089"/>
            <a:ext cx="6380798" cy="6432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106C1-5A3F-440B-ADB1-6AE5D5A18CF0}" type="datetime1">
              <a:rPr lang="en-US" altLang="en-US" smtClean="0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CE07F-F5BC-4F67-BFF9-49CC5F8DD4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52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D8F14D-5D05-44C1-891D-C1359C7B730B}" type="datetime1">
              <a:rPr lang="en-US" altLang="en-US" smtClean="0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8B1D5-CDC7-4ADF-931A-5761AD185F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32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892191"/>
            <a:ext cx="8675370" cy="3157161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079220"/>
            <a:ext cx="8675370" cy="1660277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8F906-7C7F-4244-ACDF-C75787C15DC1}" type="datetime1">
              <a:rPr lang="en-US" altLang="en-US" smtClean="0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27BDE-3689-4116-AA37-9AB14486E3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72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20443"/>
            <a:ext cx="4274820" cy="4815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20443"/>
            <a:ext cx="4274820" cy="4815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FFD4F9-3EE6-4EB3-8F1A-31A44479D906}" type="datetime1">
              <a:rPr lang="en-US" altLang="en-US" smtClean="0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673D3-A007-4919-8BB5-043A10BB0F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3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04090"/>
            <a:ext cx="8675370" cy="14670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860565"/>
            <a:ext cx="4255174" cy="9118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772399"/>
            <a:ext cx="4255174" cy="40777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860565"/>
            <a:ext cx="4276130" cy="9118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772399"/>
            <a:ext cx="4276130" cy="40777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43DF0-6E21-4343-98F9-4C870C1462FF}" type="datetime1">
              <a:rPr lang="en-US" altLang="en-US" smtClean="0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B165B-2064-4304-8466-C53771B947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33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0AC5C-B662-4B13-86D7-73C1AA3C8E4E}" type="datetime1">
              <a:rPr lang="en-US" altLang="en-US" smtClean="0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55BCC-E8E8-40B0-9D0D-AD70EBBADF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26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5BCC-8CF5-4FC9-9551-D88690C311F2}" type="datetime1">
              <a:rPr lang="en-US" altLang="en-US" smtClean="0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32F8A-54CB-43F2-A7FD-E330357079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05989"/>
            <a:ext cx="3244096" cy="1770962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092798"/>
            <a:ext cx="5092065" cy="5393704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276951"/>
            <a:ext cx="3244096" cy="4218334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D9EC61-7A0F-4C96-9DBC-21CC93731897}" type="datetime1">
              <a:rPr lang="en-US" altLang="en-US" smtClean="0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85D2-7459-4FB7-8B30-550891B3C6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18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05989"/>
            <a:ext cx="3244096" cy="1770962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092798"/>
            <a:ext cx="5092065" cy="5393704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276951"/>
            <a:ext cx="3244096" cy="4218334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6134FA-AEF9-4F54-88F1-3598D97B6A67}" type="datetime1">
              <a:rPr lang="en-US" altLang="en-US" smtClean="0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3B7AC-3326-4683-AB74-BF894E62CB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11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04090"/>
            <a:ext cx="8675370" cy="146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20443"/>
            <a:ext cx="8675370" cy="481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034657"/>
            <a:ext cx="2263140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47B671-33B5-4BD4-A4AE-A3C86D471B5C}" type="datetime1">
              <a:rPr lang="en-US" altLang="en-US" smtClean="0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034657"/>
            <a:ext cx="3394710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034657"/>
            <a:ext cx="2263140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7A0226-D147-41ED-808C-41670245CF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49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mailto:Theresa.Razzano@acgov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18319"/>
            <a:ext cx="88011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6000" b="1" cap="none" dirty="0" smtClean="0">
                <a:latin typeface="Franklin Gothic Medium" panose="020B0603020102020204" pitchFamily="34" charset="0"/>
              </a:rPr>
              <a:t>IPS IN ALAMEDA COUNTY BEHAVIORAL HEALTH CARE SERVICES</a:t>
            </a:r>
            <a:endParaRPr lang="en-US" altLang="en-US" sz="4400" b="1" cap="none" dirty="0" smtClean="0">
              <a:latin typeface="Franklin Gothic Medium" panose="020B0603020102020204" pitchFamily="34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3718719"/>
            <a:ext cx="9525000" cy="1371600"/>
          </a:xfrm>
        </p:spPr>
        <p:txBody>
          <a:bodyPr rtlCol="0">
            <a:noAutofit/>
          </a:bodyPr>
          <a:lstStyle/>
          <a:p>
            <a:pPr marL="0" indent="0" algn="ctr" defTabSz="10084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Franklin Gothic Demi" panose="020B0703020102020204" pitchFamily="34" charset="0"/>
              </a:rPr>
              <a:t>Napa County Mental Health Board</a:t>
            </a: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Franklin Gothic Demi" panose="020B0703020102020204" pitchFamily="34" charset="0"/>
              </a:rPr>
              <a:t>February 12</a:t>
            </a:r>
            <a:r>
              <a:rPr lang="en-US" sz="3200" baseline="30000" dirty="0" smtClean="0">
                <a:solidFill>
                  <a:schemeClr val="accent4">
                    <a:lumMod val="75000"/>
                  </a:schemeClr>
                </a:solidFill>
                <a:latin typeface="Franklin Gothic Demi" panose="020B0703020102020204" pitchFamily="34" charset="0"/>
              </a:rPr>
              <a:t>th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Franklin Gothic Demi" panose="020B0703020102020204" pitchFamily="34" charset="0"/>
              </a:rPr>
              <a:t>, 2018</a:t>
            </a: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Franklin Gothic Demi" panose="020B0703020102020204" pitchFamily="34" charset="0"/>
              </a:rPr>
              <a:t>Presented by Theresa Razzano – AC BHCS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5892237"/>
            <a:ext cx="36766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52499"/>
            <a:ext cx="195103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245677"/>
              </p:ext>
            </p:extLst>
          </p:nvPr>
        </p:nvGraphicFramePr>
        <p:xfrm>
          <a:off x="152400" y="137319"/>
          <a:ext cx="9829800" cy="739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464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43789"/>
            <a:ext cx="9708331" cy="764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3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7"/>
          <a:stretch/>
        </p:blipFill>
        <p:spPr>
          <a:xfrm>
            <a:off x="7239873" y="5623719"/>
            <a:ext cx="2501902" cy="1795076"/>
          </a:xfrm>
          <a:prstGeom prst="rect">
            <a:avLst/>
          </a:prstGeom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42900" y="331808"/>
            <a:ext cx="9372599" cy="732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71500" indent="-5715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endParaRPr lang="en-US" altLang="en-US" sz="4000" dirty="0" smtClean="0">
              <a:solidFill>
                <a:schemeClr val="accent4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L="571500" indent="-5715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40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They provide support and tools to </a:t>
            </a:r>
          </a:p>
          <a:p>
            <a:pPr marL="0" indent="0">
              <a:spcAft>
                <a:spcPts val="1200"/>
              </a:spcAft>
              <a:buClr>
                <a:schemeClr val="accent6"/>
              </a:buClr>
              <a:defRPr/>
            </a:pPr>
            <a:r>
              <a:rPr lang="en-US" altLang="en-US" sz="40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	realign program services to IPS</a:t>
            </a:r>
          </a:p>
          <a:p>
            <a:pPr marL="571500" indent="-5715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40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They train IPS supervisors, employment specialists, and mental health teams</a:t>
            </a:r>
          </a:p>
          <a:p>
            <a:pPr marL="571500" indent="-5715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40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Trainers are responsible for doing fidelity reviews for quality improvement</a:t>
            </a:r>
          </a:p>
          <a:p>
            <a:pPr marL="571500" indent="-5715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40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And can develop learning </a:t>
            </a:r>
          </a:p>
          <a:p>
            <a:pPr marL="0" indent="0">
              <a:spcAft>
                <a:spcPts val="1200"/>
              </a:spcAft>
              <a:buClr>
                <a:schemeClr val="accent6"/>
              </a:buClr>
              <a:defRPr/>
            </a:pPr>
            <a:r>
              <a:rPr lang="en-US" altLang="en-US" sz="400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	</a:t>
            </a:r>
            <a:r>
              <a:rPr lang="en-US" altLang="en-US" sz="40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conferences and events</a:t>
            </a:r>
          </a:p>
          <a:p>
            <a:pPr marL="0" indent="0" algn="ctr">
              <a:spcAft>
                <a:spcPts val="1200"/>
              </a:spcAft>
              <a:buClr>
                <a:schemeClr val="accent6"/>
              </a:buClr>
              <a:defRPr/>
            </a:pPr>
            <a:endParaRPr lang="en-US" altLang="en-US" sz="4000" dirty="0" smtClean="0">
              <a:solidFill>
                <a:schemeClr val="accent4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-76200" y="324657"/>
            <a:ext cx="10058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 sz="4400" b="1" dirty="0" smtClean="0">
                <a:latin typeface="Franklin Gothic Medium" panose="020B0603020102020204" pitchFamily="34" charset="0"/>
              </a:rPr>
              <a:t>IPS Trainers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7437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How to Leverage Funding 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to Get Started…..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Employment Specialists can bill 30-50% of their time to </a:t>
            </a:r>
            <a:r>
              <a:rPr lang="en-US" dirty="0" err="1" smtClean="0"/>
              <a:t>Medi-cal</a:t>
            </a:r>
            <a:r>
              <a:rPr lang="en-US" dirty="0" smtClean="0"/>
              <a:t>, since they are reducing mental health barriers for clients to achieve their employment goals</a:t>
            </a:r>
          </a:p>
          <a:p>
            <a:r>
              <a:rPr lang="en-US" dirty="0" smtClean="0"/>
              <a:t>Department of Rehabilitation Co-op programs can identify funding dedicated to using the IPS model</a:t>
            </a:r>
          </a:p>
          <a:p>
            <a:r>
              <a:rPr lang="en-US" dirty="0" smtClean="0"/>
              <a:t>MHSA funds support the “non-billable” tasks that employment staff are required to do</a:t>
            </a:r>
          </a:p>
          <a:p>
            <a:r>
              <a:rPr lang="en-US" dirty="0" smtClean="0"/>
              <a:t>Moving towards… Incorporating IPS into the </a:t>
            </a:r>
            <a:r>
              <a:rPr lang="en-US" dirty="0" err="1" smtClean="0"/>
              <a:t>Medi</a:t>
            </a:r>
            <a:r>
              <a:rPr lang="en-US" dirty="0" smtClean="0"/>
              <a:t>-Cal Waiver for the state, so more programs can launch IPS programs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21776"/>
            <a:ext cx="1600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8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We’ve Learned About Benefits…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When consumers know their insurance is covered, they are more open to “working past zero”.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Social Security has two </a:t>
            </a:r>
            <a:r>
              <a:rPr lang="en-US" b="1" dirty="0" err="1" smtClean="0">
                <a:solidFill>
                  <a:srgbClr val="00B0F0"/>
                </a:solidFill>
              </a:rPr>
              <a:t>Medi</a:t>
            </a:r>
            <a:r>
              <a:rPr lang="en-US" b="1" dirty="0" smtClean="0">
                <a:solidFill>
                  <a:srgbClr val="00B0F0"/>
                </a:solidFill>
              </a:rPr>
              <a:t>-Cal programs designed specifically for the working disabled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SSI recipients – 1619B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SSDI recipients – </a:t>
            </a:r>
            <a:r>
              <a:rPr lang="en-US" b="1" dirty="0" err="1" smtClean="0">
                <a:solidFill>
                  <a:srgbClr val="00B0F0"/>
                </a:solidFill>
              </a:rPr>
              <a:t>Medi</a:t>
            </a:r>
            <a:r>
              <a:rPr lang="en-US" b="1" dirty="0" smtClean="0">
                <a:solidFill>
                  <a:srgbClr val="00B0F0"/>
                </a:solidFill>
              </a:rPr>
              <a:t>-Cal for the Working Disabled (MWD)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1619B – allows recipients to earn up to $37,000 per year and maintain their </a:t>
            </a:r>
            <a:r>
              <a:rPr lang="en-US" b="1" dirty="0" err="1" smtClean="0">
                <a:solidFill>
                  <a:srgbClr val="00B0F0"/>
                </a:solidFill>
              </a:rPr>
              <a:t>Medi</a:t>
            </a:r>
            <a:r>
              <a:rPr lang="en-US" b="1" dirty="0" smtClean="0">
                <a:solidFill>
                  <a:srgbClr val="00B0F0"/>
                </a:solidFill>
              </a:rPr>
              <a:t>-Cal, MWD - $50,000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Training your county’s health insurance techs on how to manage SSI/SSDI benefits gets everyone on  the right page sooner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This is all about recovery and Improved Quality of Life for our clients!!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9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067964">
            <a:off x="-1706563" y="933450"/>
            <a:ext cx="6491288" cy="1279525"/>
          </a:xfrm>
        </p:spPr>
        <p:txBody>
          <a:bodyPr/>
          <a:lstStyle/>
          <a:p>
            <a:pPr algn="ctr">
              <a:defRPr/>
            </a:pPr>
            <a:r>
              <a:rPr sz="4000" b="1">
                <a:solidFill>
                  <a:schemeClr val="tx1"/>
                </a:solidFill>
              </a:rPr>
              <a:t>Quotes from </a:t>
            </a:r>
            <a:br>
              <a:rPr sz="4000" b="1">
                <a:solidFill>
                  <a:schemeClr val="tx1"/>
                </a:solidFill>
              </a:rPr>
            </a:br>
            <a:r>
              <a:rPr sz="4000" b="1">
                <a:solidFill>
                  <a:schemeClr val="tx1"/>
                </a:solidFill>
              </a:rPr>
              <a:t>IPS Consumers: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3429000" y="0"/>
            <a:ext cx="6661150" cy="7589838"/>
          </a:xfrm>
        </p:spPr>
        <p:txBody>
          <a:bodyPr>
            <a:noAutofit/>
          </a:bodyPr>
          <a:lstStyle/>
          <a:p>
            <a:pPr marL="169863" indent="-1698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sz="2800" b="0">
                <a:solidFill>
                  <a:schemeClr val="tx1"/>
                </a:solidFill>
              </a:rPr>
              <a:t>I’m respected now. </a:t>
            </a:r>
          </a:p>
          <a:p>
            <a:pPr marL="169863" indent="-1698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sz="2800" b="0">
                <a:solidFill>
                  <a:schemeClr val="tx1"/>
                </a:solidFill>
              </a:rPr>
              <a:t>I feel like I have a purpose now and every day I get up feeling good that I have a job. </a:t>
            </a:r>
          </a:p>
          <a:p>
            <a:pPr marL="169863" indent="-1698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sz="2800" b="0">
                <a:solidFill>
                  <a:schemeClr val="tx1"/>
                </a:solidFill>
              </a:rPr>
              <a:t>I don’t wake up mad and upset anymore. </a:t>
            </a:r>
          </a:p>
          <a:p>
            <a:pPr marL="169863" indent="-1698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sz="2800" b="0">
                <a:solidFill>
                  <a:schemeClr val="tx1"/>
                </a:solidFill>
              </a:rPr>
              <a:t>I feel better about myself now that I am working and contributing to society. </a:t>
            </a:r>
          </a:p>
          <a:p>
            <a:pPr marL="169863" indent="-1698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sz="2800" b="0">
                <a:solidFill>
                  <a:schemeClr val="tx1"/>
                </a:solidFill>
              </a:rPr>
              <a:t>I’m doing exactly what I want to be doing. Now there is more peace and certainty in my life. </a:t>
            </a:r>
          </a:p>
          <a:p>
            <a:pPr marL="169863" indent="-1698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sz="2800" b="0">
                <a:solidFill>
                  <a:schemeClr val="tx1"/>
                </a:solidFill>
              </a:rPr>
              <a:t>I like making money to help my family pay the bills. </a:t>
            </a:r>
          </a:p>
          <a:p>
            <a:pPr marL="169863" indent="-1698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sz="2800" b="0">
                <a:solidFill>
                  <a:schemeClr val="tx1"/>
                </a:solidFill>
              </a:rPr>
              <a:t>I like being in mainstream society as opposed to living a sheltered life. </a:t>
            </a:r>
          </a:p>
          <a:p>
            <a:pPr marL="169863" indent="-1698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sz="2800" b="0">
                <a:solidFill>
                  <a:schemeClr val="tx1"/>
                </a:solidFill>
              </a:rPr>
              <a:t>Working helps me manage my depression. My mood is more positive.</a:t>
            </a:r>
          </a:p>
          <a:p>
            <a:pPr marL="169863" indent="-1698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sz="2800">
              <a:solidFill>
                <a:schemeClr val="tx1"/>
              </a:solidFill>
            </a:endParaRPr>
          </a:p>
          <a:p>
            <a:pPr marL="169863" indent="-1698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sz="2800" b="0">
              <a:solidFill>
                <a:schemeClr val="tx1"/>
              </a:solidFill>
            </a:endParaRPr>
          </a:p>
        </p:txBody>
      </p:sp>
      <p:pic>
        <p:nvPicPr>
          <p:cNvPr id="10244" name="Picture 3" descr="C:\Users\pogue\AppData\Local\Microsoft\Windows\Temporary Internet Files\Content.IE5\YY2MJO6X\MP90044908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5291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5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290513"/>
            <a:ext cx="922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4000" b="1" dirty="0" smtClean="0">
                <a:latin typeface="Franklin Gothic Medium" charset="0"/>
              </a:rPr>
              <a:t>ON THE HORIZON… for Alameda County</a:t>
            </a:r>
            <a:endParaRPr lang="en-US" altLang="en-US" sz="4000" b="1" dirty="0">
              <a:latin typeface="Franklin Gothic Medium" charset="0"/>
            </a:endParaRPr>
          </a:p>
        </p:txBody>
      </p:sp>
      <p:pic>
        <p:nvPicPr>
          <p:cNvPr id="1034" name="Picture 10" descr="C:\Users\pogue\AppData\Local\Microsoft\Windows\Temporary Internet Files\Content.IE5\H14CJZA3\I_must_find_out!_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10354" r="20692" b="7110"/>
          <a:stretch/>
        </p:blipFill>
        <p:spPr bwMode="auto">
          <a:xfrm>
            <a:off x="7904356" y="4548735"/>
            <a:ext cx="2133600" cy="304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280319"/>
            <a:ext cx="975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defTabSz="1008400" eaLnBrk="1" fontAlgn="auto" hangingPunct="1"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Increased regional collaboration</a:t>
            </a: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IPS in Whole Person Care with HCSA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Possible expansion with TAY, SUD, and criminal justice populations</a:t>
            </a:r>
          </a:p>
          <a:p>
            <a:pPr algn="ctr" defTabSz="1008400" eaLnBrk="1" fontAlgn="auto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IPS in </a:t>
            </a: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CalWorks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And more!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42719"/>
            <a:ext cx="21907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09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290513"/>
            <a:ext cx="922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4800" b="1" dirty="0" smtClean="0">
                <a:latin typeface="Franklin Gothic Medium" charset="0"/>
              </a:rPr>
              <a:t>CONTACT INFORMATION</a:t>
            </a:r>
            <a:endParaRPr lang="en-US" altLang="en-US" sz="4800" b="1" dirty="0">
              <a:latin typeface="Franklin Gothic Medium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80319"/>
            <a:ext cx="9753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defTabSz="1008400" eaLnBrk="1" fontAlgn="auto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Theresa Razzano</a:t>
            </a: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Interim Division Director-Vocational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Srvs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.</a:t>
            </a: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Alameda County Behavioral Health Care </a:t>
            </a: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hlinkClick r:id="rId2"/>
              </a:rPr>
              <a:t>Theresa.Razzano@acgov.org</a:t>
            </a:r>
            <a:endParaRPr lang="en-US" sz="4000" dirty="0" smtClean="0">
              <a:solidFill>
                <a:schemeClr val="accent4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510-552-8587 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15" y="5082462"/>
            <a:ext cx="4194048" cy="24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2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290513"/>
            <a:ext cx="922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4800" b="1" dirty="0" smtClean="0">
                <a:latin typeface="Franklin Gothic Medium" charset="0"/>
              </a:rPr>
              <a:t>IN 2011…</a:t>
            </a:r>
            <a:endParaRPr lang="en-US" altLang="en-US" sz="4800" b="1" dirty="0">
              <a:latin typeface="Franklin Gothic Medium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228600" y="1280319"/>
            <a:ext cx="9525000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40" tIns="50420" rIns="100840" bIns="50420" numCol="1" rtlCol="0" anchor="t" anchorCtr="0" compatLnSpc="1">
            <a:prstTxWarp prst="textNoShape">
              <a:avLst/>
            </a:prstTxWarp>
            <a:noAutofit/>
          </a:bodyPr>
          <a:lstStyle>
            <a:lvl1pPr marL="377825" indent="-377825" algn="l" defTabSz="1008063" rtl="0" eaLnBrk="0" fontAlgn="base" hangingPunct="0">
              <a:spcBef>
                <a:spcPts val="888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190500" indent="-190500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442913" indent="-180975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695325" indent="-180975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947738" indent="-190500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210080" indent="-191596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92432" indent="-181512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44533" indent="-181512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76465" indent="-181512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</a:rPr>
              <a:t>We joined the IPS Learning Community – The Dartmouth Johnson and Johnson Project</a:t>
            </a:r>
          </a:p>
          <a:p>
            <a:pPr marL="0" indent="0" defTabSz="1008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0" dirty="0" smtClean="0">
              <a:solidFill>
                <a:schemeClr val="accent4">
                  <a:lumMod val="75000"/>
                </a:schemeClr>
              </a:solidFill>
              <a:latin typeface="Franklin Gothic Medium" panose="020B0603020102020204" pitchFamily="34" charset="0"/>
              <a:ea typeface="+mn-ea"/>
            </a:endParaRPr>
          </a:p>
          <a:p>
            <a:pPr marL="571500" indent="-571500" defTabSz="1008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</a:rPr>
              <a:t>We had one IPS program serving about 50 people per quarter. </a:t>
            </a:r>
          </a:p>
        </p:txBody>
      </p:sp>
    </p:spTree>
    <p:extLst>
      <p:ext uri="{BB962C8B-B14F-4D97-AF65-F5344CB8AC3E}">
        <p14:creationId xmlns:p14="http://schemas.microsoft.com/office/powerpoint/2010/main" val="285541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290513"/>
            <a:ext cx="922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4800" b="1" dirty="0" smtClean="0">
                <a:latin typeface="Franklin Gothic Medium" charset="0"/>
              </a:rPr>
              <a:t>NOW…</a:t>
            </a:r>
            <a:endParaRPr lang="en-US" altLang="en-US" sz="4800" b="1" dirty="0">
              <a:latin typeface="Franklin Gothic Medium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228600" y="1280319"/>
            <a:ext cx="9525000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40" tIns="50420" rIns="100840" bIns="50420" numCol="1" rtlCol="0" anchor="t" anchorCtr="0" compatLnSpc="1">
            <a:prstTxWarp prst="textNoShape">
              <a:avLst/>
            </a:prstTxWarp>
            <a:noAutofit/>
          </a:bodyPr>
          <a:lstStyle>
            <a:lvl1pPr marL="377825" indent="-377825" algn="l" defTabSz="1008063" rtl="0" eaLnBrk="0" fontAlgn="base" hangingPunct="0">
              <a:spcBef>
                <a:spcPts val="888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190500" indent="-190500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442913" indent="-180975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695325" indent="-180975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947738" indent="-190500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210080" indent="-191596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92432" indent="-181512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44533" indent="-181512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76465" indent="-181512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084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4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</a:rPr>
              <a:t>We have ten IPS programs throughout Alameda County. 23 employment specialists provided services to 605 people in 2016-17.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527762"/>
            <a:ext cx="7773216" cy="306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pogue\AppData\Local\Microsoft\Windows\Temporary Internet Files\Content.IE5\H14CJZA3\I_must_find_out!_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t="11710" r="23261" b="10711"/>
          <a:stretch/>
        </p:blipFill>
        <p:spPr bwMode="auto">
          <a:xfrm>
            <a:off x="78981" y="4527762"/>
            <a:ext cx="2115454" cy="30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23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290513"/>
            <a:ext cx="922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4800" b="1" dirty="0" smtClean="0">
                <a:latin typeface="Franklin Gothic Medium" charset="0"/>
              </a:rPr>
              <a:t>WHY IPS?</a:t>
            </a:r>
            <a:endParaRPr lang="en-US" altLang="en-US" sz="4800" b="1" dirty="0">
              <a:latin typeface="Franklin Gothic Medium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0" y="1280319"/>
            <a:ext cx="10058400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40" tIns="50420" rIns="100840" bIns="50420" numCol="1" rtlCol="0" anchor="t" anchorCtr="0" compatLnSpc="1">
            <a:prstTxWarp prst="textNoShape">
              <a:avLst/>
            </a:prstTxWarp>
            <a:noAutofit/>
          </a:bodyPr>
          <a:lstStyle>
            <a:lvl1pPr marL="377825" indent="-377825" algn="l" defTabSz="1008063" rtl="0" eaLnBrk="0" fontAlgn="base" hangingPunct="0">
              <a:spcBef>
                <a:spcPts val="888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190500" indent="-190500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442913" indent="-180975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695325" indent="-180975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947738" indent="-190500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210080" indent="-191596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92432" indent="-181512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44533" indent="-181512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76465" indent="-181512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0"/>
              </a:spcAft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36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In CA, only </a:t>
            </a:r>
            <a:r>
              <a:rPr lang="en-US" altLang="en-US" sz="3600" dirty="0" smtClean="0">
                <a:solidFill>
                  <a:schemeClr val="accent1"/>
                </a:solidFill>
                <a:latin typeface="Franklin Gothic Heavy" panose="020B0903020102020204" pitchFamily="34" charset="0"/>
              </a:rPr>
              <a:t>10% </a:t>
            </a:r>
            <a:r>
              <a:rPr lang="en-US" altLang="en-US" sz="36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of people in the public mental health system work. Poverty and lack of meaningful activity causes problems. </a:t>
            </a:r>
          </a:p>
          <a:p>
            <a:pPr marL="457200" indent="-457200">
              <a:spcAft>
                <a:spcPts val="0"/>
              </a:spcAft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36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</a:rPr>
              <a:t>IPS helps </a:t>
            </a:r>
            <a:r>
              <a:rPr lang="en-US" sz="3600" dirty="0" smtClean="0">
                <a:solidFill>
                  <a:schemeClr val="accent1"/>
                </a:solidFill>
                <a:latin typeface="Franklin Gothic Heavy" panose="020B0903020102020204" pitchFamily="34" charset="0"/>
                <a:ea typeface="+mn-ea"/>
              </a:rPr>
              <a:t>50% (or more) </a:t>
            </a:r>
            <a:r>
              <a:rPr lang="en-US" sz="36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</a:rPr>
              <a:t>of people get jobs. People are 2.5 times more likely to get a job with IPS vs. traditional rehab programs.</a:t>
            </a:r>
          </a:p>
          <a:p>
            <a:pPr marL="457200" indent="-457200">
              <a:spcAft>
                <a:spcPts val="0"/>
              </a:spcAft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36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</a:rPr>
              <a:t>People in IPS work longer stints, earn more money, and are more likely to become steady workers than people in traditional programs. </a:t>
            </a:r>
          </a:p>
          <a:p>
            <a:pPr marL="457200" indent="-457200">
              <a:spcAft>
                <a:spcPts val="0"/>
              </a:spcAft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3600" dirty="0" smtClean="0">
                <a:solidFill>
                  <a:schemeClr val="accent1"/>
                </a:solidFill>
                <a:latin typeface="Franklin Gothic Heavy" panose="020B0903020102020204" pitchFamily="34" charset="0"/>
                <a:ea typeface="+mn-ea"/>
              </a:rPr>
              <a:t>IPS works the best for people with SMI.</a:t>
            </a:r>
          </a:p>
        </p:txBody>
      </p:sp>
    </p:spTree>
    <p:extLst>
      <p:ext uri="{BB962C8B-B14F-4D97-AF65-F5344CB8AC3E}">
        <p14:creationId xmlns:p14="http://schemas.microsoft.com/office/powerpoint/2010/main" val="357333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4" y="442119"/>
            <a:ext cx="8757285" cy="1467018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      </a:t>
            </a:r>
            <a:r>
              <a:rPr lang="en-US" sz="4900" b="1" dirty="0" smtClean="0"/>
              <a:t>Evidence-Based </a:t>
            </a:r>
            <a:r>
              <a:rPr lang="en-US" sz="4900" b="1" dirty="0"/>
              <a:t>Principles of IPS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dirty="0"/>
              <a:t>Zero exclusion: eligibility is based on consumer </a:t>
            </a:r>
            <a:r>
              <a:rPr lang="en-US" altLang="en-US" sz="2800" dirty="0" smtClean="0"/>
              <a:t>choice.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IPS </a:t>
            </a:r>
            <a:r>
              <a:rPr lang="en-US" altLang="en-US" sz="2800" dirty="0"/>
              <a:t>employment services are closely integrated with mental health treatment. </a:t>
            </a:r>
            <a:endParaRPr lang="en-US" alt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Competitive </a:t>
            </a:r>
            <a:r>
              <a:rPr lang="en-US" altLang="en-US" sz="2800" dirty="0"/>
              <a:t>employment is the </a:t>
            </a:r>
            <a:r>
              <a:rPr lang="en-US" altLang="en-US" sz="2800" dirty="0" smtClean="0"/>
              <a:t>goal.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Personalized </a:t>
            </a:r>
            <a:r>
              <a:rPr lang="en-US" altLang="en-US" sz="2800" dirty="0"/>
              <a:t>benefits and work incentives planning is </a:t>
            </a:r>
            <a:r>
              <a:rPr lang="en-US" altLang="en-US" sz="2800" dirty="0" smtClean="0"/>
              <a:t>provided.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The </a:t>
            </a:r>
            <a:r>
              <a:rPr lang="en-US" altLang="en-US" sz="2800" dirty="0"/>
              <a:t>job search starts soon after a consumer expresses interest in </a:t>
            </a:r>
            <a:r>
              <a:rPr lang="en-US" altLang="en-US" sz="2800" dirty="0" smtClean="0"/>
              <a:t>working.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Employment </a:t>
            </a:r>
            <a:r>
              <a:rPr lang="en-US" altLang="en-US" sz="2800" dirty="0"/>
              <a:t>specialists develop relationships with employers based on their consumers’ work </a:t>
            </a:r>
            <a:r>
              <a:rPr lang="en-US" altLang="en-US" sz="2800" dirty="0" smtClean="0"/>
              <a:t>preferences.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Follow-along </a:t>
            </a:r>
            <a:r>
              <a:rPr lang="en-US" altLang="en-US" sz="2800" dirty="0"/>
              <a:t>supports are continuous. </a:t>
            </a:r>
            <a:endParaRPr lang="en-US" alt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Consumer </a:t>
            </a:r>
            <a:r>
              <a:rPr lang="en-US" altLang="en-US" sz="2800" dirty="0"/>
              <a:t>preferences are honored</a:t>
            </a:r>
            <a:r>
              <a:rPr lang="en-US" altLang="en-US" sz="2800" dirty="0" smtClean="0"/>
              <a:t>.   </a:t>
            </a:r>
            <a:endParaRPr lang="en-US" alt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699919"/>
            <a:ext cx="2209800" cy="1503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6934">
            <a:off x="252706" y="382683"/>
            <a:ext cx="1450507" cy="118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6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680530"/>
              </p:ext>
            </p:extLst>
          </p:nvPr>
        </p:nvGraphicFramePr>
        <p:xfrm>
          <a:off x="0" y="2"/>
          <a:ext cx="10058400" cy="7589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07782"/>
                <a:gridCol w="4950618"/>
              </a:tblGrid>
              <a:tr h="1817285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TRADITIONAL ASSUMPTIONS</a:t>
                      </a:r>
                      <a:endParaRPr lang="en-US" sz="4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IPS</a:t>
                      </a:r>
                      <a:r>
                        <a:rPr lang="en-US" sz="4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ASSUMPTIONS</a:t>
                      </a:r>
                      <a:endParaRPr lang="en-US" sz="4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4829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Screen for readiness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Zero exclusion</a:t>
                      </a:r>
                      <a:endParaRPr lang="en-US" sz="3600" dirty="0"/>
                    </a:p>
                  </a:txBody>
                  <a:tcPr/>
                </a:tc>
              </a:tr>
              <a:tr h="74829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Stabilize first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Focus</a:t>
                      </a:r>
                      <a:r>
                        <a:rPr lang="en-US" sz="3600" baseline="0" dirty="0" smtClean="0"/>
                        <a:t> on client goals</a:t>
                      </a:r>
                      <a:endParaRPr lang="en-US" sz="3600" dirty="0"/>
                    </a:p>
                  </a:txBody>
                  <a:tcPr/>
                </a:tc>
              </a:tr>
              <a:tr h="74829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Prepare stepwise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Rapid job search</a:t>
                      </a:r>
                      <a:endParaRPr lang="en-US" sz="3600" dirty="0"/>
                    </a:p>
                  </a:txBody>
                  <a:tcPr/>
                </a:tc>
              </a:tr>
              <a:tr h="74829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Take available</a:t>
                      </a:r>
                      <a:r>
                        <a:rPr lang="en-US" sz="3600" baseline="0" dirty="0" smtClean="0"/>
                        <a:t> job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Consumer choice</a:t>
                      </a:r>
                      <a:endParaRPr lang="en-US" sz="3600" dirty="0"/>
                    </a:p>
                  </a:txBody>
                  <a:tcPr/>
                </a:tc>
              </a:tr>
              <a:tr h="74829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Short-term</a:t>
                      </a:r>
                      <a:r>
                        <a:rPr lang="en-US" sz="3600" baseline="0" dirty="0" smtClean="0"/>
                        <a:t> support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Ongoing</a:t>
                      </a:r>
                      <a:r>
                        <a:rPr lang="en-US" sz="3600" baseline="0" dirty="0" smtClean="0"/>
                        <a:t> support</a:t>
                      </a:r>
                      <a:endParaRPr lang="en-US" sz="3600" dirty="0"/>
                    </a:p>
                  </a:txBody>
                  <a:tcPr/>
                </a:tc>
              </a:tr>
              <a:tr h="2031084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Keep employment and mental health services separate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Integrate employment and mental health services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88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145256"/>
            <a:ext cx="922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4800" b="1" dirty="0" smtClean="0">
                <a:latin typeface="Franklin Gothic Medium" charset="0"/>
              </a:rPr>
              <a:t>WE ALSO HAVE…</a:t>
            </a:r>
            <a:endParaRPr lang="en-US" altLang="en-US" sz="4800" b="1" dirty="0">
              <a:latin typeface="Franklin Gothic Medium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228600" y="975518"/>
            <a:ext cx="9525000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40" tIns="50420" rIns="100840" bIns="50420" numCol="1" rtlCol="0" anchor="t" anchorCtr="0" compatLnSpc="1">
            <a:prstTxWarp prst="textNoShape">
              <a:avLst/>
            </a:prstTxWarp>
            <a:noAutofit/>
          </a:bodyPr>
          <a:lstStyle>
            <a:lvl1pPr marL="377825" indent="-377825" algn="l" defTabSz="1008063" rtl="0" eaLnBrk="0" fontAlgn="base" hangingPunct="0">
              <a:spcBef>
                <a:spcPts val="888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190500" indent="-190500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442913" indent="-180975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695325" indent="-180975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947738" indent="-190500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210080" indent="-191596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92432" indent="-181512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44533" indent="-181512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76465" indent="-181512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08400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2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</a:rPr>
              <a:t>Strong support for IPS from executive, program, consumer, and family leaders in our County</a:t>
            </a: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2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</a:rPr>
              <a:t>Evidence-based practice pride!</a:t>
            </a: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200" b="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An active IPS training unit</a:t>
            </a: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2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</a:rPr>
              <a:t>Cognitive remediation and supported education</a:t>
            </a: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sz="3200" b="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Participation in the IPS Learning Community, along with </a:t>
            </a:r>
            <a:r>
              <a:rPr lang="en-US" altLang="en-US" sz="32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22 states/regions </a:t>
            </a:r>
            <a:r>
              <a:rPr lang="en-US" altLang="en-US" sz="3200" b="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and 3 other </a:t>
            </a:r>
            <a:r>
              <a:rPr lang="en-US" altLang="en-US" sz="32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countries</a:t>
            </a:r>
            <a:endParaRPr lang="en-US" sz="3200" b="0" dirty="0" smtClean="0">
              <a:solidFill>
                <a:schemeClr val="accent4">
                  <a:lumMod val="75000"/>
                </a:schemeClr>
              </a:solidFill>
              <a:latin typeface="Franklin Gothic Medium" panose="020B0603020102020204" pitchFamily="34" charset="0"/>
              <a:ea typeface="+mn-ea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4763" y="5472113"/>
            <a:ext cx="10063163" cy="2117725"/>
            <a:chOff x="24714" y="4606194"/>
            <a:chExt cx="9859963" cy="2018319"/>
          </a:xfrm>
        </p:grpSpPr>
        <p:pic>
          <p:nvPicPr>
            <p:cNvPr id="5" name="Picture 4" descr="Abel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4" y="4606194"/>
              <a:ext cx="1554163" cy="201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877" y="4607088"/>
              <a:ext cx="1841311" cy="201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188" y="4607088"/>
              <a:ext cx="2007909" cy="201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97" y="4606194"/>
              <a:ext cx="2056883" cy="201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Jesus.jpg"/>
            <p:cNvPicPr>
              <a:picLocks noChangeAspect="1"/>
            </p:cNvPicPr>
            <p:nvPr/>
          </p:nvPicPr>
          <p:blipFill>
            <a:blip r:embed="rId6" cstate="screen">
              <a:lum bright="4000" contrast="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980" y="4607088"/>
              <a:ext cx="2399697" cy="201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05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81000" y="290513"/>
            <a:ext cx="922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4800" b="1" dirty="0" smtClean="0">
                <a:latin typeface="Franklin Gothic Medium" charset="0"/>
              </a:rPr>
              <a:t>IPS PROGRAMS IN BHCS</a:t>
            </a:r>
            <a:endParaRPr lang="en-US" altLang="en-US" sz="4800" dirty="0">
              <a:latin typeface="Franklin Gothic Medium" charset="0"/>
            </a:endParaRP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152400" y="1128714"/>
            <a:ext cx="96774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indent="-457200">
              <a:spcAft>
                <a:spcPts val="0"/>
              </a:spcAft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36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Abode Greater HOPE</a:t>
            </a:r>
          </a:p>
          <a:p>
            <a:pPr marL="457200" indent="-457200">
              <a:spcAft>
                <a:spcPts val="0"/>
              </a:spcAft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36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ACBHCS Vocational Program</a:t>
            </a:r>
          </a:p>
          <a:p>
            <a:pPr marL="457200" indent="-457200">
              <a:spcAft>
                <a:spcPts val="0"/>
              </a:spcAft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36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Bay Area Community Services (6 programs)</a:t>
            </a:r>
          </a:p>
          <a:p>
            <a:pPr marL="457200" indent="-457200">
              <a:spcAft>
                <a:spcPts val="0"/>
              </a:spcAft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36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Bonita House HOST and Casa Ubuntu</a:t>
            </a:r>
          </a:p>
          <a:p>
            <a:pPr marL="457200" indent="-457200">
              <a:spcAft>
                <a:spcPts val="0"/>
              </a:spcAft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36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Building Opportunities for Self Sufficiency</a:t>
            </a:r>
          </a:p>
          <a:p>
            <a:pPr marL="457200" indent="-457200">
              <a:spcAft>
                <a:spcPts val="0"/>
              </a:spcAft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36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East Bay Community Recovery Project FACT</a:t>
            </a:r>
          </a:p>
          <a:p>
            <a:pPr marL="457200" indent="-457200">
              <a:spcAft>
                <a:spcPts val="0"/>
              </a:spcAft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36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Fred Finch Youth Center (4 programs)</a:t>
            </a:r>
          </a:p>
          <a:p>
            <a:pPr marL="457200" indent="-457200">
              <a:spcAft>
                <a:spcPts val="0"/>
              </a:spcAft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PREP Alameda</a:t>
            </a:r>
          </a:p>
          <a:p>
            <a:pPr marL="457200" indent="-457200">
              <a:spcAft>
                <a:spcPts val="0"/>
              </a:spcAft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36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Telecare CHANGES</a:t>
            </a:r>
          </a:p>
          <a:p>
            <a:pPr marL="457200" indent="-457200">
              <a:spcAft>
                <a:spcPts val="0"/>
              </a:spcAft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36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Telecare STRIDES</a:t>
            </a:r>
          </a:p>
          <a:p>
            <a:pPr marL="457200" indent="-457200">
              <a:spcAft>
                <a:spcPts val="0"/>
              </a:spcAft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360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CIL (benefits counseling)</a:t>
            </a:r>
          </a:p>
          <a:p>
            <a:pPr>
              <a:spcAft>
                <a:spcPts val="0"/>
              </a:spcAft>
              <a:defRPr/>
            </a:pPr>
            <a:endParaRPr lang="en-US" altLang="en-US" sz="3600" dirty="0" smtClean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3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0737" y="289719"/>
            <a:ext cx="922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4800" b="1" dirty="0" smtClean="0">
                <a:latin typeface="Franklin Gothic Medium" charset="0"/>
              </a:rPr>
              <a:t>IN 2016-17, OUR IPS PROGRAMS</a:t>
            </a:r>
            <a:endParaRPr lang="en-US" altLang="en-US" sz="4800" b="1" dirty="0">
              <a:latin typeface="Franklin Gothic Medium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-18516" y="1280319"/>
            <a:ext cx="10058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40" tIns="50420" rIns="100840" bIns="50420" numCol="1" rtlCol="0" anchor="t" anchorCtr="0" compatLnSpc="1">
            <a:prstTxWarp prst="textNoShape">
              <a:avLst/>
            </a:prstTxWarp>
            <a:noAutofit/>
          </a:bodyPr>
          <a:lstStyle>
            <a:lvl1pPr marL="377825" indent="-377825" algn="l" defTabSz="1008063" rtl="0" eaLnBrk="0" fontAlgn="base" hangingPunct="0">
              <a:spcBef>
                <a:spcPts val="888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190500" indent="-190500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442913" indent="-180975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695325" indent="-180975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947738" indent="-190500" algn="l" defTabSz="1008063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210080" indent="-191596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92432" indent="-181512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44533" indent="-181512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76465" indent="-181512" algn="l" defTabSz="1008400" rtl="0" eaLnBrk="1" latinLnBrk="0" hangingPunct="1">
              <a:spcBef>
                <a:spcPts val="331"/>
              </a:spcBef>
              <a:buClr>
                <a:schemeClr val="accent2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08400" eaLnBrk="1" fontAlgn="auto" hangingPunct="1"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en-US" sz="36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</a:rPr>
              <a:t>Helped</a:t>
            </a:r>
            <a:r>
              <a:rPr lang="en-US" sz="3600" b="0" dirty="0" smtClean="0"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sz="3600" dirty="0" smtClean="0">
                <a:solidFill>
                  <a:schemeClr val="accent1"/>
                </a:solidFill>
                <a:latin typeface="Franklin Gothic Heavy" panose="020B0903020102020204" pitchFamily="34" charset="0"/>
                <a:ea typeface="+mn-ea"/>
              </a:rPr>
              <a:t>605</a:t>
            </a:r>
            <a:r>
              <a:rPr lang="en-US" sz="3600" b="0" dirty="0" smtClean="0"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sz="36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</a:rPr>
              <a:t>people</a:t>
            </a: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en-US" sz="3600" dirty="0" smtClean="0">
                <a:solidFill>
                  <a:schemeClr val="accent1"/>
                </a:solidFill>
                <a:latin typeface="Franklin Gothic Heavy" panose="020B0903020102020204" pitchFamily="34" charset="0"/>
                <a:ea typeface="+mn-ea"/>
              </a:rPr>
              <a:t>275</a:t>
            </a:r>
            <a:r>
              <a:rPr lang="en-US" sz="3600" b="0" dirty="0" smtClean="0"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sz="36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</a:rPr>
              <a:t>people worked</a:t>
            </a: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en-US" sz="3600" dirty="0" smtClean="0">
                <a:solidFill>
                  <a:schemeClr val="accent1"/>
                </a:solidFill>
                <a:latin typeface="Franklin Gothic Heavy" panose="020B0903020102020204" pitchFamily="34" charset="0"/>
                <a:ea typeface="+mn-ea"/>
              </a:rPr>
              <a:t>235</a:t>
            </a:r>
            <a:r>
              <a:rPr lang="en-US" sz="3600" b="0" dirty="0" smtClean="0"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sz="36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</a:rPr>
              <a:t>new job starts</a:t>
            </a: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en-US" sz="3600" dirty="0" smtClean="0">
                <a:solidFill>
                  <a:schemeClr val="accent1"/>
                </a:solidFill>
                <a:latin typeface="Franklin Gothic Heavy" panose="020B0903020102020204" pitchFamily="34" charset="0"/>
                <a:ea typeface="+mn-ea"/>
              </a:rPr>
              <a:t>66</a:t>
            </a:r>
            <a:r>
              <a:rPr lang="en-US" sz="3600" b="0" dirty="0" smtClean="0"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sz="36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</a:rPr>
              <a:t>people participated in education programs</a:t>
            </a: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en-US" sz="36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</a:rPr>
              <a:t>Enjoyed</a:t>
            </a:r>
            <a:r>
              <a:rPr lang="en-US" sz="3600" b="0" dirty="0" smtClean="0"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sz="3600" dirty="0" smtClean="0">
                <a:solidFill>
                  <a:schemeClr val="accent1"/>
                </a:solidFill>
                <a:latin typeface="Franklin Gothic Heavy" panose="020B0903020102020204" pitchFamily="34" charset="0"/>
                <a:ea typeface="+mn-ea"/>
              </a:rPr>
              <a:t>13</a:t>
            </a:r>
            <a:r>
              <a:rPr lang="en-US" sz="3600" b="0" dirty="0" smtClean="0"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sz="36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</a:rPr>
              <a:t>IPS fidelity reviews, achieving fidelity scores ranging from </a:t>
            </a:r>
            <a:r>
              <a:rPr lang="en-US" sz="3600" b="0" dirty="0" smtClean="0">
                <a:solidFill>
                  <a:schemeClr val="accent1"/>
                </a:solidFill>
                <a:latin typeface="Franklin Gothic Heavy" panose="020B0903020102020204" pitchFamily="34" charset="0"/>
                <a:ea typeface="+mn-ea"/>
              </a:rPr>
              <a:t>80 – 113</a:t>
            </a: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en-US" sz="3600" b="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</a:rPr>
              <a:t>A</a:t>
            </a:r>
            <a:r>
              <a:rPr lang="en-US" sz="3600" b="0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</a:rPr>
              <a:t>chieved competitive employment rates ranging from </a:t>
            </a:r>
            <a:r>
              <a:rPr lang="en-US" sz="3600" b="0" dirty="0" smtClean="0">
                <a:solidFill>
                  <a:schemeClr val="accent1"/>
                </a:solidFill>
                <a:latin typeface="Franklin Gothic Heavy" panose="020B0903020102020204" pitchFamily="34" charset="0"/>
                <a:ea typeface="+mn-ea"/>
              </a:rPr>
              <a:t>12 to 71%</a:t>
            </a:r>
          </a:p>
          <a:p>
            <a:pPr marL="0" indent="0" algn="ctr" defTabSz="1008400" eaLnBrk="1" fontAlgn="auto" hangingPunct="1"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endParaRPr lang="en-US" sz="3600" b="0" dirty="0" smtClean="0">
              <a:solidFill>
                <a:schemeClr val="accent4">
                  <a:lumMod val="75000"/>
                </a:schemeClr>
              </a:solidFill>
              <a:latin typeface="Franklin Gothic Medium" panose="020B0603020102020204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5"/>
          <a:stretch/>
        </p:blipFill>
        <p:spPr>
          <a:xfrm>
            <a:off x="76200" y="1813719"/>
            <a:ext cx="2898449" cy="1455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2"/>
          <a:stretch/>
        </p:blipFill>
        <p:spPr>
          <a:xfrm>
            <a:off x="7391400" y="1813719"/>
            <a:ext cx="2484689" cy="14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58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6434</TotalTime>
  <Words>798</Words>
  <Application>Microsoft Office PowerPoint</Application>
  <PresentationFormat>Custom</PresentationFormat>
  <Paragraphs>107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Franklin Gothic Book</vt:lpstr>
      <vt:lpstr>Franklin Gothic Demi</vt:lpstr>
      <vt:lpstr>Franklin Gothic Heavy</vt:lpstr>
      <vt:lpstr>Franklin Gothic Medium</vt:lpstr>
      <vt:lpstr>Times</vt:lpstr>
      <vt:lpstr>Wingdings</vt:lpstr>
      <vt:lpstr>Office Theme</vt:lpstr>
      <vt:lpstr>IPS IN ALAMEDA COUNTY BEHAVIORAL HEALTH CARE SERVICES</vt:lpstr>
      <vt:lpstr>PowerPoint Presentation</vt:lpstr>
      <vt:lpstr>PowerPoint Presentation</vt:lpstr>
      <vt:lpstr>PowerPoint Presentation</vt:lpstr>
      <vt:lpstr>      Evidence-Based Principles of 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Leverage Funding  to Get Started…..</vt:lpstr>
      <vt:lpstr>What We’ve Learned About Benefits…</vt:lpstr>
      <vt:lpstr>Quotes from  IPS Consumers:</vt:lpstr>
      <vt:lpstr>PowerPoint Presentation</vt:lpstr>
      <vt:lpstr>PowerPoint Presentation</vt:lpstr>
    </vt:vector>
  </TitlesOfParts>
  <Company>NH-Dartmouth PRC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SUPPORTED EMPLOYMENT</dc:title>
  <dc:creator>Jackie Pogue</dc:creator>
  <cp:lastModifiedBy>Theresa Razzano</cp:lastModifiedBy>
  <cp:revision>266</cp:revision>
  <cp:lastPrinted>2017-08-30T17:04:10Z</cp:lastPrinted>
  <dcterms:created xsi:type="dcterms:W3CDTF">2015-05-29T01:06:39Z</dcterms:created>
  <dcterms:modified xsi:type="dcterms:W3CDTF">2018-02-26T22:54:41Z</dcterms:modified>
</cp:coreProperties>
</file>