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3900" r:id="rId2"/>
  </p:sldMasterIdLst>
  <p:notesMasterIdLst>
    <p:notesMasterId r:id="rId25"/>
  </p:notesMasterIdLst>
  <p:handoutMasterIdLst>
    <p:handoutMasterId r:id="rId26"/>
  </p:handoutMasterIdLst>
  <p:sldIdLst>
    <p:sldId id="256" r:id="rId3"/>
    <p:sldId id="261" r:id="rId4"/>
    <p:sldId id="257" r:id="rId5"/>
    <p:sldId id="267" r:id="rId6"/>
    <p:sldId id="268" r:id="rId7"/>
    <p:sldId id="258" r:id="rId8"/>
    <p:sldId id="296" r:id="rId9"/>
    <p:sldId id="297" r:id="rId10"/>
    <p:sldId id="266" r:id="rId11"/>
    <p:sldId id="269" r:id="rId12"/>
    <p:sldId id="295" r:id="rId13"/>
    <p:sldId id="279" r:id="rId14"/>
    <p:sldId id="285" r:id="rId15"/>
    <p:sldId id="286" r:id="rId16"/>
    <p:sldId id="287" r:id="rId17"/>
    <p:sldId id="288" r:id="rId18"/>
    <p:sldId id="289" r:id="rId19"/>
    <p:sldId id="290" r:id="rId20"/>
    <p:sldId id="291" r:id="rId21"/>
    <p:sldId id="292" r:id="rId22"/>
    <p:sldId id="293" r:id="rId23"/>
    <p:sldId id="294" r:id="rId24"/>
  </p:sldIdLst>
  <p:sldSz cx="12192000" cy="6858000"/>
  <p:notesSz cx="6954838"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56C6E2-EDA4-4AF3-9C46-9DD2E68E5CAC}">
          <p14:sldIdLst>
            <p14:sldId id="256"/>
            <p14:sldId id="261"/>
            <p14:sldId id="257"/>
            <p14:sldId id="267"/>
            <p14:sldId id="268"/>
            <p14:sldId id="258"/>
            <p14:sldId id="296"/>
            <p14:sldId id="297"/>
            <p14:sldId id="266"/>
            <p14:sldId id="269"/>
            <p14:sldId id="295"/>
            <p14:sldId id="279"/>
            <p14:sldId id="285"/>
            <p14:sldId id="286"/>
            <p14:sldId id="287"/>
            <p14:sldId id="288"/>
            <p14:sldId id="289"/>
            <p14:sldId id="290"/>
            <p14:sldId id="291"/>
            <p14:sldId id="292"/>
            <p14:sldId id="293"/>
            <p14:sldId id="29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22" autoAdjust="0"/>
    <p:restoredTop sz="94660" autoAdjust="0"/>
  </p:normalViewPr>
  <p:slideViewPr>
    <p:cSldViewPr snapToGrid="0">
      <p:cViewPr varScale="1">
        <p:scale>
          <a:sx n="114" d="100"/>
          <a:sy n="114" d="100"/>
        </p:scale>
        <p:origin x="408"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4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fld id="{74EB1D2B-5D21-4F9D-8923-A0C9321B2782}" type="datetimeFigureOut">
              <a:rPr lang="en-US" smtClean="0"/>
              <a:pPr/>
              <a:t>10/25/2019</a:t>
            </a:fld>
            <a:endParaRPr lang="en-US"/>
          </a:p>
        </p:txBody>
      </p:sp>
      <p:sp>
        <p:nvSpPr>
          <p:cNvPr id="4" name="Footer Placeholder 3"/>
          <p:cNvSpPr>
            <a:spLocks noGrp="1"/>
          </p:cNvSpPr>
          <p:nvPr>
            <p:ph type="ftr" sz="quarter" idx="2"/>
          </p:nvPr>
        </p:nvSpPr>
        <p:spPr>
          <a:xfrm>
            <a:off x="0" y="8775700"/>
            <a:ext cx="30130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775700"/>
            <a:ext cx="3013075" cy="461963"/>
          </a:xfrm>
          <a:prstGeom prst="rect">
            <a:avLst/>
          </a:prstGeom>
        </p:spPr>
        <p:txBody>
          <a:bodyPr vert="horz" lIns="91440" tIns="45720" rIns="91440" bIns="45720" rtlCol="0" anchor="b"/>
          <a:lstStyle>
            <a:lvl1pPr algn="r">
              <a:defRPr sz="1200"/>
            </a:lvl1pPr>
          </a:lstStyle>
          <a:p>
            <a:fld id="{95CFA996-AC9E-4BC9-92ED-93EE2CC7B4A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567"/>
          </a:xfrm>
          <a:prstGeom prst="rect">
            <a:avLst/>
          </a:prstGeom>
        </p:spPr>
        <p:txBody>
          <a:bodyPr vert="horz" lIns="92525" tIns="46263" rIns="92525" bIns="46263" rtlCol="0"/>
          <a:lstStyle>
            <a:lvl1pPr algn="l">
              <a:defRPr sz="1200"/>
            </a:lvl1pPr>
          </a:lstStyle>
          <a:p>
            <a:endParaRPr lang="en-US"/>
          </a:p>
        </p:txBody>
      </p:sp>
      <p:sp>
        <p:nvSpPr>
          <p:cNvPr id="3" name="Date Placeholder 2"/>
          <p:cNvSpPr>
            <a:spLocks noGrp="1"/>
          </p:cNvSpPr>
          <p:nvPr>
            <p:ph type="dt" idx="1"/>
          </p:nvPr>
        </p:nvSpPr>
        <p:spPr>
          <a:xfrm>
            <a:off x="3939466" y="0"/>
            <a:ext cx="3013763" cy="463567"/>
          </a:xfrm>
          <a:prstGeom prst="rect">
            <a:avLst/>
          </a:prstGeom>
        </p:spPr>
        <p:txBody>
          <a:bodyPr vert="horz" lIns="92525" tIns="46263" rIns="92525" bIns="46263" rtlCol="0"/>
          <a:lstStyle>
            <a:lvl1pPr algn="r">
              <a:defRPr sz="1200"/>
            </a:lvl1pPr>
          </a:lstStyle>
          <a:p>
            <a:fld id="{ADA8C670-5337-47C0-B293-4B3A71DB66AA}" type="datetimeFigureOut">
              <a:rPr lang="en-US" smtClean="0"/>
              <a:pPr/>
              <a:t>10/25/2019</a:t>
            </a:fld>
            <a:endParaRPr lang="en-US"/>
          </a:p>
        </p:txBody>
      </p:sp>
      <p:sp>
        <p:nvSpPr>
          <p:cNvPr id="4" name="Slide Image Placeholder 3"/>
          <p:cNvSpPr>
            <a:spLocks noGrp="1" noRot="1" noChangeAspect="1"/>
          </p:cNvSpPr>
          <p:nvPr>
            <p:ph type="sldImg" idx="2"/>
          </p:nvPr>
        </p:nvSpPr>
        <p:spPr>
          <a:xfrm>
            <a:off x="706438" y="1154113"/>
            <a:ext cx="5541962" cy="3117850"/>
          </a:xfrm>
          <a:prstGeom prst="rect">
            <a:avLst/>
          </a:prstGeom>
          <a:noFill/>
          <a:ln w="12700">
            <a:solidFill>
              <a:prstClr val="black"/>
            </a:solidFill>
          </a:ln>
        </p:spPr>
        <p:txBody>
          <a:bodyPr vert="horz" lIns="92525" tIns="46263" rIns="92525" bIns="46263" rtlCol="0" anchor="ctr"/>
          <a:lstStyle/>
          <a:p>
            <a:endParaRPr lang="en-US"/>
          </a:p>
        </p:txBody>
      </p:sp>
      <p:sp>
        <p:nvSpPr>
          <p:cNvPr id="5" name="Notes Placeholder 4"/>
          <p:cNvSpPr>
            <a:spLocks noGrp="1"/>
          </p:cNvSpPr>
          <p:nvPr>
            <p:ph type="body" sz="quarter" idx="3"/>
          </p:nvPr>
        </p:nvSpPr>
        <p:spPr>
          <a:xfrm>
            <a:off x="695484" y="4446389"/>
            <a:ext cx="5563870" cy="3637955"/>
          </a:xfrm>
          <a:prstGeom prst="rect">
            <a:avLst/>
          </a:prstGeom>
        </p:spPr>
        <p:txBody>
          <a:bodyPr vert="horz" lIns="92525" tIns="46263" rIns="92525" bIns="462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5"/>
            <a:ext cx="3013763" cy="463566"/>
          </a:xfrm>
          <a:prstGeom prst="rect">
            <a:avLst/>
          </a:prstGeom>
        </p:spPr>
        <p:txBody>
          <a:bodyPr vert="horz" lIns="92525" tIns="46263" rIns="92525" bIns="4626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5685"/>
            <a:ext cx="3013763" cy="463566"/>
          </a:xfrm>
          <a:prstGeom prst="rect">
            <a:avLst/>
          </a:prstGeom>
        </p:spPr>
        <p:txBody>
          <a:bodyPr vert="horz" lIns="92525" tIns="46263" rIns="92525" bIns="46263" rtlCol="0" anchor="b"/>
          <a:lstStyle>
            <a:lvl1pPr algn="r">
              <a:defRPr sz="1200"/>
            </a:lvl1pPr>
          </a:lstStyle>
          <a:p>
            <a:fld id="{4299BFCB-1B37-4C96-BA95-6C838A513C7A}" type="slidenum">
              <a:rPr lang="en-US" smtClean="0"/>
              <a:pPr/>
              <a:t>‹#›</a:t>
            </a:fld>
            <a:endParaRPr lang="en-US"/>
          </a:p>
        </p:txBody>
      </p:sp>
    </p:spTree>
    <p:extLst>
      <p:ext uri="{BB962C8B-B14F-4D97-AF65-F5344CB8AC3E}">
        <p14:creationId xmlns:p14="http://schemas.microsoft.com/office/powerpoint/2010/main" val="24803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9BFCB-1B37-4C96-BA95-6C838A513C7A}" type="slidenum">
              <a:rPr lang="en-US" smtClean="0"/>
              <a:pPr/>
              <a:t>5</a:t>
            </a:fld>
            <a:endParaRPr lang="en-US"/>
          </a:p>
        </p:txBody>
      </p:sp>
    </p:spTree>
    <p:extLst>
      <p:ext uri="{BB962C8B-B14F-4D97-AF65-F5344CB8AC3E}">
        <p14:creationId xmlns:p14="http://schemas.microsoft.com/office/powerpoint/2010/main" val="3307886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that we may have too many slides for the TCBH.</a:t>
            </a:r>
            <a:r>
              <a:rPr lang="en-US" baseline="0" dirty="0"/>
              <a:t>  Are there any suggestions on how to condense?  Or should we leave things as they are?</a:t>
            </a:r>
            <a:endParaRPr lang="en-US" dirty="0"/>
          </a:p>
          <a:p>
            <a:endParaRPr lang="en-US" dirty="0"/>
          </a:p>
          <a:p>
            <a:r>
              <a:rPr lang="en-US" dirty="0"/>
              <a:t>Common misperception of the BHD services is who they serve and the limitations of the funding for a very targeted population. While</a:t>
            </a:r>
            <a:r>
              <a:rPr lang="en-US" baseline="0" dirty="0"/>
              <a:t> t</a:t>
            </a:r>
            <a:r>
              <a:rPr lang="en-US" dirty="0"/>
              <a:t>here is a significant need for service for others in the community. The BHD</a:t>
            </a:r>
            <a:r>
              <a:rPr lang="en-US" baseline="0" dirty="0"/>
              <a:t> only served this populations in all areas excluding crisis services.</a:t>
            </a:r>
            <a:endParaRPr lang="en-US" dirty="0"/>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915202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this data</a:t>
            </a:r>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91432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86878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6211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Drop the last two?</a:t>
            </a:r>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53069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Should the report focus on one year at a time?</a:t>
            </a:r>
          </a:p>
          <a:p>
            <a:endParaRPr lang="en-US" baseline="0" dirty="0"/>
          </a:p>
          <a:p>
            <a:r>
              <a:rPr lang="en-US" baseline="0" dirty="0"/>
              <a:t>Regional efforts . . . . . . Telemedicine,</a:t>
            </a:r>
          </a:p>
          <a:p>
            <a:endParaRPr lang="en-US" baseline="0" dirty="0"/>
          </a:p>
          <a:p>
            <a:r>
              <a:rPr lang="en-US" baseline="0" dirty="0"/>
              <a:t>Challenges – significant substance abuse issues</a:t>
            </a:r>
          </a:p>
          <a:p>
            <a:r>
              <a:rPr lang="en-US" baseline="0" dirty="0"/>
              <a:t>Drug </a:t>
            </a:r>
            <a:r>
              <a:rPr lang="en-US" baseline="0" dirty="0" err="1"/>
              <a:t>MediCal</a:t>
            </a:r>
            <a:r>
              <a:rPr lang="en-US" baseline="0" dirty="0"/>
              <a:t> – </a:t>
            </a:r>
          </a:p>
          <a:p>
            <a:endParaRPr lang="en-US" baseline="0" dirty="0"/>
          </a:p>
          <a:p>
            <a:r>
              <a:rPr lang="en-US" baseline="0" dirty="0"/>
              <a:t>Peer specialists – uses and values</a:t>
            </a:r>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134448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Suggested by Karl</a:t>
            </a:r>
            <a:r>
              <a:rPr lang="en-US" baseline="0" dirty="0"/>
              <a:t> </a:t>
            </a:r>
            <a:r>
              <a:rPr lang="en-US" baseline="0" dirty="0" err="1"/>
              <a:t>Rodefer</a:t>
            </a:r>
            <a:endParaRPr lang="en-US" dirty="0"/>
          </a:p>
        </p:txBody>
      </p:sp>
      <p:sp>
        <p:nvSpPr>
          <p:cNvPr id="4" name="Slide Number Placeholder 3"/>
          <p:cNvSpPr>
            <a:spLocks noGrp="1"/>
          </p:cNvSpPr>
          <p:nvPr>
            <p:ph type="sldNum" sz="quarter" idx="10"/>
          </p:nvPr>
        </p:nvSpPr>
        <p:spPr/>
        <p:txBody>
          <a:bodyPr/>
          <a:lstStyle/>
          <a:p>
            <a:fld id="{6DDAFECD-8E0F-48CB-8D5F-41A33DDE0509}"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041971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AC80FA-F501-487D-A607-968E43623450}" type="datetime1">
              <a:rPr lang="en-US" smtClean="0">
                <a:solidFill>
                  <a:srgbClr val="4E5B6F"/>
                </a:solidFill>
              </a:rPr>
              <a:pPr/>
              <a:t>10/25/2019</a:t>
            </a:fld>
            <a:endParaRPr lang="en-US" dirty="0">
              <a:solidFill>
                <a:srgbClr val="4E5B6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4E5B6F"/>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25E1EA-CDC1-4AB6-A63E-1DEB1E93645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619620-9EEF-422C-B39B-784A12B236D9}" type="datetime1">
              <a:rPr lang="en-US" smtClean="0">
                <a:solidFill>
                  <a:srgbClr val="4E5B6F"/>
                </a:solidFill>
              </a:rPr>
              <a:pPr/>
              <a:t>10/25/2019</a:t>
            </a:fld>
            <a:endParaRPr lang="en-US" dirty="0">
              <a:solidFill>
                <a:srgbClr val="4E5B6F"/>
              </a:solidFill>
            </a:endParaRPr>
          </a:p>
        </p:txBody>
      </p:sp>
      <p:sp>
        <p:nvSpPr>
          <p:cNvPr id="5" name="Footer Placeholder 4"/>
          <p:cNvSpPr>
            <a:spLocks noGrp="1"/>
          </p:cNvSpPr>
          <p:nvPr>
            <p:ph type="ftr" sz="quarter" idx="11"/>
          </p:nvPr>
        </p:nvSpPr>
        <p:spPr/>
        <p:txBody>
          <a:bodyPr/>
          <a:lstStyle/>
          <a:p>
            <a:endParaRPr lang="en-US" dirty="0">
              <a:solidFill>
                <a:srgbClr val="4E5B6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544B71-8106-4BE3-8332-EC2B480515AF}" type="datetime1">
              <a:rPr lang="en-US" smtClean="0">
                <a:solidFill>
                  <a:srgbClr val="4E5B6F"/>
                </a:solidFill>
              </a:rPr>
              <a:pPr/>
              <a:t>10/25/2019</a:t>
            </a:fld>
            <a:endParaRPr lang="en-US" dirty="0">
              <a:solidFill>
                <a:srgbClr val="4E5B6F"/>
              </a:solidFill>
            </a:endParaRPr>
          </a:p>
        </p:txBody>
      </p:sp>
      <p:sp>
        <p:nvSpPr>
          <p:cNvPr id="5" name="Footer Placeholder 4"/>
          <p:cNvSpPr>
            <a:spLocks noGrp="1"/>
          </p:cNvSpPr>
          <p:nvPr>
            <p:ph type="ftr" sz="quarter" idx="11"/>
          </p:nvPr>
        </p:nvSpPr>
        <p:spPr/>
        <p:txBody>
          <a:bodyPr/>
          <a:lstStyle/>
          <a:p>
            <a:endParaRPr lang="en-US" dirty="0">
              <a:solidFill>
                <a:srgbClr val="4E5B6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D5F887-2FEA-45CB-8CF9-4B7D65B12C6A}" type="datetime1">
              <a:rPr lang="en-US" smtClean="0">
                <a:solidFill>
                  <a:srgbClr val="4E5B6F"/>
                </a:solidFill>
              </a:rPr>
              <a:pPr/>
              <a:t>10/25/2019</a:t>
            </a:fld>
            <a:endParaRPr lang="en-US" dirty="0">
              <a:solidFill>
                <a:srgbClr val="4E5B6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4E5B6F"/>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25E1EA-CDC1-4AB6-A63E-1DEB1E93645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69A484-5984-41C1-95BA-0E561755F0DD}" type="datetime1">
              <a:rPr lang="en-US" smtClean="0">
                <a:solidFill>
                  <a:srgbClr val="4E5B6F"/>
                </a:solidFill>
              </a:rPr>
              <a:pPr/>
              <a:t>10/25/2019</a:t>
            </a:fld>
            <a:endParaRPr lang="en-US" dirty="0">
              <a:solidFill>
                <a:srgbClr val="4E5B6F"/>
              </a:solidFill>
            </a:endParaRPr>
          </a:p>
        </p:txBody>
      </p:sp>
      <p:sp>
        <p:nvSpPr>
          <p:cNvPr id="5" name="Footer Placeholder 4"/>
          <p:cNvSpPr>
            <a:spLocks noGrp="1"/>
          </p:cNvSpPr>
          <p:nvPr>
            <p:ph type="ftr" sz="quarter" idx="11"/>
          </p:nvPr>
        </p:nvSpPr>
        <p:spPr/>
        <p:txBody>
          <a:bodyPr/>
          <a:lstStyle/>
          <a:p>
            <a:endParaRPr lang="en-US" dirty="0">
              <a:solidFill>
                <a:srgbClr val="4E5B6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34E15FB-9DFB-4F16-AFDD-2B305B772068}" type="datetime1">
              <a:rPr lang="en-US" smtClean="0">
                <a:solidFill>
                  <a:srgbClr val="D6ECFF"/>
                </a:solidFill>
              </a:rPr>
              <a:pPr/>
              <a:t>10/25/2019</a:t>
            </a:fld>
            <a:endParaRPr lang="en-US" dirty="0">
              <a:solidFill>
                <a:srgbClr val="D6ECFF"/>
              </a:solidFill>
            </a:endParaRPr>
          </a:p>
        </p:txBody>
      </p:sp>
      <p:sp>
        <p:nvSpPr>
          <p:cNvPr id="5" name="Footer Placeholder 4"/>
          <p:cNvSpPr>
            <a:spLocks noGrp="1"/>
          </p:cNvSpPr>
          <p:nvPr>
            <p:ph type="ftr" sz="quarter" idx="11"/>
          </p:nvPr>
        </p:nvSpPr>
        <p:spPr/>
        <p:txBody>
          <a:bodyPr/>
          <a:lstStyle/>
          <a:p>
            <a:endParaRPr lang="en-US" dirty="0">
              <a:solidFill>
                <a:srgbClr val="D6ECF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D8197B-FDE6-4E08-AD1E-1997237FB6E1}" type="datetime1">
              <a:rPr lang="en-US" smtClean="0">
                <a:solidFill>
                  <a:srgbClr val="4E5B6F"/>
                </a:solidFill>
              </a:rPr>
              <a:pPr/>
              <a:t>10/25/2019</a:t>
            </a:fld>
            <a:endParaRPr lang="en-US" dirty="0">
              <a:solidFill>
                <a:srgbClr val="4E5B6F"/>
              </a:solidFill>
            </a:endParaRPr>
          </a:p>
        </p:txBody>
      </p:sp>
      <p:sp>
        <p:nvSpPr>
          <p:cNvPr id="6" name="Footer Placeholder 5"/>
          <p:cNvSpPr>
            <a:spLocks noGrp="1"/>
          </p:cNvSpPr>
          <p:nvPr>
            <p:ph type="ftr" sz="quarter" idx="11"/>
          </p:nvPr>
        </p:nvSpPr>
        <p:spPr/>
        <p:txBody>
          <a:bodyPr/>
          <a:lstStyle/>
          <a:p>
            <a:endParaRPr lang="en-US" dirty="0">
              <a:solidFill>
                <a:srgbClr val="4E5B6F"/>
              </a:solidFill>
            </a:endParaRPr>
          </a:p>
        </p:txBody>
      </p:sp>
      <p:sp>
        <p:nvSpPr>
          <p:cNvPr id="7" name="Slide Number Placeholder 6"/>
          <p:cNvSpPr>
            <a:spLocks noGrp="1"/>
          </p:cNvSpPr>
          <p:nvPr>
            <p:ph type="sldNum" sz="quarter" idx="12"/>
          </p:nvPr>
        </p:nvSpPr>
        <p:spPr/>
        <p:txBody>
          <a:bodyPr/>
          <a:lstStyle/>
          <a:p>
            <a:fld id="{D525E1EA-CDC1-4AB6-A63E-1DEB1E936453}"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2532AA-C25E-4C90-B53F-41A8DE7EAAC1}" type="datetime1">
              <a:rPr lang="en-US" smtClean="0">
                <a:solidFill>
                  <a:srgbClr val="4E5B6F"/>
                </a:solidFill>
              </a:rPr>
              <a:pPr/>
              <a:t>10/25/2019</a:t>
            </a:fld>
            <a:endParaRPr lang="en-US" dirty="0">
              <a:solidFill>
                <a:srgbClr val="4E5B6F"/>
              </a:solidFill>
            </a:endParaRPr>
          </a:p>
        </p:txBody>
      </p:sp>
      <p:sp>
        <p:nvSpPr>
          <p:cNvPr id="8" name="Footer Placeholder 7"/>
          <p:cNvSpPr>
            <a:spLocks noGrp="1"/>
          </p:cNvSpPr>
          <p:nvPr>
            <p:ph type="ftr" sz="quarter" idx="11"/>
          </p:nvPr>
        </p:nvSpPr>
        <p:spPr/>
        <p:txBody>
          <a:bodyPr/>
          <a:lstStyle/>
          <a:p>
            <a:endParaRPr lang="en-US" dirty="0">
              <a:solidFill>
                <a:srgbClr val="4E5B6F"/>
              </a:solidFill>
            </a:endParaRPr>
          </a:p>
        </p:txBody>
      </p:sp>
      <p:sp>
        <p:nvSpPr>
          <p:cNvPr id="9" name="Slide Number Placeholder 8"/>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C2E7B1-4858-45F1-89B4-5E7F183E5B62}" type="datetime1">
              <a:rPr lang="en-US" smtClean="0">
                <a:solidFill>
                  <a:srgbClr val="4E5B6F"/>
                </a:solidFill>
              </a:rPr>
              <a:pPr/>
              <a:t>10/25/2019</a:t>
            </a:fld>
            <a:endParaRPr lang="en-US" dirty="0">
              <a:solidFill>
                <a:srgbClr val="4E5B6F"/>
              </a:solidFill>
            </a:endParaRPr>
          </a:p>
        </p:txBody>
      </p:sp>
      <p:sp>
        <p:nvSpPr>
          <p:cNvPr id="4" name="Footer Placeholder 3"/>
          <p:cNvSpPr>
            <a:spLocks noGrp="1"/>
          </p:cNvSpPr>
          <p:nvPr>
            <p:ph type="ftr" sz="quarter" idx="11"/>
          </p:nvPr>
        </p:nvSpPr>
        <p:spPr/>
        <p:txBody>
          <a:bodyPr/>
          <a:lstStyle/>
          <a:p>
            <a:endParaRPr lang="en-US" dirty="0">
              <a:solidFill>
                <a:srgbClr val="4E5B6F"/>
              </a:solidFill>
            </a:endParaRPr>
          </a:p>
        </p:txBody>
      </p:sp>
      <p:sp>
        <p:nvSpPr>
          <p:cNvPr id="5" name="Slide Number Placeholder 4"/>
          <p:cNvSpPr>
            <a:spLocks noGrp="1"/>
          </p:cNvSpPr>
          <p:nvPr>
            <p:ph type="sldNum" sz="quarter" idx="12"/>
          </p:nvPr>
        </p:nvSpPr>
        <p:spPr/>
        <p:txBody>
          <a:bodyPr/>
          <a:lstStyle/>
          <a:p>
            <a:fld id="{D525E1EA-CDC1-4AB6-A63E-1DEB1E936453}"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B5A22-8AEF-4B25-B96D-60FD2C3D7B2E}" type="datetime1">
              <a:rPr lang="en-US" smtClean="0">
                <a:solidFill>
                  <a:srgbClr val="4E5B6F"/>
                </a:solidFill>
              </a:rPr>
              <a:pPr/>
              <a:t>10/25/2019</a:t>
            </a:fld>
            <a:endParaRPr lang="en-US" dirty="0">
              <a:solidFill>
                <a:srgbClr val="4E5B6F"/>
              </a:solidFill>
            </a:endParaRPr>
          </a:p>
        </p:txBody>
      </p:sp>
      <p:sp>
        <p:nvSpPr>
          <p:cNvPr id="3" name="Footer Placeholder 2"/>
          <p:cNvSpPr>
            <a:spLocks noGrp="1"/>
          </p:cNvSpPr>
          <p:nvPr>
            <p:ph type="ftr" sz="quarter" idx="11"/>
          </p:nvPr>
        </p:nvSpPr>
        <p:spPr/>
        <p:txBody>
          <a:bodyPr/>
          <a:lstStyle/>
          <a:p>
            <a:endParaRPr lang="en-US" dirty="0">
              <a:solidFill>
                <a:srgbClr val="4E5B6F"/>
              </a:solidFill>
            </a:endParaRPr>
          </a:p>
        </p:txBody>
      </p:sp>
      <p:sp>
        <p:nvSpPr>
          <p:cNvPr id="4" name="Slide Number Placeholder 3"/>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CC304A69-7F3B-46EB-83BB-084E3BF52FE0}" type="datetime1">
              <a:rPr lang="en-US" smtClean="0">
                <a:solidFill>
                  <a:srgbClr val="4E5B6F"/>
                </a:solidFill>
              </a:rPr>
              <a:pPr/>
              <a:t>10/25/2019</a:t>
            </a:fld>
            <a:endParaRPr lang="en-US" dirty="0">
              <a:solidFill>
                <a:srgbClr val="4E5B6F"/>
              </a:solidFill>
            </a:endParaRPr>
          </a:p>
        </p:txBody>
      </p:sp>
      <p:sp>
        <p:nvSpPr>
          <p:cNvPr id="6" name="Footer Placeholder 5"/>
          <p:cNvSpPr>
            <a:spLocks noGrp="1"/>
          </p:cNvSpPr>
          <p:nvPr>
            <p:ph type="ftr" sz="quarter" idx="11"/>
          </p:nvPr>
        </p:nvSpPr>
        <p:spPr/>
        <p:txBody>
          <a:bodyPr/>
          <a:lstStyle/>
          <a:p>
            <a:endParaRPr lang="en-US" dirty="0">
              <a:solidFill>
                <a:srgbClr val="4E5B6F"/>
              </a:solidFill>
            </a:endParaRPr>
          </a:p>
        </p:txBody>
      </p:sp>
      <p:sp>
        <p:nvSpPr>
          <p:cNvPr id="7" name="Slide Number Placeholder 6"/>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C14E03-05F1-416B-AA6C-3061407EFBBB}" type="datetime1">
              <a:rPr lang="en-US" smtClean="0">
                <a:solidFill>
                  <a:srgbClr val="4E5B6F"/>
                </a:solidFill>
              </a:rPr>
              <a:pPr/>
              <a:t>10/25/2019</a:t>
            </a:fld>
            <a:endParaRPr lang="en-US" dirty="0">
              <a:solidFill>
                <a:srgbClr val="4E5B6F"/>
              </a:solidFill>
            </a:endParaRPr>
          </a:p>
        </p:txBody>
      </p:sp>
      <p:sp>
        <p:nvSpPr>
          <p:cNvPr id="5" name="Footer Placeholder 4"/>
          <p:cNvSpPr>
            <a:spLocks noGrp="1"/>
          </p:cNvSpPr>
          <p:nvPr>
            <p:ph type="ftr" sz="quarter" idx="11"/>
          </p:nvPr>
        </p:nvSpPr>
        <p:spPr/>
        <p:txBody>
          <a:bodyPr/>
          <a:lstStyle/>
          <a:p>
            <a:endParaRPr lang="en-US" dirty="0">
              <a:solidFill>
                <a:srgbClr val="4E5B6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3F088A-F59F-4695-A08F-895868AF4DF4}" type="datetime1">
              <a:rPr lang="en-US" smtClean="0">
                <a:solidFill>
                  <a:srgbClr val="4E5B6F"/>
                </a:solidFill>
              </a:rPr>
              <a:pPr/>
              <a:t>10/25/2019</a:t>
            </a:fld>
            <a:endParaRPr lang="en-US" dirty="0">
              <a:solidFill>
                <a:srgbClr val="4E5B6F"/>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solidFill>
                <a:srgbClr val="4E5B6F"/>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25E1EA-CDC1-4AB6-A63E-1DEB1E936453}"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A8F5FE-5A9A-48CD-943C-5C935D655A0C}" type="datetime1">
              <a:rPr lang="en-US" smtClean="0">
                <a:solidFill>
                  <a:srgbClr val="4E5B6F"/>
                </a:solidFill>
              </a:rPr>
              <a:pPr/>
              <a:t>10/25/2019</a:t>
            </a:fld>
            <a:endParaRPr lang="en-US" dirty="0">
              <a:solidFill>
                <a:srgbClr val="4E5B6F"/>
              </a:solidFill>
            </a:endParaRPr>
          </a:p>
        </p:txBody>
      </p:sp>
      <p:sp>
        <p:nvSpPr>
          <p:cNvPr id="5" name="Footer Placeholder 4"/>
          <p:cNvSpPr>
            <a:spLocks noGrp="1"/>
          </p:cNvSpPr>
          <p:nvPr>
            <p:ph type="ftr" sz="quarter" idx="11"/>
          </p:nvPr>
        </p:nvSpPr>
        <p:spPr/>
        <p:txBody>
          <a:bodyPr/>
          <a:lstStyle/>
          <a:p>
            <a:endParaRPr lang="en-US" dirty="0">
              <a:solidFill>
                <a:srgbClr val="4E5B6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25011B-1235-43DC-8FF9-39A17E03DCA9}" type="datetime1">
              <a:rPr lang="en-US" smtClean="0">
                <a:solidFill>
                  <a:srgbClr val="4E5B6F"/>
                </a:solidFill>
              </a:rPr>
              <a:pPr/>
              <a:t>10/25/2019</a:t>
            </a:fld>
            <a:endParaRPr lang="en-US" dirty="0">
              <a:solidFill>
                <a:srgbClr val="4E5B6F"/>
              </a:solidFill>
            </a:endParaRPr>
          </a:p>
        </p:txBody>
      </p:sp>
      <p:sp>
        <p:nvSpPr>
          <p:cNvPr id="5" name="Footer Placeholder 4"/>
          <p:cNvSpPr>
            <a:spLocks noGrp="1"/>
          </p:cNvSpPr>
          <p:nvPr>
            <p:ph type="ftr" sz="quarter" idx="11"/>
          </p:nvPr>
        </p:nvSpPr>
        <p:spPr/>
        <p:txBody>
          <a:bodyPr/>
          <a:lstStyle/>
          <a:p>
            <a:endParaRPr lang="en-US" dirty="0">
              <a:solidFill>
                <a:srgbClr val="4E5B6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3CCE075-ACA7-490F-8724-35157947F6A1}" type="datetime1">
              <a:rPr lang="en-US" smtClean="0">
                <a:solidFill>
                  <a:srgbClr val="D6ECFF"/>
                </a:solidFill>
              </a:rPr>
              <a:pPr/>
              <a:t>10/25/2019</a:t>
            </a:fld>
            <a:endParaRPr lang="en-US" dirty="0">
              <a:solidFill>
                <a:srgbClr val="D6ECFF"/>
              </a:solidFill>
            </a:endParaRPr>
          </a:p>
        </p:txBody>
      </p:sp>
      <p:sp>
        <p:nvSpPr>
          <p:cNvPr id="5" name="Footer Placeholder 4"/>
          <p:cNvSpPr>
            <a:spLocks noGrp="1"/>
          </p:cNvSpPr>
          <p:nvPr>
            <p:ph type="ftr" sz="quarter" idx="11"/>
          </p:nvPr>
        </p:nvSpPr>
        <p:spPr/>
        <p:txBody>
          <a:bodyPr/>
          <a:lstStyle/>
          <a:p>
            <a:endParaRPr lang="en-US" dirty="0">
              <a:solidFill>
                <a:srgbClr val="D6ECFF"/>
              </a:solidFill>
            </a:endParaRPr>
          </a:p>
        </p:txBody>
      </p:sp>
      <p:sp>
        <p:nvSpPr>
          <p:cNvPr id="6" name="Slide Number Placeholder 5"/>
          <p:cNvSpPr>
            <a:spLocks noGrp="1"/>
          </p:cNvSpPr>
          <p:nvPr>
            <p:ph type="sldNum" sz="quarter" idx="12"/>
          </p:nvPr>
        </p:nvSpPr>
        <p:spPr/>
        <p:txBody>
          <a:bodyPr/>
          <a:lstStyle/>
          <a:p>
            <a:fld id="{D525E1EA-CDC1-4AB6-A63E-1DEB1E936453}"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ED9673B-A0A8-4AF0-92FD-9EB679A21D72}" type="datetime1">
              <a:rPr lang="en-US" smtClean="0">
                <a:solidFill>
                  <a:srgbClr val="4E5B6F"/>
                </a:solidFill>
              </a:rPr>
              <a:pPr/>
              <a:t>10/25/2019</a:t>
            </a:fld>
            <a:endParaRPr lang="en-US" dirty="0">
              <a:solidFill>
                <a:srgbClr val="4E5B6F"/>
              </a:solidFill>
            </a:endParaRPr>
          </a:p>
        </p:txBody>
      </p:sp>
      <p:sp>
        <p:nvSpPr>
          <p:cNvPr id="6" name="Footer Placeholder 5"/>
          <p:cNvSpPr>
            <a:spLocks noGrp="1"/>
          </p:cNvSpPr>
          <p:nvPr>
            <p:ph type="ftr" sz="quarter" idx="11"/>
          </p:nvPr>
        </p:nvSpPr>
        <p:spPr/>
        <p:txBody>
          <a:bodyPr/>
          <a:lstStyle/>
          <a:p>
            <a:endParaRPr lang="en-US" dirty="0">
              <a:solidFill>
                <a:srgbClr val="4E5B6F"/>
              </a:solidFill>
            </a:endParaRPr>
          </a:p>
        </p:txBody>
      </p:sp>
      <p:sp>
        <p:nvSpPr>
          <p:cNvPr id="7" name="Slide Number Placeholder 6"/>
          <p:cNvSpPr>
            <a:spLocks noGrp="1"/>
          </p:cNvSpPr>
          <p:nvPr>
            <p:ph type="sldNum" sz="quarter" idx="12"/>
          </p:nvPr>
        </p:nvSpPr>
        <p:spPr/>
        <p:txBody>
          <a:bodyPr/>
          <a:lstStyle/>
          <a:p>
            <a:fld id="{D525E1EA-CDC1-4AB6-A63E-1DEB1E936453}"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F867B37-76B2-4B0F-BA63-DCB602F0659B}" type="datetime1">
              <a:rPr lang="en-US" smtClean="0">
                <a:solidFill>
                  <a:srgbClr val="4E5B6F"/>
                </a:solidFill>
              </a:rPr>
              <a:pPr/>
              <a:t>10/25/2019</a:t>
            </a:fld>
            <a:endParaRPr lang="en-US" dirty="0">
              <a:solidFill>
                <a:srgbClr val="4E5B6F"/>
              </a:solidFill>
            </a:endParaRPr>
          </a:p>
        </p:txBody>
      </p:sp>
      <p:sp>
        <p:nvSpPr>
          <p:cNvPr id="8" name="Footer Placeholder 7"/>
          <p:cNvSpPr>
            <a:spLocks noGrp="1"/>
          </p:cNvSpPr>
          <p:nvPr>
            <p:ph type="ftr" sz="quarter" idx="11"/>
          </p:nvPr>
        </p:nvSpPr>
        <p:spPr/>
        <p:txBody>
          <a:bodyPr/>
          <a:lstStyle/>
          <a:p>
            <a:endParaRPr lang="en-US" dirty="0">
              <a:solidFill>
                <a:srgbClr val="4E5B6F"/>
              </a:solidFill>
            </a:endParaRPr>
          </a:p>
        </p:txBody>
      </p:sp>
      <p:sp>
        <p:nvSpPr>
          <p:cNvPr id="9" name="Slide Number Placeholder 8"/>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2678A9-3FB4-4957-BF9C-11F90F79AB44}" type="datetime1">
              <a:rPr lang="en-US" smtClean="0">
                <a:solidFill>
                  <a:srgbClr val="4E5B6F"/>
                </a:solidFill>
              </a:rPr>
              <a:pPr/>
              <a:t>10/25/2019</a:t>
            </a:fld>
            <a:endParaRPr lang="en-US" dirty="0">
              <a:solidFill>
                <a:srgbClr val="4E5B6F"/>
              </a:solidFill>
            </a:endParaRPr>
          </a:p>
        </p:txBody>
      </p:sp>
      <p:sp>
        <p:nvSpPr>
          <p:cNvPr id="4" name="Footer Placeholder 3"/>
          <p:cNvSpPr>
            <a:spLocks noGrp="1"/>
          </p:cNvSpPr>
          <p:nvPr>
            <p:ph type="ftr" sz="quarter" idx="11"/>
          </p:nvPr>
        </p:nvSpPr>
        <p:spPr/>
        <p:txBody>
          <a:bodyPr/>
          <a:lstStyle/>
          <a:p>
            <a:endParaRPr lang="en-US" dirty="0">
              <a:solidFill>
                <a:srgbClr val="4E5B6F"/>
              </a:solidFill>
            </a:endParaRPr>
          </a:p>
        </p:txBody>
      </p:sp>
      <p:sp>
        <p:nvSpPr>
          <p:cNvPr id="5" name="Slide Number Placeholder 4"/>
          <p:cNvSpPr>
            <a:spLocks noGrp="1"/>
          </p:cNvSpPr>
          <p:nvPr>
            <p:ph type="sldNum" sz="quarter" idx="12"/>
          </p:nvPr>
        </p:nvSpPr>
        <p:spPr/>
        <p:txBody>
          <a:bodyPr/>
          <a:lstStyle/>
          <a:p>
            <a:fld id="{D525E1EA-CDC1-4AB6-A63E-1DEB1E936453}"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F405B-1B25-48A7-918E-7536C5C90B10}" type="datetime1">
              <a:rPr lang="en-US" smtClean="0">
                <a:solidFill>
                  <a:srgbClr val="4E5B6F"/>
                </a:solidFill>
              </a:rPr>
              <a:pPr/>
              <a:t>10/25/2019</a:t>
            </a:fld>
            <a:endParaRPr lang="en-US" dirty="0">
              <a:solidFill>
                <a:srgbClr val="4E5B6F"/>
              </a:solidFill>
            </a:endParaRPr>
          </a:p>
        </p:txBody>
      </p:sp>
      <p:sp>
        <p:nvSpPr>
          <p:cNvPr id="3" name="Footer Placeholder 2"/>
          <p:cNvSpPr>
            <a:spLocks noGrp="1"/>
          </p:cNvSpPr>
          <p:nvPr>
            <p:ph type="ftr" sz="quarter" idx="11"/>
          </p:nvPr>
        </p:nvSpPr>
        <p:spPr/>
        <p:txBody>
          <a:bodyPr/>
          <a:lstStyle/>
          <a:p>
            <a:endParaRPr lang="en-US" dirty="0">
              <a:solidFill>
                <a:srgbClr val="4E5B6F"/>
              </a:solidFill>
            </a:endParaRPr>
          </a:p>
        </p:txBody>
      </p:sp>
      <p:sp>
        <p:nvSpPr>
          <p:cNvPr id="4" name="Slide Number Placeholder 3"/>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535EE9F0-DCB9-4595-9063-26BC0BFA1AC9}" type="datetime1">
              <a:rPr lang="en-US" smtClean="0">
                <a:solidFill>
                  <a:srgbClr val="4E5B6F"/>
                </a:solidFill>
              </a:rPr>
              <a:pPr/>
              <a:t>10/25/2019</a:t>
            </a:fld>
            <a:endParaRPr lang="en-US" dirty="0">
              <a:solidFill>
                <a:srgbClr val="4E5B6F"/>
              </a:solidFill>
            </a:endParaRPr>
          </a:p>
        </p:txBody>
      </p:sp>
      <p:sp>
        <p:nvSpPr>
          <p:cNvPr id="6" name="Footer Placeholder 5"/>
          <p:cNvSpPr>
            <a:spLocks noGrp="1"/>
          </p:cNvSpPr>
          <p:nvPr>
            <p:ph type="ftr" sz="quarter" idx="11"/>
          </p:nvPr>
        </p:nvSpPr>
        <p:spPr/>
        <p:txBody>
          <a:bodyPr/>
          <a:lstStyle/>
          <a:p>
            <a:endParaRPr lang="en-US" dirty="0">
              <a:solidFill>
                <a:srgbClr val="4E5B6F"/>
              </a:solidFill>
            </a:endParaRPr>
          </a:p>
        </p:txBody>
      </p:sp>
      <p:sp>
        <p:nvSpPr>
          <p:cNvPr id="7" name="Slide Number Placeholder 6"/>
          <p:cNvSpPr>
            <a:spLocks noGrp="1"/>
          </p:cNvSpPr>
          <p:nvPr>
            <p:ph type="sldNum" sz="quarter" idx="12"/>
          </p:nvPr>
        </p:nvSpPr>
        <p:spPr/>
        <p:txBody>
          <a:bodyPr/>
          <a:lstStyle/>
          <a:p>
            <a:fld id="{D525E1EA-CDC1-4AB6-A63E-1DEB1E9364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AA2E9A-4482-4861-9A23-217ACB6BF13F}" type="datetime1">
              <a:rPr lang="en-US" smtClean="0">
                <a:solidFill>
                  <a:srgbClr val="4E5B6F"/>
                </a:solidFill>
              </a:rPr>
              <a:pPr/>
              <a:t>10/25/2019</a:t>
            </a:fld>
            <a:endParaRPr lang="en-US" dirty="0">
              <a:solidFill>
                <a:srgbClr val="4E5B6F"/>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solidFill>
                <a:srgbClr val="4E5B6F"/>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25E1EA-CDC1-4AB6-A63E-1DEB1E936453}"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0EE751BE-7DB2-44A3-803E-56392B190D79}" type="datetime1">
              <a:rPr lang="en-US" smtClean="0">
                <a:solidFill>
                  <a:srgbClr val="4E5B6F"/>
                </a:solidFill>
              </a:rPr>
              <a:pPr/>
              <a:t>10/25/2019</a:t>
            </a:fld>
            <a:endParaRPr lang="en-US" dirty="0">
              <a:solidFill>
                <a:srgbClr val="4E5B6F"/>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solidFill>
                <a:srgbClr val="4E5B6F"/>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25E1EA-CDC1-4AB6-A63E-1DEB1E9364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719AA12-954E-4D3B-A614-9700E9E1B0E6}" type="datetime1">
              <a:rPr lang="en-US" smtClean="0">
                <a:solidFill>
                  <a:srgbClr val="4E5B6F"/>
                </a:solidFill>
              </a:rPr>
              <a:pPr/>
              <a:t>10/25/2019</a:t>
            </a:fld>
            <a:endParaRPr lang="en-US" dirty="0">
              <a:solidFill>
                <a:srgbClr val="4E5B6F"/>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solidFill>
                <a:srgbClr val="4E5B6F"/>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25E1EA-CDC1-4AB6-A63E-1DEB1E9364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5521" y="1314450"/>
            <a:ext cx="8613321" cy="1208315"/>
          </a:xfrm>
          <a:noFill/>
          <a:ln w="57150">
            <a:noFill/>
          </a:ln>
        </p:spPr>
        <p:txBody>
          <a:bodyPr>
            <a:normAutofit/>
          </a:bodyPr>
          <a:lstStyle/>
          <a:p>
            <a:pPr algn="ctr"/>
            <a:r>
              <a:rPr lang="en-US" sz="3600" b="1" dirty="0">
                <a:solidFill>
                  <a:schemeClr val="tx2"/>
                </a:solidFill>
              </a:rPr>
              <a:t>Tuolumne County </a:t>
            </a:r>
            <a:br>
              <a:rPr lang="en-US" sz="3600" b="1" dirty="0">
                <a:solidFill>
                  <a:schemeClr val="tx2"/>
                </a:solidFill>
              </a:rPr>
            </a:br>
            <a:r>
              <a:rPr lang="en-US" sz="3600" b="1" dirty="0">
                <a:solidFill>
                  <a:schemeClr val="tx2"/>
                </a:solidFill>
              </a:rPr>
              <a:t>Behavioral Health Advisory Board</a:t>
            </a:r>
          </a:p>
        </p:txBody>
      </p:sp>
      <p:sp>
        <p:nvSpPr>
          <p:cNvPr id="3" name="Subtitle 2"/>
          <p:cNvSpPr>
            <a:spLocks noGrp="1"/>
          </p:cNvSpPr>
          <p:nvPr>
            <p:ph type="subTitle" idx="1"/>
          </p:nvPr>
        </p:nvSpPr>
        <p:spPr>
          <a:xfrm>
            <a:off x="4204607" y="3137453"/>
            <a:ext cx="7396622" cy="1351722"/>
          </a:xfrm>
          <a:ln w="57150">
            <a:noFill/>
          </a:ln>
        </p:spPr>
        <p:txBody>
          <a:bodyPr>
            <a:normAutofit fontScale="70000" lnSpcReduction="20000"/>
          </a:bodyPr>
          <a:lstStyle/>
          <a:p>
            <a:pPr algn="ctr"/>
            <a:r>
              <a:rPr lang="en-US" sz="3900" b="1" dirty="0"/>
              <a:t>REPORT TO THE BOARD OF SUPERVISORS </a:t>
            </a:r>
          </a:p>
          <a:p>
            <a:pPr algn="ctr"/>
            <a:endParaRPr lang="en-US" sz="3300" dirty="0"/>
          </a:p>
          <a:p>
            <a:pPr algn="ctr"/>
            <a:r>
              <a:rPr lang="en-US" sz="3300" dirty="0"/>
              <a:t>April 2019</a:t>
            </a:r>
          </a:p>
        </p:txBody>
      </p:sp>
      <p:sp>
        <p:nvSpPr>
          <p:cNvPr id="5" name="Slide Number Placeholder 4"/>
          <p:cNvSpPr>
            <a:spLocks noGrp="1"/>
          </p:cNvSpPr>
          <p:nvPr>
            <p:ph type="sldNum" sz="quarter" idx="12"/>
          </p:nvPr>
        </p:nvSpPr>
        <p:spPr/>
        <p:txBody>
          <a:bodyPr/>
          <a:lstStyle/>
          <a:p>
            <a:fld id="{C60C0344-87AE-4CD1-8949-943D5BC1399A}" type="slidenum">
              <a:rPr lang="en-US" sz="1800" smtClean="0">
                <a:solidFill>
                  <a:schemeClr val="tx1"/>
                </a:solidFill>
              </a:rPr>
              <a:pPr/>
              <a:t>1</a:t>
            </a:fld>
            <a:endParaRPr lang="en-US" sz="1800" dirty="0">
              <a:solidFill>
                <a:schemeClr val="tx1"/>
              </a:solidFill>
            </a:endParaRPr>
          </a:p>
        </p:txBody>
      </p:sp>
      <p:pic>
        <p:nvPicPr>
          <p:cNvPr id="6" name="Picture 5" descr="mentalhealth.png"/>
          <p:cNvPicPr>
            <a:picLocks noChangeAspect="1"/>
          </p:cNvPicPr>
          <p:nvPr/>
        </p:nvPicPr>
        <p:blipFill>
          <a:blip r:embed="rId2" cstate="print"/>
          <a:stretch>
            <a:fillRect/>
          </a:stretch>
        </p:blipFill>
        <p:spPr>
          <a:xfrm>
            <a:off x="193219" y="358683"/>
            <a:ext cx="4500513" cy="627071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1214" y="2653392"/>
            <a:ext cx="1886640" cy="18866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71912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599" y="318059"/>
            <a:ext cx="10972799" cy="1323439"/>
          </a:xfrm>
          <a:prstGeom prst="rect">
            <a:avLst/>
          </a:prstGeom>
          <a:noFill/>
          <a:ln w="57150">
            <a:noFill/>
          </a:ln>
        </p:spPr>
        <p:txBody>
          <a:bodyPr wrap="square" rtlCol="0">
            <a:spAutoFit/>
          </a:bodyPr>
          <a:lstStyle/>
          <a:p>
            <a:pPr algn="ctr"/>
            <a:r>
              <a:rPr lang="en-US" sz="4000" b="1" dirty="0"/>
              <a:t>Behavioral Health Advisory Board </a:t>
            </a:r>
          </a:p>
          <a:p>
            <a:pPr algn="ctr"/>
            <a:r>
              <a:rPr lang="en-US" sz="4000" b="1" dirty="0"/>
              <a:t>Priority Goals for 2019</a:t>
            </a:r>
          </a:p>
        </p:txBody>
      </p:sp>
      <p:sp>
        <p:nvSpPr>
          <p:cNvPr id="3" name="TextBox 2"/>
          <p:cNvSpPr txBox="1"/>
          <p:nvPr/>
        </p:nvSpPr>
        <p:spPr>
          <a:xfrm>
            <a:off x="813706" y="2284273"/>
            <a:ext cx="10972800" cy="3847207"/>
          </a:xfrm>
          <a:prstGeom prst="rect">
            <a:avLst/>
          </a:prstGeom>
          <a:noFill/>
          <a:ln w="57150">
            <a:noFill/>
          </a:ln>
        </p:spPr>
        <p:txBody>
          <a:bodyPr wrap="square" rtlCol="0">
            <a:spAutoFit/>
          </a:bodyPr>
          <a:lstStyle/>
          <a:p>
            <a:pPr marL="548640" lvl="8" indent="-457200">
              <a:spcAft>
                <a:spcPts val="2400"/>
              </a:spcAft>
              <a:buFont typeface="Century Schoolbook" pitchFamily="18" charset="0"/>
              <a:buChar char="•"/>
            </a:pPr>
            <a:r>
              <a:rPr lang="en-US" sz="3200" dirty="0"/>
              <a:t>Cooperate with the Tuolumne County Opioid Safety Coalition </a:t>
            </a:r>
          </a:p>
          <a:p>
            <a:pPr marL="548640" indent="-457200">
              <a:spcAft>
                <a:spcPts val="2400"/>
              </a:spcAft>
              <a:buFont typeface="Century Schoolbook" pitchFamily="18" charset="0"/>
              <a:buChar char="•"/>
            </a:pPr>
            <a:r>
              <a:rPr lang="en-US" sz="3200" dirty="0"/>
              <a:t>Promote suicide prevention activities</a:t>
            </a:r>
          </a:p>
          <a:p>
            <a:pPr marL="548640" indent="-457200">
              <a:spcAft>
                <a:spcPts val="2400"/>
              </a:spcAft>
              <a:buFont typeface="Century Schoolbook" pitchFamily="18" charset="0"/>
              <a:buChar char="•"/>
            </a:pPr>
            <a:r>
              <a:rPr lang="en-US" sz="3200" dirty="0"/>
              <a:t>Explore ways to reduce stigma and increase public awareness of mental health issues in the county</a:t>
            </a:r>
          </a:p>
          <a:p>
            <a:endParaRPr lang="en-US" sz="2400" b="1" dirty="0"/>
          </a:p>
        </p:txBody>
      </p:sp>
      <p:sp>
        <p:nvSpPr>
          <p:cNvPr id="4" name="Slide Number Placeholder 3"/>
          <p:cNvSpPr>
            <a:spLocks noGrp="1"/>
          </p:cNvSpPr>
          <p:nvPr>
            <p:ph type="sldNum" sz="quarter" idx="12"/>
          </p:nvPr>
        </p:nvSpPr>
        <p:spPr/>
        <p:txBody>
          <a:bodyPr/>
          <a:lstStyle/>
          <a:p>
            <a:fld id="{C60C0344-87AE-4CD1-8949-943D5BC1399A}" type="slidenum">
              <a:rPr lang="en-US" sz="1800" smtClean="0">
                <a:solidFill>
                  <a:schemeClr val="tx1"/>
                </a:solidFill>
              </a:rPr>
              <a:pPr/>
              <a:t>10</a:t>
            </a:fld>
            <a:endParaRPr lang="en-US" sz="1800" dirty="0">
              <a:solidFill>
                <a:schemeClr val="tx1"/>
              </a:solidFill>
            </a:endParaRPr>
          </a:p>
        </p:txBody>
      </p:sp>
      <p:sp>
        <p:nvSpPr>
          <p:cNvPr id="6" name="TextBox 5"/>
          <p:cNvSpPr txBox="1"/>
          <p:nvPr/>
        </p:nvSpPr>
        <p:spPr>
          <a:xfrm>
            <a:off x="5367130" y="569843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7057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25E1EA-CDC1-4AB6-A63E-1DEB1E936453}" type="slidenum">
              <a:rPr lang="en-US" smtClean="0"/>
              <a:pPr/>
              <a:t>11</a:t>
            </a:fld>
            <a:endParaRPr lang="en-US" dirty="0"/>
          </a:p>
        </p:txBody>
      </p:sp>
      <p:sp>
        <p:nvSpPr>
          <p:cNvPr id="3" name="TextBox 2"/>
          <p:cNvSpPr txBox="1"/>
          <p:nvPr/>
        </p:nvSpPr>
        <p:spPr>
          <a:xfrm>
            <a:off x="332013" y="307258"/>
            <a:ext cx="10972800" cy="1077218"/>
          </a:xfrm>
          <a:prstGeom prst="rect">
            <a:avLst/>
          </a:prstGeom>
          <a:noFill/>
          <a:ln w="57150">
            <a:noFill/>
          </a:ln>
        </p:spPr>
        <p:txBody>
          <a:bodyPr wrap="square" rtlCol="0">
            <a:spAutoFit/>
          </a:bodyPr>
          <a:lstStyle/>
          <a:p>
            <a:pPr algn="ctr"/>
            <a:r>
              <a:rPr lang="en-US" sz="3200" b="1" dirty="0"/>
              <a:t>Additional Areas of Interest of the </a:t>
            </a:r>
          </a:p>
          <a:p>
            <a:pPr algn="ctr"/>
            <a:r>
              <a:rPr lang="en-US" sz="3200" b="1" dirty="0"/>
              <a:t>Behavioral Health Advisory Board </a:t>
            </a:r>
          </a:p>
        </p:txBody>
      </p:sp>
      <p:sp>
        <p:nvSpPr>
          <p:cNvPr id="4" name="TextBox 3"/>
          <p:cNvSpPr txBox="1"/>
          <p:nvPr/>
        </p:nvSpPr>
        <p:spPr>
          <a:xfrm>
            <a:off x="568776" y="1641021"/>
            <a:ext cx="10972800" cy="4339650"/>
          </a:xfrm>
          <a:prstGeom prst="rect">
            <a:avLst/>
          </a:prstGeom>
          <a:noFill/>
          <a:ln w="57150">
            <a:noFill/>
          </a:ln>
        </p:spPr>
        <p:txBody>
          <a:bodyPr wrap="square" rtlCol="0">
            <a:spAutoFit/>
          </a:bodyPr>
          <a:lstStyle/>
          <a:p>
            <a:pPr marL="548640" indent="-457200">
              <a:spcAft>
                <a:spcPts val="1800"/>
              </a:spcAft>
              <a:buFont typeface="Century Schoolbook" pitchFamily="18" charset="0"/>
              <a:buChar char="•"/>
            </a:pPr>
            <a:r>
              <a:rPr lang="en-US" sz="2400" dirty="0"/>
              <a:t>Investigate the increasing need for geriatric-psych services and possible solutions</a:t>
            </a:r>
          </a:p>
          <a:p>
            <a:pPr marL="548640" indent="-457200">
              <a:spcAft>
                <a:spcPts val="1800"/>
              </a:spcAft>
              <a:buFont typeface="Century Schoolbook" pitchFamily="18" charset="0"/>
              <a:buChar char="•"/>
            </a:pPr>
            <a:r>
              <a:rPr lang="en-US" sz="2400" dirty="0"/>
              <a:t>Continue to pursue training, both in-house and external, for all members</a:t>
            </a:r>
          </a:p>
          <a:p>
            <a:pPr marL="548640" indent="-457200">
              <a:spcAft>
                <a:spcPts val="1800"/>
              </a:spcAft>
              <a:buFont typeface="Century Schoolbook" pitchFamily="18" charset="0"/>
              <a:buChar char="•"/>
            </a:pPr>
            <a:r>
              <a:rPr lang="en-US" sz="2400" dirty="0"/>
              <a:t>Expand Advisory Board membership to include key community partners</a:t>
            </a:r>
          </a:p>
          <a:p>
            <a:pPr marL="548640" indent="-457200">
              <a:spcAft>
                <a:spcPts val="1800"/>
              </a:spcAft>
              <a:buFont typeface="Century Schoolbook" pitchFamily="18" charset="0"/>
              <a:buChar char="•"/>
            </a:pPr>
            <a:r>
              <a:rPr lang="en-US" sz="2400" dirty="0"/>
              <a:t>Begin dialogue with Behavioral Health Advisory Boards in neighboring counties</a:t>
            </a:r>
          </a:p>
          <a:p>
            <a:pPr marL="548640" indent="-457200">
              <a:spcAft>
                <a:spcPts val="1800"/>
              </a:spcAft>
              <a:buFont typeface="Century Schoolbook" pitchFamily="18" charset="0"/>
              <a:buChar char="•"/>
            </a:pPr>
            <a:r>
              <a:rPr lang="en-US" sz="2400" dirty="0"/>
              <a:t>Compile a directory of behavioral health providers in the county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25E1EA-CDC1-4AB6-A63E-1DEB1E936453}" type="slidenum">
              <a:rPr lang="en-US" smtClean="0"/>
              <a:pPr/>
              <a:t>12</a:t>
            </a:fld>
            <a:endParaRPr lang="en-US" dirty="0"/>
          </a:p>
        </p:txBody>
      </p:sp>
      <p:sp>
        <p:nvSpPr>
          <p:cNvPr id="6" name="Title 1"/>
          <p:cNvSpPr txBox="1">
            <a:spLocks/>
          </p:cNvSpPr>
          <p:nvPr/>
        </p:nvSpPr>
        <p:spPr>
          <a:xfrm>
            <a:off x="626378" y="4278385"/>
            <a:ext cx="10972800" cy="754908"/>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cap="none" spc="0" normalizeH="0" baseline="0" noProof="0" dirty="0">
              <a:ln>
                <a:noFill/>
              </a:ln>
              <a:solidFill>
                <a:schemeClr val="accent1">
                  <a:lumMod val="50000"/>
                </a:schemeClr>
              </a:solidFill>
              <a:effectLst>
                <a:outerShdw blurRad="31750" dist="25400" dir="5400000" algn="tl" rotWithShape="0">
                  <a:srgbClr val="000000">
                    <a:alpha val="25000"/>
                  </a:srgbClr>
                </a:outerShdw>
              </a:effectLst>
              <a:uLnTx/>
              <a:uFillTx/>
              <a:latin typeface="Lucida Sans Unicode" pitchFamily="34" charset="0"/>
              <a:ea typeface="+mj-ea"/>
              <a:cs typeface="Lucida Sans Unicode" pitchFamily="34" charset="0"/>
            </a:endParaRPr>
          </a:p>
        </p:txBody>
      </p:sp>
      <p:sp>
        <p:nvSpPr>
          <p:cNvPr id="9" name="Title 1"/>
          <p:cNvSpPr txBox="1">
            <a:spLocks/>
          </p:cNvSpPr>
          <p:nvPr/>
        </p:nvSpPr>
        <p:spPr>
          <a:xfrm>
            <a:off x="886437" y="1728131"/>
            <a:ext cx="10329644" cy="483206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accent1">
                    <a:lumMod val="50000"/>
                  </a:schemeClr>
                </a:solidFill>
                <a:uLnTx/>
                <a:uFillTx/>
                <a:latin typeface="+mj-lt"/>
                <a:ea typeface="+mj-ea"/>
                <a:cs typeface="+mj-cs"/>
              </a:rPr>
              <a:t>Tuolumne County Behavioral Health</a:t>
            </a:r>
          </a:p>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accent1">
                    <a:lumMod val="50000"/>
                  </a:schemeClr>
                </a:solidFill>
                <a:uLnTx/>
                <a:uFillTx/>
                <a:latin typeface="+mj-lt"/>
                <a:ea typeface="+mj-ea"/>
                <a:cs typeface="+mj-cs"/>
              </a:rPr>
              <a:t>M.A.C.T. Health Board</a:t>
            </a:r>
          </a:p>
          <a:p>
            <a:pPr algn="ctr">
              <a:lnSpc>
                <a:spcPct val="150000"/>
              </a:lnSpc>
              <a:spcBef>
                <a:spcPct val="0"/>
              </a:spcBef>
            </a:pPr>
            <a:r>
              <a:rPr lang="en-US" sz="3200" b="1" dirty="0" err="1">
                <a:solidFill>
                  <a:schemeClr val="accent1">
                    <a:lumMod val="50000"/>
                  </a:schemeClr>
                </a:solidFill>
                <a:latin typeface="+mj-lt"/>
                <a:cs typeface="Lucida Sans Unicode" pitchFamily="34" charset="0"/>
              </a:rPr>
              <a:t>Mathiesen</a:t>
            </a:r>
            <a:r>
              <a:rPr lang="en-US" sz="3200" b="1" dirty="0">
                <a:solidFill>
                  <a:schemeClr val="accent1">
                    <a:lumMod val="50000"/>
                  </a:schemeClr>
                </a:solidFill>
                <a:latin typeface="+mj-lt"/>
                <a:cs typeface="Lucida Sans Unicode" pitchFamily="34" charset="0"/>
              </a:rPr>
              <a:t> Memorial Health Clinic</a:t>
            </a:r>
          </a:p>
          <a:p>
            <a:pPr algn="ctr">
              <a:lnSpc>
                <a:spcPct val="150000"/>
              </a:lnSpc>
              <a:spcBef>
                <a:spcPct val="0"/>
              </a:spcBef>
            </a:pPr>
            <a:r>
              <a:rPr lang="en-US" sz="3200" b="1" dirty="0">
                <a:solidFill>
                  <a:schemeClr val="accent1">
                    <a:lumMod val="50000"/>
                  </a:schemeClr>
                </a:solidFill>
                <a:latin typeface="+mj-lt"/>
                <a:cs typeface="Lucida Sans Unicode" pitchFamily="34" charset="0"/>
              </a:rPr>
              <a:t>Tuolumne Me </a:t>
            </a:r>
            <a:r>
              <a:rPr lang="en-US" sz="3200" b="1" dirty="0" err="1">
                <a:solidFill>
                  <a:schemeClr val="accent1">
                    <a:lumMod val="50000"/>
                  </a:schemeClr>
                </a:solidFill>
                <a:latin typeface="+mj-lt"/>
                <a:cs typeface="Lucida Sans Unicode" pitchFamily="34" charset="0"/>
              </a:rPr>
              <a:t>Wuk</a:t>
            </a:r>
            <a:r>
              <a:rPr lang="en-US" sz="3200" b="1" dirty="0">
                <a:solidFill>
                  <a:schemeClr val="accent1">
                    <a:lumMod val="50000"/>
                  </a:schemeClr>
                </a:solidFill>
                <a:latin typeface="+mj-lt"/>
                <a:cs typeface="Lucida Sans Unicode" pitchFamily="34" charset="0"/>
              </a:rPr>
              <a:t> Health Center</a:t>
            </a:r>
          </a:p>
          <a:p>
            <a:pPr lvl="0" algn="ctr">
              <a:lnSpc>
                <a:spcPct val="150000"/>
              </a:lnSpc>
              <a:spcBef>
                <a:spcPct val="0"/>
              </a:spcBef>
            </a:pPr>
            <a:r>
              <a:rPr lang="en-US" sz="3200" b="1" dirty="0">
                <a:solidFill>
                  <a:schemeClr val="accent1">
                    <a:lumMod val="50000"/>
                  </a:schemeClr>
                </a:solidFill>
                <a:latin typeface="+mj-lt"/>
                <a:cs typeface="Lucida Sans Unicode" pitchFamily="34" charset="0"/>
              </a:rPr>
              <a:t>Veterans Administration Sonora</a:t>
            </a:r>
          </a:p>
          <a:p>
            <a:pPr lvl="0" algn="ctr">
              <a:lnSpc>
                <a:spcPct val="150000"/>
              </a:lnSpc>
              <a:spcBef>
                <a:spcPct val="0"/>
              </a:spcBef>
            </a:pPr>
            <a:r>
              <a:rPr lang="en-US" sz="3200" b="1" dirty="0">
                <a:solidFill>
                  <a:schemeClr val="accent1">
                    <a:lumMod val="50000"/>
                  </a:schemeClr>
                </a:solidFill>
                <a:latin typeface="+mj-lt"/>
                <a:cs typeface="Lucida Sans Unicode" pitchFamily="34" charset="0"/>
              </a:rPr>
              <a:t>Adventist Health Sonora</a:t>
            </a:r>
          </a:p>
          <a:p>
            <a:pPr algn="ctr">
              <a:lnSpc>
                <a:spcPct val="150000"/>
              </a:lnSpc>
              <a:spcBef>
                <a:spcPct val="0"/>
              </a:spcBef>
            </a:pPr>
            <a:r>
              <a:rPr lang="en-US" sz="3200" b="1" dirty="0">
                <a:solidFill>
                  <a:schemeClr val="accent1">
                    <a:lumMod val="50000"/>
                  </a:schemeClr>
                </a:solidFill>
                <a:latin typeface="+mj-lt"/>
                <a:cs typeface="Lucida Sans Unicode" pitchFamily="34" charset="0"/>
              </a:rPr>
              <a:t>Tuolumne County Private Therapists</a:t>
            </a:r>
          </a:p>
          <a:p>
            <a:pPr lvl="0" algn="ctr">
              <a:spcBef>
                <a:spcPct val="0"/>
              </a:spcBef>
            </a:pPr>
            <a:endParaRPr lang="en-US" sz="3200" b="1" dirty="0">
              <a:solidFill>
                <a:schemeClr val="accent1">
                  <a:lumMod val="50000"/>
                </a:schemeClr>
              </a:solidFill>
              <a:effectLst>
                <a:outerShdw blurRad="31750" dist="25400" dir="5400000" algn="tl" rotWithShape="0">
                  <a:srgbClr val="000000">
                    <a:alpha val="25000"/>
                  </a:srgbClr>
                </a:outerShdw>
              </a:effectLst>
              <a:latin typeface="Lucida Sans Unicode" pitchFamily="34" charset="0"/>
              <a:cs typeface="Lucida Sans Unicode" pitchFamily="34" charset="0"/>
            </a:endParaRPr>
          </a:p>
          <a:p>
            <a:pPr algn="ctr">
              <a:spcBef>
                <a:spcPct val="0"/>
              </a:spcBef>
            </a:pPr>
            <a:endParaRPr lang="en-US" sz="3200" b="1" dirty="0">
              <a:solidFill>
                <a:schemeClr val="accent1">
                  <a:lumMod val="50000"/>
                </a:schemeClr>
              </a:solidFill>
              <a:effectLst>
                <a:outerShdw blurRad="31750" dist="25400" dir="5400000" algn="tl" rotWithShape="0">
                  <a:srgbClr val="000000">
                    <a:alpha val="25000"/>
                  </a:srgbClr>
                </a:outerShdw>
              </a:effectLst>
              <a:latin typeface="Lucida Sans Unicode" pitchFamily="34" charset="0"/>
              <a:cs typeface="Lucida Sans Unicode"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cap="none" spc="0" normalizeH="0" baseline="0" noProof="0" dirty="0">
              <a:ln>
                <a:noFill/>
              </a:ln>
              <a:solidFill>
                <a:schemeClr val="accent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
        <p:nvSpPr>
          <p:cNvPr id="10" name="Rectangle 9"/>
          <p:cNvSpPr/>
          <p:nvPr/>
        </p:nvSpPr>
        <p:spPr>
          <a:xfrm>
            <a:off x="0" y="316577"/>
            <a:ext cx="12192000" cy="646331"/>
          </a:xfrm>
          <a:prstGeom prst="rect">
            <a:avLst/>
          </a:prstGeom>
        </p:spPr>
        <p:txBody>
          <a:bodyPr wrap="square">
            <a:spAutoFit/>
          </a:bodyPr>
          <a:lstStyle/>
          <a:p>
            <a:pPr algn="ctr"/>
            <a:r>
              <a:rPr lang="en-US" sz="3600" b="1" i="1" u="sng" dirty="0"/>
              <a:t>Behavioral Health Services in Tuolumne County</a:t>
            </a:r>
          </a:p>
        </p:txBody>
      </p:sp>
    </p:spTree>
    <p:extLst>
      <p:ext uri="{BB962C8B-B14F-4D97-AF65-F5344CB8AC3E}">
        <p14:creationId xmlns:p14="http://schemas.microsoft.com/office/powerpoint/2010/main" val="44321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40258" y="1954635"/>
            <a:ext cx="5392761" cy="3537861"/>
          </a:xfrm>
        </p:spPr>
        <p:txBody>
          <a:bodyPr>
            <a:noAutofit/>
          </a:bodyPr>
          <a:lstStyle/>
          <a:p>
            <a:pPr marL="68580" indent="0" algn="ctr">
              <a:buNone/>
            </a:pPr>
            <a:r>
              <a:rPr lang="en-US" sz="2000" b="1" u="sng" dirty="0">
                <a:solidFill>
                  <a:schemeClr val="bg1"/>
                </a:solidFill>
                <a:latin typeface="Lucida Sans Unicode" pitchFamily="34" charset="0"/>
                <a:ea typeface="Arial Unicode MS" pitchFamily="34" charset="-128"/>
                <a:cs typeface="Lucida Sans Unicode" pitchFamily="34" charset="0"/>
              </a:rPr>
              <a:t>Behavioral Health</a:t>
            </a:r>
          </a:p>
          <a:p>
            <a:pPr marL="68580" indent="0" algn="ctr">
              <a:buNone/>
            </a:pPr>
            <a:r>
              <a:rPr lang="en-US" sz="2000" dirty="0">
                <a:solidFill>
                  <a:schemeClr val="bg1"/>
                </a:solidFill>
                <a:latin typeface="Lucida Sans Unicode" pitchFamily="34" charset="0"/>
                <a:ea typeface="Arial Unicode MS" pitchFamily="34" charset="-128"/>
                <a:cs typeface="Lucida Sans Unicode" pitchFamily="34" charset="0"/>
              </a:rPr>
              <a:t>An integration of mental health and substance use disorders services.</a:t>
            </a:r>
          </a:p>
          <a:p>
            <a:pPr marL="68580" indent="0" algn="ctr">
              <a:spcBef>
                <a:spcPts val="3000"/>
              </a:spcBef>
              <a:spcAft>
                <a:spcPts val="600"/>
              </a:spcAft>
              <a:buNone/>
            </a:pPr>
            <a:r>
              <a:rPr lang="en-US" sz="2000" b="1" u="sng" dirty="0">
                <a:solidFill>
                  <a:schemeClr val="bg1"/>
                </a:solidFill>
                <a:latin typeface="Lucida Sans Unicode" pitchFamily="34" charset="0"/>
                <a:ea typeface="Arial Unicode MS" pitchFamily="34" charset="-128"/>
                <a:cs typeface="Lucida Sans Unicode" pitchFamily="34" charset="0"/>
              </a:rPr>
              <a:t>Who the Funding Serves</a:t>
            </a:r>
          </a:p>
          <a:p>
            <a:pPr marL="68580" indent="0" algn="ctr">
              <a:buNone/>
            </a:pPr>
            <a:r>
              <a:rPr lang="en-US" sz="2000" dirty="0">
                <a:solidFill>
                  <a:schemeClr val="bg1"/>
                </a:solidFill>
                <a:latin typeface="Lucida Sans Unicode" pitchFamily="34" charset="0"/>
                <a:ea typeface="Arial Unicode MS" pitchFamily="34" charset="-128"/>
                <a:cs typeface="Lucida Sans Unicode" pitchFamily="34" charset="0"/>
              </a:rPr>
              <a:t>Medi-Cal beneficiaries and uninsured individuals who meet specific criteria  of financial and medical necessity</a:t>
            </a:r>
          </a:p>
        </p:txBody>
      </p:sp>
      <p:sp>
        <p:nvSpPr>
          <p:cNvPr id="4" name="Content Placeholder 3"/>
          <p:cNvSpPr>
            <a:spLocks noGrp="1"/>
          </p:cNvSpPr>
          <p:nvPr>
            <p:ph sz="half" idx="2"/>
          </p:nvPr>
        </p:nvSpPr>
        <p:spPr>
          <a:xfrm>
            <a:off x="6694415" y="2015084"/>
            <a:ext cx="4868901" cy="3919889"/>
          </a:xfrm>
        </p:spPr>
        <p:txBody>
          <a:bodyPr wrap="square">
            <a:normAutofit fontScale="92500" lnSpcReduction="10000"/>
          </a:bodyPr>
          <a:lstStyle/>
          <a:p>
            <a:pPr indent="-342900">
              <a:spcBef>
                <a:spcPts val="120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Crisis Services</a:t>
            </a:r>
          </a:p>
          <a:p>
            <a:pPr indent="-342900">
              <a:spcBef>
                <a:spcPts val="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Adult Services</a:t>
            </a:r>
          </a:p>
          <a:p>
            <a:pPr indent="-342900">
              <a:spcBef>
                <a:spcPts val="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Older Adult Services</a:t>
            </a:r>
          </a:p>
          <a:p>
            <a:pPr indent="-342900">
              <a:spcBef>
                <a:spcPts val="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Children’s Services</a:t>
            </a:r>
          </a:p>
          <a:p>
            <a:pPr indent="-342900">
              <a:spcBef>
                <a:spcPts val="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Medication Services</a:t>
            </a:r>
          </a:p>
          <a:p>
            <a:pPr indent="-342900">
              <a:spcBef>
                <a:spcPts val="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Substance and Judicial Programs</a:t>
            </a:r>
          </a:p>
          <a:p>
            <a:pPr indent="-342900">
              <a:spcBef>
                <a:spcPts val="0"/>
              </a:spcBef>
              <a:spcAft>
                <a:spcPts val="2400"/>
              </a:spcAft>
              <a:buFont typeface="Wingdings" panose="05000000000000000000" pitchFamily="2" charset="2"/>
              <a:buChar char="v"/>
              <a:defRPr/>
            </a:pPr>
            <a:r>
              <a:rPr lang="en-US" sz="2200" b="1" dirty="0">
                <a:solidFill>
                  <a:schemeClr val="bg1"/>
                </a:solidFill>
                <a:latin typeface="Lucida Sans Unicode" pitchFamily="34" charset="0"/>
                <a:cs typeface="Lucida Sans Unicode" pitchFamily="34" charset="0"/>
              </a:rPr>
              <a:t>Peer Recovery Programs</a:t>
            </a:r>
            <a:endParaRPr lang="en-US" dirty="0">
              <a:solidFill>
                <a:schemeClr val="bg1"/>
              </a:solidFill>
              <a:latin typeface="Lucida Sans Unicode" pitchFamily="34" charset="0"/>
              <a:cs typeface="Lucida Sans Unicode" pitchFamily="34" charset="0"/>
            </a:endParaRPr>
          </a:p>
        </p:txBody>
      </p:sp>
      <p:sp>
        <p:nvSpPr>
          <p:cNvPr id="5" name="Slide Number Placeholder 4"/>
          <p:cNvSpPr>
            <a:spLocks noGrp="1"/>
          </p:cNvSpPr>
          <p:nvPr>
            <p:ph type="sldNum" sz="quarter" idx="12"/>
          </p:nvPr>
        </p:nvSpPr>
        <p:spPr/>
        <p:txBody>
          <a:bodyPr/>
          <a:lstStyle/>
          <a:p>
            <a:fld id="{D525E1EA-CDC1-4AB6-A63E-1DEB1E936453}" type="slidenum">
              <a:rPr lang="en-US" smtClean="0">
                <a:solidFill>
                  <a:schemeClr val="accent1">
                    <a:lumMod val="50000"/>
                  </a:schemeClr>
                </a:solidFill>
              </a:rPr>
              <a:pPr/>
              <a:t>13</a:t>
            </a:fld>
            <a:endParaRPr lang="en-US" dirty="0">
              <a:solidFill>
                <a:schemeClr val="accent1">
                  <a:lumMod val="50000"/>
                </a:schemeClr>
              </a:solidFill>
            </a:endParaRPr>
          </a:p>
        </p:txBody>
      </p:sp>
      <p:sp>
        <p:nvSpPr>
          <p:cNvPr id="2" name="Title 1"/>
          <p:cNvSpPr>
            <a:spLocks noGrp="1"/>
          </p:cNvSpPr>
          <p:nvPr>
            <p:ph type="title"/>
          </p:nvPr>
        </p:nvSpPr>
        <p:spPr>
          <a:xfrm>
            <a:off x="956345" y="247136"/>
            <a:ext cx="10159067" cy="1439052"/>
          </a:xfrm>
        </p:spPr>
        <p:txBody>
          <a:bodyPr>
            <a:noAutofit/>
          </a:bodyPr>
          <a:lstStyle/>
          <a:p>
            <a:pPr algn="ctr"/>
            <a:r>
              <a:rPr lang="en-US" sz="3200" dirty="0">
                <a:solidFill>
                  <a:schemeClr val="accent1">
                    <a:lumMod val="50000"/>
                  </a:schemeClr>
                </a:solidFill>
                <a:latin typeface="Lucida Sans Unicode" pitchFamily="34" charset="0"/>
                <a:cs typeface="Lucida Sans Unicode" pitchFamily="34" charset="0"/>
              </a:rPr>
              <a:t>Tuolumne County </a:t>
            </a:r>
            <a:br>
              <a:rPr lang="en-US" sz="3200" dirty="0">
                <a:solidFill>
                  <a:schemeClr val="accent1">
                    <a:lumMod val="50000"/>
                  </a:schemeClr>
                </a:solidFill>
                <a:latin typeface="Lucida Sans Unicode" pitchFamily="34" charset="0"/>
                <a:cs typeface="Lucida Sans Unicode" pitchFamily="34" charset="0"/>
              </a:rPr>
            </a:br>
            <a:r>
              <a:rPr lang="en-US" sz="3200" dirty="0">
                <a:solidFill>
                  <a:schemeClr val="accent1">
                    <a:lumMod val="50000"/>
                  </a:schemeClr>
                </a:solidFill>
                <a:latin typeface="Lucida Sans Unicode" pitchFamily="34" charset="0"/>
                <a:cs typeface="Lucida Sans Unicode" pitchFamily="34" charset="0"/>
              </a:rPr>
              <a:t>Behavioral Health Department Outpatient Services</a:t>
            </a:r>
          </a:p>
        </p:txBody>
      </p:sp>
    </p:spTree>
    <p:extLst>
      <p:ext uri="{BB962C8B-B14F-4D97-AF65-F5344CB8AC3E}">
        <p14:creationId xmlns:p14="http://schemas.microsoft.com/office/powerpoint/2010/main" val="260725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525E1EA-CDC1-4AB6-A63E-1DEB1E936453}" type="slidenum">
              <a:rPr lang="en-US" smtClean="0"/>
              <a:pPr/>
              <a:t>14</a:t>
            </a:fld>
            <a:endParaRPr lang="en-US" dirty="0"/>
          </a:p>
        </p:txBody>
      </p:sp>
      <p:sp>
        <p:nvSpPr>
          <p:cNvPr id="2" name="Title 1"/>
          <p:cNvSpPr>
            <a:spLocks noGrp="1"/>
          </p:cNvSpPr>
          <p:nvPr>
            <p:ph type="title"/>
          </p:nvPr>
        </p:nvSpPr>
        <p:spPr>
          <a:xfrm>
            <a:off x="2567490" y="685800"/>
            <a:ext cx="7024744" cy="1143000"/>
          </a:xfrm>
        </p:spPr>
        <p:txBody>
          <a:bodyPr>
            <a:normAutofit fontScale="90000"/>
          </a:bodyPr>
          <a:lstStyle/>
          <a:p>
            <a:pPr algn="ctr"/>
            <a:r>
              <a:rPr lang="en-US" b="1" dirty="0">
                <a:solidFill>
                  <a:schemeClr val="tx1"/>
                </a:solidFill>
                <a:latin typeface="Lucida Sans Unicode" pitchFamily="34" charset="0"/>
                <a:cs typeface="Lucida Sans Unicode" pitchFamily="34" charset="0"/>
              </a:rPr>
              <a:t>Persons Served </a:t>
            </a:r>
            <a:br>
              <a:rPr lang="en-US" b="1" dirty="0">
                <a:solidFill>
                  <a:schemeClr val="tx1"/>
                </a:solidFill>
                <a:latin typeface="Lucida Sans Unicode" pitchFamily="34" charset="0"/>
                <a:cs typeface="Lucida Sans Unicode" pitchFamily="34" charset="0"/>
              </a:rPr>
            </a:br>
            <a:r>
              <a:rPr lang="en-US" b="1" dirty="0">
                <a:solidFill>
                  <a:schemeClr val="tx1"/>
                </a:solidFill>
                <a:latin typeface="Lucida Sans Unicode" pitchFamily="34" charset="0"/>
                <a:cs typeface="Lucida Sans Unicode" pitchFamily="34" charset="0"/>
              </a:rPr>
              <a:t>Outpatient Services</a:t>
            </a:r>
          </a:p>
        </p:txBody>
      </p:sp>
      <p:graphicFrame>
        <p:nvGraphicFramePr>
          <p:cNvPr id="10" name="Table 9"/>
          <p:cNvGraphicFramePr>
            <a:graphicFrameLocks noGrp="1"/>
          </p:cNvGraphicFramePr>
          <p:nvPr>
            <p:extLst/>
          </p:nvPr>
        </p:nvGraphicFramePr>
        <p:xfrm>
          <a:off x="1676400" y="2286000"/>
          <a:ext cx="8458200" cy="24892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981200">
                  <a:extLst>
                    <a:ext uri="{9D8B030D-6E8A-4147-A177-3AD203B41FA5}">
                      <a16:colId xmlns:a16="http://schemas.microsoft.com/office/drawing/2014/main" val="20005"/>
                    </a:ext>
                  </a:extLst>
                </a:gridCol>
              </a:tblGrid>
              <a:tr h="370840">
                <a:tc>
                  <a:txBody>
                    <a:bodyPr/>
                    <a:lstStyle/>
                    <a:p>
                      <a:pPr algn="ctr"/>
                      <a:endParaRPr lang="en-US" dirty="0">
                        <a:latin typeface="Lucida Sans Unicode" pitchFamily="34" charset="0"/>
                        <a:cs typeface="Lucida Sans Unicode"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algn="ctr"/>
                      <a:r>
                        <a:rPr lang="en-US" dirty="0">
                          <a:latin typeface="Lucida Sans Unicode" pitchFamily="34" charset="0"/>
                          <a:cs typeface="Lucida Sans Unicode" pitchFamily="34" charset="0"/>
                        </a:rPr>
                        <a:t>Mental Health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en-US" dirty="0"/>
                    </a:p>
                  </a:txBody>
                  <a:tcPr/>
                </a:tc>
                <a:tc>
                  <a:txBody>
                    <a:bodyPr/>
                    <a:lstStyle/>
                    <a:p>
                      <a:pPr algn="ctr"/>
                      <a:endParaRPr lang="en-US" dirty="0">
                        <a:latin typeface="Lucida Sans Unicode" pitchFamily="34" charset="0"/>
                        <a:cs typeface="Lucida Sans Unicod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Lucida Sans Unicode" pitchFamily="34" charset="0"/>
                          <a:cs typeface="Lucida Sans Unicode" pitchFamily="34" charset="0"/>
                        </a:rPr>
                        <a:t>Substance  Disorders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endParaRPr lang="en-US" dirty="0">
                        <a:latin typeface="Lucida Sans Unicode" pitchFamily="34" charset="0"/>
                        <a:cs typeface="Lucida Sans Unicode"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Lucida Sans Unicode" pitchFamily="34" charset="0"/>
                          <a:cs typeface="Lucida Sans Unicode" pitchFamily="34" charset="0"/>
                        </a:rPr>
                        <a:t>Unduplicated Client 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dirty="0">
                          <a:latin typeface="Lucida Sans Unicode" pitchFamily="34" charset="0"/>
                          <a:cs typeface="Lucida Sans Unicode" pitchFamily="34" charset="0"/>
                        </a:rPr>
                        <a:t>Direct Services Provided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dirty="0">
                        <a:latin typeface="Lucida Sans Unicode" pitchFamily="34" charset="0"/>
                        <a:cs typeface="Lucida Sans Unicod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latin typeface="Lucida Sans Unicode" pitchFamily="34" charset="0"/>
                          <a:cs typeface="Lucida Sans Unicode" pitchFamily="34" charset="0"/>
                        </a:rPr>
                        <a:t>Unduplicated Client 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dirty="0">
                          <a:latin typeface="Lucida Sans Unicode" pitchFamily="34" charset="0"/>
                          <a:cs typeface="Lucida Sans Unicode" pitchFamily="34" charset="0"/>
                        </a:rPr>
                        <a:t>Direct Services Provided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1"/>
                  </a:ext>
                </a:extLst>
              </a:tr>
              <a:tr h="352291">
                <a:tc>
                  <a:txBody>
                    <a:bodyPr/>
                    <a:lstStyle/>
                    <a:p>
                      <a:pPr algn="ctr"/>
                      <a:r>
                        <a:rPr lang="en-US" dirty="0">
                          <a:latin typeface="Lucida Sans Unicode" pitchFamily="34" charset="0"/>
                          <a:cs typeface="Lucida Sans Unicode" pitchFamily="34" charset="0"/>
                        </a:rPr>
                        <a:t>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latin typeface="Lucida Sans Unicode" pitchFamily="34" charset="0"/>
                          <a:cs typeface="Lucida Sans Unicode" pitchFamily="34" charset="0"/>
                        </a:rPr>
                        <a:t>1483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dirty="0">
                          <a:solidFill>
                            <a:schemeClr val="tx1"/>
                          </a:solidFill>
                          <a:latin typeface="Lucida Sans Unicode" pitchFamily="34" charset="0"/>
                          <a:cs typeface="Lucida Sans Unicode" pitchFamily="34" charset="0"/>
                        </a:rPr>
                        <a:t>32,897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dirty="0">
                        <a:solidFill>
                          <a:srgbClr val="FF0000"/>
                        </a:solidFill>
                        <a:latin typeface="Lucida Sans Unicode" pitchFamily="34" charset="0"/>
                        <a:cs typeface="Lucida Sans Unicod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latin typeface="Lucida Sans Unicode" pitchFamily="34" charset="0"/>
                          <a:cs typeface="Lucida Sans Unicode" pitchFamily="34" charset="0"/>
                        </a:rPr>
                        <a:t>623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dirty="0">
                          <a:solidFill>
                            <a:schemeClr val="tx1"/>
                          </a:solidFill>
                          <a:latin typeface="Lucida Sans Unicode" pitchFamily="34" charset="0"/>
                          <a:cs typeface="Lucida Sans Unicode" pitchFamily="34" charset="0"/>
                        </a:rPr>
                        <a:t>9,082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370840">
                <a:tc>
                  <a:txBody>
                    <a:bodyPr/>
                    <a:lstStyle/>
                    <a:p>
                      <a:pPr algn="ctr"/>
                      <a:r>
                        <a:rPr lang="en-US" dirty="0">
                          <a:latin typeface="Lucida Sans Unicode" pitchFamily="34" charset="0"/>
                          <a:cs typeface="Lucida Sans Unicode" pitchFamily="34" charset="0"/>
                        </a:rPr>
                        <a:t>2017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Lucida Sans Unicode" pitchFamily="34" charset="0"/>
                          <a:cs typeface="Lucida Sans Unicode" pitchFamily="34" charset="0"/>
                        </a:rPr>
                        <a:t>2,032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dirty="0">
                          <a:latin typeface="Lucida Sans Unicode" pitchFamily="34" charset="0"/>
                          <a:cs typeface="Lucida Sans Unicode" pitchFamily="34" charset="0"/>
                        </a:rPr>
                        <a:t>33,226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dirty="0">
                        <a:latin typeface="Lucida Sans Unicode" pitchFamily="34" charset="0"/>
                        <a:cs typeface="Lucida Sans Unicod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latin typeface="Lucida Sans Unicode" pitchFamily="34" charset="0"/>
                          <a:cs typeface="Lucida Sans Unicode" pitchFamily="34" charset="0"/>
                        </a:rPr>
                        <a:t>527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dirty="0">
                          <a:latin typeface="Lucida Sans Unicode" pitchFamily="34" charset="0"/>
                          <a:cs typeface="Lucida Sans Unicode" pitchFamily="34" charset="0"/>
                        </a:rPr>
                        <a:t>9,928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370840">
                <a:tc>
                  <a:txBody>
                    <a:bodyPr/>
                    <a:lstStyle/>
                    <a:p>
                      <a:pPr algn="ctr"/>
                      <a:r>
                        <a:rPr lang="en-US" dirty="0">
                          <a:latin typeface="Lucida Sans Unicode" pitchFamily="34" charset="0"/>
                          <a:cs typeface="Lucida Sans Unicode" pitchFamily="34" charset="0"/>
                        </a:rPr>
                        <a:t>2016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Lucida Sans Unicode" pitchFamily="34" charset="0"/>
                          <a:cs typeface="Lucida Sans Unicode" pitchFamily="34" charset="0"/>
                        </a:rPr>
                        <a:t>2,001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dirty="0">
                          <a:latin typeface="Lucida Sans Unicode" pitchFamily="34" charset="0"/>
                          <a:cs typeface="Lucida Sans Unicode" pitchFamily="34" charset="0"/>
                        </a:rPr>
                        <a:t>35,884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dirty="0">
                        <a:latin typeface="Lucida Sans Unicode" pitchFamily="34" charset="0"/>
                        <a:cs typeface="Lucida Sans Unicod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latin typeface="Lucida Sans Unicode" pitchFamily="34" charset="0"/>
                          <a:cs typeface="Lucida Sans Unicode" pitchFamily="34" charset="0"/>
                        </a:rPr>
                        <a:t>481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dirty="0">
                          <a:latin typeface="Lucida Sans Unicode" pitchFamily="34" charset="0"/>
                          <a:cs typeface="Lucida Sans Unicode" pitchFamily="34" charset="0"/>
                        </a:rPr>
                        <a:t>8,372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4"/>
                  </a:ext>
                </a:extLst>
              </a:tr>
              <a:tr h="370840">
                <a:tc>
                  <a:txBody>
                    <a:bodyPr/>
                    <a:lstStyle/>
                    <a:p>
                      <a:pPr algn="ctr"/>
                      <a:r>
                        <a:rPr lang="en-US" dirty="0">
                          <a:latin typeface="Lucida Sans Unicode" pitchFamily="34" charset="0"/>
                          <a:cs typeface="Lucida Sans Unicode" pitchFamily="34" charset="0"/>
                        </a:rPr>
                        <a:t>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Lucida Sans Unicode" pitchFamily="34" charset="0"/>
                          <a:cs typeface="Lucida Sans Unicode" pitchFamily="34" charset="0"/>
                        </a:rPr>
                        <a:t>1,969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dirty="0">
                          <a:latin typeface="Lucida Sans Unicode" pitchFamily="34" charset="0"/>
                          <a:cs typeface="Lucida Sans Unicode" pitchFamily="34" charset="0"/>
                        </a:rPr>
                        <a:t>34,431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dirty="0">
                        <a:latin typeface="Lucida Sans Unicode" pitchFamily="34" charset="0"/>
                        <a:cs typeface="Lucida Sans Unicod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latin typeface="Lucida Sans Unicode" pitchFamily="34" charset="0"/>
                          <a:cs typeface="Lucida Sans Unicode" pitchFamily="34" charset="0"/>
                        </a:rPr>
                        <a:t>331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dirty="0">
                          <a:latin typeface="Lucida Sans Unicode" pitchFamily="34" charset="0"/>
                          <a:cs typeface="Lucida Sans Unicode" pitchFamily="34" charset="0"/>
                        </a:rPr>
                        <a:t>9,821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6869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525E1EA-CDC1-4AB6-A63E-1DEB1E936453}" type="slidenum">
              <a:rPr lang="en-US" smtClean="0">
                <a:solidFill>
                  <a:schemeClr val="bg1"/>
                </a:solidFill>
              </a:rPr>
              <a:pPr/>
              <a:t>15</a:t>
            </a:fld>
            <a:endParaRPr lang="en-US" dirty="0">
              <a:solidFill>
                <a:schemeClr val="bg1"/>
              </a:solidFill>
            </a:endParaRPr>
          </a:p>
        </p:txBody>
      </p:sp>
      <p:sp>
        <p:nvSpPr>
          <p:cNvPr id="2" name="Title 1"/>
          <p:cNvSpPr>
            <a:spLocks noGrp="1"/>
          </p:cNvSpPr>
          <p:nvPr>
            <p:ph type="title"/>
          </p:nvPr>
        </p:nvSpPr>
        <p:spPr>
          <a:xfrm>
            <a:off x="728870" y="159026"/>
            <a:ext cx="10109818" cy="526774"/>
          </a:xfrm>
        </p:spPr>
        <p:txBody>
          <a:bodyPr>
            <a:normAutofit fontScale="90000"/>
          </a:bodyPr>
          <a:lstStyle/>
          <a:p>
            <a:pPr algn="ctr"/>
            <a:r>
              <a:rPr lang="en-US" b="1" dirty="0">
                <a:solidFill>
                  <a:schemeClr val="bg1"/>
                </a:solidFill>
                <a:latin typeface="Lucida Sans Unicode" pitchFamily="34" charset="0"/>
                <a:cs typeface="Lucida Sans Unicode" pitchFamily="34" charset="0"/>
              </a:rPr>
              <a:t>Peer Services</a:t>
            </a:r>
          </a:p>
        </p:txBody>
      </p:sp>
      <p:sp>
        <p:nvSpPr>
          <p:cNvPr id="3" name="Rectangle 2"/>
          <p:cNvSpPr/>
          <p:nvPr/>
        </p:nvSpPr>
        <p:spPr>
          <a:xfrm>
            <a:off x="728869" y="781878"/>
            <a:ext cx="10780825" cy="2585323"/>
          </a:xfrm>
          <a:prstGeom prst="rect">
            <a:avLst/>
          </a:prstGeom>
        </p:spPr>
        <p:txBody>
          <a:bodyPr wrap="square">
            <a:spAutoFit/>
          </a:bodyPr>
          <a:lstStyle/>
          <a:p>
            <a:pPr marL="68580" algn="ctr"/>
            <a:endParaRPr lang="en-US" sz="1000" b="1" dirty="0">
              <a:solidFill>
                <a:srgbClr val="98D915"/>
              </a:solidFill>
            </a:endParaRPr>
          </a:p>
          <a:p>
            <a:pPr marL="68580" algn="ctr"/>
            <a:r>
              <a:rPr lang="en-US" sz="2400" b="1" dirty="0">
                <a:solidFill>
                  <a:srgbClr val="98D915"/>
                </a:solidFill>
                <a:latin typeface="Lucida Sans Unicode" pitchFamily="34" charset="0"/>
                <a:cs typeface="Lucida Sans Unicode" pitchFamily="34" charset="0"/>
              </a:rPr>
              <a:t>Supplemental Services to Treatment Providing Therapeutic Support:</a:t>
            </a:r>
          </a:p>
          <a:p>
            <a:pPr marL="68580" algn="ctr"/>
            <a:endParaRPr lang="en-US" sz="1600" b="1" dirty="0">
              <a:solidFill>
                <a:srgbClr val="98D915"/>
              </a:solidFill>
              <a:latin typeface="Lucida Sans Unicode" pitchFamily="34" charset="0"/>
              <a:cs typeface="Lucida Sans Unicode" pitchFamily="34" charset="0"/>
            </a:endParaRPr>
          </a:p>
          <a:p>
            <a:pPr marL="68580"/>
            <a:r>
              <a:rPr lang="en-US" sz="1600" b="1" dirty="0">
                <a:solidFill>
                  <a:prstClr val="black"/>
                </a:solidFill>
                <a:latin typeface="Lucida Sans Unicode" pitchFamily="34" charset="0"/>
                <a:cs typeface="Lucida Sans Unicode" pitchFamily="34" charset="0"/>
              </a:rPr>
              <a:t>Weekly Peer Run Groups: </a:t>
            </a:r>
            <a:r>
              <a:rPr lang="en-US" sz="1600" dirty="0">
                <a:solidFill>
                  <a:prstClr val="black"/>
                </a:solidFill>
                <a:latin typeface="Lucida Sans Unicode" pitchFamily="34" charset="0"/>
                <a:cs typeface="Lucida Sans Unicode" pitchFamily="34" charset="0"/>
              </a:rPr>
              <a:t>Men’s and Women’s, Dual Diagnosis, Depression/Bi-Polar Support,  Emotion Regulation, Trauma Recovery, Peer Recovery and Independence</a:t>
            </a:r>
          </a:p>
          <a:p>
            <a:pPr marL="68580"/>
            <a:endParaRPr lang="en-US" sz="1600" dirty="0">
              <a:solidFill>
                <a:prstClr val="black"/>
              </a:solidFill>
              <a:latin typeface="Lucida Sans Unicode" pitchFamily="34" charset="0"/>
              <a:cs typeface="Lucida Sans Unicode" pitchFamily="34" charset="0"/>
            </a:endParaRPr>
          </a:p>
          <a:p>
            <a:pPr marL="68580"/>
            <a:r>
              <a:rPr lang="en-US" sz="1600" b="1" dirty="0">
                <a:solidFill>
                  <a:prstClr val="black"/>
                </a:solidFill>
                <a:latin typeface="Lucida Sans Unicode" pitchFamily="34" charset="0"/>
                <a:cs typeface="Lucida Sans Unicode" pitchFamily="34" charset="0"/>
              </a:rPr>
              <a:t>Socialization Activities</a:t>
            </a:r>
            <a:r>
              <a:rPr lang="en-US" sz="1600" dirty="0">
                <a:solidFill>
                  <a:prstClr val="black"/>
                </a:solidFill>
                <a:latin typeface="Lucida Sans Unicode" pitchFamily="34" charset="0"/>
                <a:cs typeface="Lucida Sans Unicode" pitchFamily="34" charset="0"/>
              </a:rPr>
              <a:t>: Karaoke, Movie Days, Cards and Games</a:t>
            </a:r>
          </a:p>
          <a:p>
            <a:pPr marL="68580"/>
            <a:endParaRPr lang="en-US" sz="1600" dirty="0">
              <a:solidFill>
                <a:prstClr val="black"/>
              </a:solidFill>
              <a:latin typeface="Lucida Sans Unicode" pitchFamily="34" charset="0"/>
              <a:cs typeface="Lucida Sans Unicode" pitchFamily="34" charset="0"/>
            </a:endParaRPr>
          </a:p>
          <a:p>
            <a:pPr marL="68580"/>
            <a:r>
              <a:rPr lang="en-US" sz="1600" b="1" dirty="0">
                <a:solidFill>
                  <a:prstClr val="black"/>
                </a:solidFill>
                <a:latin typeface="Lucida Sans Unicode" pitchFamily="34" charset="0"/>
                <a:cs typeface="Lucida Sans Unicode" pitchFamily="34" charset="0"/>
              </a:rPr>
              <a:t>Basic access needs for: </a:t>
            </a:r>
            <a:r>
              <a:rPr lang="en-US" sz="1600" dirty="0">
                <a:solidFill>
                  <a:prstClr val="black"/>
                </a:solidFill>
                <a:latin typeface="Lucida Sans Unicode" pitchFamily="34" charset="0"/>
                <a:cs typeface="Lucida Sans Unicode" pitchFamily="34" charset="0"/>
              </a:rPr>
              <a:t>Computers, laundry and showers. Coordination to access Behavioral Health services</a:t>
            </a:r>
            <a:endParaRPr lang="en-US" sz="2400" dirty="0">
              <a:solidFill>
                <a:prstClr val="black"/>
              </a:solidFill>
              <a:latin typeface="Lucida Sans Unicode" pitchFamily="34" charset="0"/>
              <a:cs typeface="Lucida Sans Unicode" pitchFamily="34" charset="0"/>
            </a:endParaRPr>
          </a:p>
        </p:txBody>
      </p:sp>
      <p:graphicFrame>
        <p:nvGraphicFramePr>
          <p:cNvPr id="4" name="Table 3"/>
          <p:cNvGraphicFramePr>
            <a:graphicFrameLocks noGrp="1"/>
          </p:cNvGraphicFramePr>
          <p:nvPr>
            <p:extLst/>
          </p:nvPr>
        </p:nvGraphicFramePr>
        <p:xfrm>
          <a:off x="2903292" y="3215779"/>
          <a:ext cx="6095998" cy="3002280"/>
        </p:xfrm>
        <a:graphic>
          <a:graphicData uri="http://schemas.openxmlformats.org/drawingml/2006/table">
            <a:tbl>
              <a:tblPr firstRow="1" bandRow="1">
                <a:tableStyleId>{5C22544A-7EE6-4342-B048-85BDC9FD1C3A}</a:tableStyleId>
              </a:tblPr>
              <a:tblGrid>
                <a:gridCol w="1898754">
                  <a:extLst>
                    <a:ext uri="{9D8B030D-6E8A-4147-A177-3AD203B41FA5}">
                      <a16:colId xmlns:a16="http://schemas.microsoft.com/office/drawing/2014/main" val="20000"/>
                    </a:ext>
                  </a:extLst>
                </a:gridCol>
                <a:gridCol w="1199213">
                  <a:extLst>
                    <a:ext uri="{9D8B030D-6E8A-4147-A177-3AD203B41FA5}">
                      <a16:colId xmlns:a16="http://schemas.microsoft.com/office/drawing/2014/main" val="20001"/>
                    </a:ext>
                  </a:extLst>
                </a:gridCol>
                <a:gridCol w="1199213">
                  <a:extLst>
                    <a:ext uri="{9D8B030D-6E8A-4147-A177-3AD203B41FA5}">
                      <a16:colId xmlns:a16="http://schemas.microsoft.com/office/drawing/2014/main" val="20002"/>
                    </a:ext>
                  </a:extLst>
                </a:gridCol>
                <a:gridCol w="899409">
                  <a:extLst>
                    <a:ext uri="{9D8B030D-6E8A-4147-A177-3AD203B41FA5}">
                      <a16:colId xmlns:a16="http://schemas.microsoft.com/office/drawing/2014/main" val="20003"/>
                    </a:ext>
                  </a:extLst>
                </a:gridCol>
                <a:gridCol w="899409">
                  <a:extLst>
                    <a:ext uri="{9D8B030D-6E8A-4147-A177-3AD203B41FA5}">
                      <a16:colId xmlns:a16="http://schemas.microsoft.com/office/drawing/2014/main" val="20004"/>
                    </a:ext>
                  </a:extLst>
                </a:gridCol>
              </a:tblGrid>
              <a:tr h="4216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Lucida Sans Unicode" pitchFamily="34" charset="0"/>
                          <a:cs typeface="Lucida Sans Unicode" pitchFamily="34" charset="0"/>
                        </a:rPr>
                        <a:t>Number of Persons receiving Peer Supports</a:t>
                      </a:r>
                      <a:endParaRPr lang="en-US" sz="1600" dirty="0">
                        <a:solidFill>
                          <a:schemeClr val="bg1"/>
                        </a:solidFill>
                        <a:latin typeface="Lucida Sans Unicode" pitchFamily="34" charset="0"/>
                        <a:cs typeface="Lucida Sans Unicode" pitchFamily="34" charset="0"/>
                      </a:endParaRPr>
                    </a:p>
                  </a:txBody>
                  <a:tcPr/>
                </a:tc>
                <a:tc hMerge="1">
                  <a:txBody>
                    <a:bodyPr/>
                    <a:lstStyle/>
                    <a:p>
                      <a:endParaRPr lang="en-US"/>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latin typeface="Lucida Sans Unicode" pitchFamily="34" charset="0"/>
                        <a:cs typeface="Lucida Sans Unicode" pitchFamily="34" charset="0"/>
                      </a:endParaRPr>
                    </a:p>
                  </a:txBody>
                  <a:tcPr/>
                </a:tc>
                <a:extLst>
                  <a:ext uri="{0D108BD9-81ED-4DB2-BD59-A6C34878D82A}">
                    <a16:rowId xmlns:a16="http://schemas.microsoft.com/office/drawing/2014/main" val="10000"/>
                  </a:ext>
                </a:extLst>
              </a:tr>
              <a:tr h="421640">
                <a:tc>
                  <a:txBody>
                    <a:bodyPr/>
                    <a:lstStyle/>
                    <a:p>
                      <a:r>
                        <a:rPr lang="en-US" sz="1600" b="1" i="0" dirty="0">
                          <a:latin typeface="Lucida Sans Unicode" pitchFamily="34" charset="0"/>
                          <a:cs typeface="Lucida Sans Unicode" pitchFamily="34" charset="0"/>
                        </a:rPr>
                        <a:t>Year of Service</a:t>
                      </a:r>
                    </a:p>
                  </a:txBody>
                  <a:tcPr anchor="ctr"/>
                </a:tc>
                <a:tc>
                  <a:txBody>
                    <a:bodyPr/>
                    <a:lstStyle/>
                    <a:p>
                      <a:pPr algn="ctr"/>
                      <a:r>
                        <a:rPr lang="en-US" sz="1600" b="1" i="0" dirty="0">
                          <a:latin typeface="Lucida Sans Unicode" pitchFamily="34" charset="0"/>
                          <a:cs typeface="Lucida Sans Unicode" pitchFamily="34" charset="0"/>
                        </a:rPr>
                        <a:t>2015</a:t>
                      </a:r>
                    </a:p>
                  </a:txBody>
                  <a:tcPr anchor="ctr"/>
                </a:tc>
                <a:tc>
                  <a:txBody>
                    <a:bodyPr/>
                    <a:lstStyle/>
                    <a:p>
                      <a:pPr algn="ctr"/>
                      <a:r>
                        <a:rPr lang="en-US" sz="1600" b="1" i="0" dirty="0">
                          <a:latin typeface="Lucida Sans Unicode" pitchFamily="34" charset="0"/>
                          <a:cs typeface="Lucida Sans Unicode" pitchFamily="34" charset="0"/>
                        </a:rPr>
                        <a:t>2016</a:t>
                      </a:r>
                      <a:r>
                        <a:rPr lang="en-US" sz="1600" b="1" i="0" baseline="0" dirty="0">
                          <a:latin typeface="Lucida Sans Unicode" pitchFamily="34" charset="0"/>
                          <a:cs typeface="Lucida Sans Unicode" pitchFamily="34" charset="0"/>
                        </a:rPr>
                        <a:t>  </a:t>
                      </a:r>
                      <a:endParaRPr lang="en-US" sz="1600" b="1" i="0" dirty="0">
                        <a:latin typeface="Lucida Sans Unicode" pitchFamily="34" charset="0"/>
                        <a:cs typeface="Lucida Sans Unicode" pitchFamily="34" charset="0"/>
                      </a:endParaRPr>
                    </a:p>
                  </a:txBody>
                  <a:tcPr anchor="ctr"/>
                </a:tc>
                <a:tc>
                  <a:txBody>
                    <a:bodyPr/>
                    <a:lstStyle/>
                    <a:p>
                      <a:pPr algn="ctr"/>
                      <a:r>
                        <a:rPr lang="en-US" sz="1600" b="1" i="0" dirty="0">
                          <a:latin typeface="Lucida Sans Unicode" pitchFamily="34" charset="0"/>
                          <a:cs typeface="Lucida Sans Unicode" pitchFamily="34" charset="0"/>
                        </a:rPr>
                        <a:t>2017 </a:t>
                      </a:r>
                    </a:p>
                  </a:txBody>
                  <a:tcPr anchor="ctr"/>
                </a:tc>
                <a:tc>
                  <a:txBody>
                    <a:bodyPr/>
                    <a:lstStyle/>
                    <a:p>
                      <a:pPr algn="ctr"/>
                      <a:r>
                        <a:rPr lang="en-US" sz="1600" b="1" i="0" dirty="0">
                          <a:latin typeface="Lucida Sans Unicode" pitchFamily="34" charset="0"/>
                          <a:cs typeface="Lucida Sans Unicode" pitchFamily="34" charset="0"/>
                        </a:rPr>
                        <a:t>2018</a:t>
                      </a:r>
                    </a:p>
                  </a:txBody>
                  <a:tcPr anchor="ctr"/>
                </a:tc>
                <a:extLst>
                  <a:ext uri="{0D108BD9-81ED-4DB2-BD59-A6C34878D82A}">
                    <a16:rowId xmlns:a16="http://schemas.microsoft.com/office/drawing/2014/main" val="10001"/>
                  </a:ext>
                </a:extLst>
              </a:tr>
              <a:tr h="421640">
                <a:tc>
                  <a:txBody>
                    <a:bodyPr/>
                    <a:lstStyle/>
                    <a:p>
                      <a:r>
                        <a:rPr lang="en-US" sz="1600" dirty="0">
                          <a:latin typeface="Lucida Sans Unicode" pitchFamily="34" charset="0"/>
                          <a:cs typeface="Lucida Sans Unicode" pitchFamily="34" charset="0"/>
                        </a:rPr>
                        <a:t>Benefits &amp; Resources</a:t>
                      </a:r>
                    </a:p>
                  </a:txBody>
                  <a:tcPr anchor="ctr"/>
                </a:tc>
                <a:tc>
                  <a:txBody>
                    <a:bodyPr/>
                    <a:lstStyle/>
                    <a:p>
                      <a:pPr algn="ctr"/>
                      <a:r>
                        <a:rPr lang="en-US" sz="1600" dirty="0">
                          <a:solidFill>
                            <a:schemeClr val="bg1"/>
                          </a:solidFill>
                          <a:latin typeface="Lucida Sans Unicode" pitchFamily="34" charset="0"/>
                          <a:cs typeface="Lucida Sans Unicode" pitchFamily="34" charset="0"/>
                        </a:rPr>
                        <a:t>42</a:t>
                      </a:r>
                    </a:p>
                  </a:txBody>
                  <a:tcPr anchor="ctr"/>
                </a:tc>
                <a:tc>
                  <a:txBody>
                    <a:bodyPr/>
                    <a:lstStyle/>
                    <a:p>
                      <a:pPr algn="ctr"/>
                      <a:r>
                        <a:rPr lang="en-US" sz="1600" dirty="0">
                          <a:solidFill>
                            <a:schemeClr val="bg1"/>
                          </a:solidFill>
                          <a:latin typeface="Lucida Sans Unicode" pitchFamily="34" charset="0"/>
                          <a:cs typeface="Lucida Sans Unicode" pitchFamily="34" charset="0"/>
                        </a:rPr>
                        <a:t>163</a:t>
                      </a:r>
                    </a:p>
                  </a:txBody>
                  <a:tcPr anchor="ctr"/>
                </a:tc>
                <a:tc>
                  <a:txBody>
                    <a:bodyPr/>
                    <a:lstStyle/>
                    <a:p>
                      <a:pPr algn="ctr"/>
                      <a:r>
                        <a:rPr lang="en-US" sz="1600" dirty="0">
                          <a:solidFill>
                            <a:schemeClr val="bg1"/>
                          </a:solidFill>
                          <a:latin typeface="Lucida Sans Unicode" pitchFamily="34" charset="0"/>
                          <a:cs typeface="Lucida Sans Unicode" pitchFamily="34" charset="0"/>
                        </a:rPr>
                        <a:t>190</a:t>
                      </a:r>
                    </a:p>
                  </a:txBody>
                  <a:tcPr anchor="ctr"/>
                </a:tc>
                <a:tc>
                  <a:txBody>
                    <a:bodyPr/>
                    <a:lstStyle/>
                    <a:p>
                      <a:pPr algn="ctr"/>
                      <a:r>
                        <a:rPr lang="en-US" sz="1600" dirty="0">
                          <a:solidFill>
                            <a:schemeClr val="bg1"/>
                          </a:solidFill>
                          <a:latin typeface="Lucida Sans Unicode" pitchFamily="34" charset="0"/>
                          <a:cs typeface="Lucida Sans Unicode" pitchFamily="34" charset="0"/>
                        </a:rPr>
                        <a:t>200</a:t>
                      </a:r>
                    </a:p>
                  </a:txBody>
                  <a:tcPr anchor="ctr"/>
                </a:tc>
                <a:extLst>
                  <a:ext uri="{0D108BD9-81ED-4DB2-BD59-A6C34878D82A}">
                    <a16:rowId xmlns:a16="http://schemas.microsoft.com/office/drawing/2014/main" val="10002"/>
                  </a:ext>
                </a:extLst>
              </a:tr>
              <a:tr h="421640">
                <a:tc>
                  <a:txBody>
                    <a:bodyPr/>
                    <a:lstStyle/>
                    <a:p>
                      <a:r>
                        <a:rPr lang="en-US" sz="1600" dirty="0">
                          <a:latin typeface="Lucida Sans Unicode" pitchFamily="34" charset="0"/>
                          <a:cs typeface="Lucida Sans Unicode" pitchFamily="34" charset="0"/>
                        </a:rPr>
                        <a:t>Enrichment Center</a:t>
                      </a:r>
                    </a:p>
                  </a:txBody>
                  <a:tcPr anchor="ctr"/>
                </a:tc>
                <a:tc>
                  <a:txBody>
                    <a:bodyPr/>
                    <a:lstStyle/>
                    <a:p>
                      <a:pPr algn="ctr"/>
                      <a:r>
                        <a:rPr lang="en-US" sz="1600" dirty="0">
                          <a:solidFill>
                            <a:schemeClr val="bg1"/>
                          </a:solidFill>
                          <a:latin typeface="Lucida Sans Unicode" pitchFamily="34" charset="0"/>
                          <a:cs typeface="Lucida Sans Unicode" pitchFamily="34" charset="0"/>
                        </a:rPr>
                        <a:t>470</a:t>
                      </a:r>
                    </a:p>
                  </a:txBody>
                  <a:tcPr anchor="ctr"/>
                </a:tc>
                <a:tc>
                  <a:txBody>
                    <a:bodyPr/>
                    <a:lstStyle/>
                    <a:p>
                      <a:pPr algn="ctr"/>
                      <a:r>
                        <a:rPr lang="en-US" sz="1600" dirty="0">
                          <a:solidFill>
                            <a:schemeClr val="bg1"/>
                          </a:solidFill>
                          <a:latin typeface="Lucida Sans Unicode" pitchFamily="34" charset="0"/>
                          <a:cs typeface="Lucida Sans Unicode" pitchFamily="34" charset="0"/>
                        </a:rPr>
                        <a:t>606</a:t>
                      </a:r>
                    </a:p>
                  </a:txBody>
                  <a:tcPr anchor="ctr"/>
                </a:tc>
                <a:tc>
                  <a:txBody>
                    <a:bodyPr/>
                    <a:lstStyle/>
                    <a:p>
                      <a:pPr algn="ctr"/>
                      <a:r>
                        <a:rPr lang="en-US" sz="1600" dirty="0">
                          <a:solidFill>
                            <a:schemeClr val="bg1"/>
                          </a:solidFill>
                          <a:latin typeface="Lucida Sans Unicode" pitchFamily="34" charset="0"/>
                          <a:cs typeface="Lucida Sans Unicode" pitchFamily="34" charset="0"/>
                        </a:rPr>
                        <a:t>629</a:t>
                      </a:r>
                    </a:p>
                  </a:txBody>
                  <a:tcPr anchor="ctr"/>
                </a:tc>
                <a:tc>
                  <a:txBody>
                    <a:bodyPr/>
                    <a:lstStyle/>
                    <a:p>
                      <a:pPr algn="ctr"/>
                      <a:r>
                        <a:rPr lang="en-US" sz="1600" dirty="0">
                          <a:solidFill>
                            <a:schemeClr val="bg1"/>
                          </a:solidFill>
                          <a:latin typeface="Lucida Sans Unicode" pitchFamily="34" charset="0"/>
                          <a:cs typeface="Lucida Sans Unicode" pitchFamily="34" charset="0"/>
                        </a:rPr>
                        <a:t>657</a:t>
                      </a:r>
                    </a:p>
                  </a:txBody>
                  <a:tcPr anchor="ctr"/>
                </a:tc>
                <a:extLst>
                  <a:ext uri="{0D108BD9-81ED-4DB2-BD59-A6C34878D82A}">
                    <a16:rowId xmlns:a16="http://schemas.microsoft.com/office/drawing/2014/main" val="10003"/>
                  </a:ext>
                </a:extLst>
              </a:tr>
              <a:tr h="421640">
                <a:tc>
                  <a:txBody>
                    <a:bodyPr/>
                    <a:lstStyle/>
                    <a:p>
                      <a:r>
                        <a:rPr lang="en-US" sz="1600" dirty="0">
                          <a:latin typeface="Lucida Sans Unicode" pitchFamily="34" charset="0"/>
                          <a:cs typeface="Lucida Sans Unicode" pitchFamily="34" charset="0"/>
                        </a:rPr>
                        <a:t>Pride - Peer Support Group</a:t>
                      </a:r>
                    </a:p>
                  </a:txBody>
                  <a:tcPr anchor="ctr"/>
                </a:tc>
                <a:tc>
                  <a:txBody>
                    <a:bodyPr/>
                    <a:lstStyle/>
                    <a:p>
                      <a:pPr algn="ctr"/>
                      <a:r>
                        <a:rPr lang="en-US" sz="1600" dirty="0">
                          <a:solidFill>
                            <a:schemeClr val="bg1"/>
                          </a:solidFill>
                          <a:latin typeface="Lucida Sans Unicode" pitchFamily="34" charset="0"/>
                          <a:cs typeface="Lucida Sans Unicode" pitchFamily="34" charset="0"/>
                        </a:rPr>
                        <a:t>281</a:t>
                      </a:r>
                    </a:p>
                  </a:txBody>
                  <a:tcPr anchor="ctr"/>
                </a:tc>
                <a:tc>
                  <a:txBody>
                    <a:bodyPr/>
                    <a:lstStyle/>
                    <a:p>
                      <a:pPr algn="ctr"/>
                      <a:r>
                        <a:rPr lang="en-US" sz="1600" dirty="0">
                          <a:solidFill>
                            <a:schemeClr val="bg1"/>
                          </a:solidFill>
                          <a:latin typeface="Lucida Sans Unicode" pitchFamily="34" charset="0"/>
                          <a:cs typeface="Lucida Sans Unicode" pitchFamily="34" charset="0"/>
                        </a:rPr>
                        <a:t>226</a:t>
                      </a:r>
                    </a:p>
                  </a:txBody>
                  <a:tcPr anchor="ctr"/>
                </a:tc>
                <a:tc>
                  <a:txBody>
                    <a:bodyPr/>
                    <a:lstStyle/>
                    <a:p>
                      <a:pPr algn="ctr"/>
                      <a:r>
                        <a:rPr lang="en-US" sz="1600" dirty="0">
                          <a:solidFill>
                            <a:schemeClr val="bg1"/>
                          </a:solidFill>
                          <a:latin typeface="Lucida Sans Unicode" pitchFamily="34" charset="0"/>
                          <a:cs typeface="Lucida Sans Unicode" pitchFamily="34" charset="0"/>
                        </a:rPr>
                        <a:t>242</a:t>
                      </a:r>
                    </a:p>
                  </a:txBody>
                  <a:tcPr anchor="ctr"/>
                </a:tc>
                <a:tc>
                  <a:txBody>
                    <a:bodyPr/>
                    <a:lstStyle/>
                    <a:p>
                      <a:pPr algn="ctr"/>
                      <a:r>
                        <a:rPr lang="en-US" sz="1600" dirty="0">
                          <a:solidFill>
                            <a:schemeClr val="bg1"/>
                          </a:solidFill>
                          <a:latin typeface="Lucida Sans Unicode" pitchFamily="34" charset="0"/>
                          <a:cs typeface="Lucida Sans Unicode" pitchFamily="34" charset="0"/>
                        </a:rPr>
                        <a:t>247</a:t>
                      </a:r>
                    </a:p>
                  </a:txBody>
                  <a:tcPr anchor="ctr"/>
                </a:tc>
                <a:extLst>
                  <a:ext uri="{0D108BD9-81ED-4DB2-BD59-A6C34878D82A}">
                    <a16:rowId xmlns:a16="http://schemas.microsoft.com/office/drawing/2014/main" val="10004"/>
                  </a:ext>
                </a:extLst>
              </a:tr>
              <a:tr h="421640">
                <a:tc>
                  <a:txBody>
                    <a:bodyPr/>
                    <a:lstStyle/>
                    <a:p>
                      <a:r>
                        <a:rPr lang="en-US" sz="1600" dirty="0">
                          <a:latin typeface="Lucida Sans Unicode" pitchFamily="34" charset="0"/>
                          <a:cs typeface="Lucida Sans Unicode" pitchFamily="34" charset="0"/>
                        </a:rPr>
                        <a:t>Lambert Center</a:t>
                      </a:r>
                    </a:p>
                  </a:txBody>
                  <a:tcPr anchor="ctr"/>
                </a:tc>
                <a:tc>
                  <a:txBody>
                    <a:bodyPr/>
                    <a:lstStyle/>
                    <a:p>
                      <a:pPr algn="ctr"/>
                      <a:r>
                        <a:rPr lang="en-US" sz="1600" dirty="0">
                          <a:solidFill>
                            <a:schemeClr val="bg1"/>
                          </a:solidFill>
                          <a:latin typeface="Lucida Sans Unicode" pitchFamily="34" charset="0"/>
                          <a:cs typeface="Lucida Sans Unicode" pitchFamily="34" charset="0"/>
                        </a:rPr>
                        <a:t>472</a:t>
                      </a:r>
                    </a:p>
                  </a:txBody>
                  <a:tcPr anchor="ctr"/>
                </a:tc>
                <a:tc>
                  <a:txBody>
                    <a:bodyPr/>
                    <a:lstStyle/>
                    <a:p>
                      <a:pPr algn="ctr"/>
                      <a:r>
                        <a:rPr lang="en-US" sz="1600" dirty="0">
                          <a:solidFill>
                            <a:schemeClr val="bg1"/>
                          </a:solidFill>
                          <a:latin typeface="Lucida Sans Unicode" pitchFamily="34" charset="0"/>
                          <a:cs typeface="Lucida Sans Unicode" pitchFamily="34" charset="0"/>
                        </a:rPr>
                        <a:t>583</a:t>
                      </a:r>
                    </a:p>
                  </a:txBody>
                  <a:tcPr anchor="ctr"/>
                </a:tc>
                <a:tc>
                  <a:txBody>
                    <a:bodyPr/>
                    <a:lstStyle/>
                    <a:p>
                      <a:pPr algn="ctr"/>
                      <a:r>
                        <a:rPr lang="en-US" sz="1600" dirty="0">
                          <a:solidFill>
                            <a:schemeClr val="bg1"/>
                          </a:solidFill>
                          <a:latin typeface="Lucida Sans Unicode" pitchFamily="34" charset="0"/>
                          <a:cs typeface="Lucida Sans Unicode" pitchFamily="34" charset="0"/>
                        </a:rPr>
                        <a:t>640</a:t>
                      </a:r>
                    </a:p>
                  </a:txBody>
                  <a:tcPr anchor="ctr"/>
                </a:tc>
                <a:tc>
                  <a:txBody>
                    <a:bodyPr/>
                    <a:lstStyle/>
                    <a:p>
                      <a:pPr algn="ctr"/>
                      <a:r>
                        <a:rPr lang="en-US" sz="1600" dirty="0">
                          <a:solidFill>
                            <a:schemeClr val="bg1"/>
                          </a:solidFill>
                          <a:latin typeface="Lucida Sans Unicode" pitchFamily="34" charset="0"/>
                          <a:cs typeface="Lucida Sans Unicode" pitchFamily="34" charset="0"/>
                        </a:rPr>
                        <a:t>575</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48668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525E1EA-CDC1-4AB6-A63E-1DEB1E936453}" type="slidenum">
              <a:rPr lang="en-US" smtClean="0">
                <a:solidFill>
                  <a:schemeClr val="bg1"/>
                </a:solidFill>
              </a:rPr>
              <a:pPr/>
              <a:t>16</a:t>
            </a:fld>
            <a:endParaRPr lang="en-US" dirty="0">
              <a:solidFill>
                <a:schemeClr val="bg1"/>
              </a:solidFill>
            </a:endParaRPr>
          </a:p>
        </p:txBody>
      </p:sp>
      <p:sp>
        <p:nvSpPr>
          <p:cNvPr id="2" name="Title 1"/>
          <p:cNvSpPr>
            <a:spLocks noGrp="1"/>
          </p:cNvSpPr>
          <p:nvPr>
            <p:ph type="title"/>
          </p:nvPr>
        </p:nvSpPr>
        <p:spPr>
          <a:xfrm>
            <a:off x="2353962" y="469559"/>
            <a:ext cx="7024744" cy="1037966"/>
          </a:xfrm>
        </p:spPr>
        <p:txBody>
          <a:bodyPr>
            <a:noAutofit/>
          </a:bodyPr>
          <a:lstStyle/>
          <a:p>
            <a:pPr algn="ctr"/>
            <a:r>
              <a:rPr lang="en-US" sz="3200" b="1" dirty="0">
                <a:solidFill>
                  <a:schemeClr val="accent1">
                    <a:lumMod val="50000"/>
                  </a:schemeClr>
                </a:solidFill>
                <a:latin typeface="Lucida Sans Unicode" pitchFamily="34" charset="0"/>
                <a:cs typeface="Lucida Sans Unicode" pitchFamily="34" charset="0"/>
              </a:rPr>
              <a:t>Inpatient and Residential Services</a:t>
            </a:r>
          </a:p>
        </p:txBody>
      </p:sp>
      <p:sp>
        <p:nvSpPr>
          <p:cNvPr id="3" name="Rectangle 2"/>
          <p:cNvSpPr/>
          <p:nvPr/>
        </p:nvSpPr>
        <p:spPr>
          <a:xfrm>
            <a:off x="2489433" y="1592434"/>
            <a:ext cx="6705600" cy="3216265"/>
          </a:xfrm>
          <a:prstGeom prst="rect">
            <a:avLst/>
          </a:prstGeom>
        </p:spPr>
        <p:txBody>
          <a:bodyPr wrap="square">
            <a:spAutoFit/>
          </a:bodyPr>
          <a:lstStyle/>
          <a:p>
            <a:pPr>
              <a:defRPr/>
            </a:pPr>
            <a:r>
              <a:rPr lang="en-US" b="1" dirty="0">
                <a:solidFill>
                  <a:prstClr val="black"/>
                </a:solidFill>
                <a:latin typeface="Lucida Sans Unicode" pitchFamily="34" charset="0"/>
                <a:cs typeface="Lucida Sans Unicode" pitchFamily="34" charset="0"/>
              </a:rPr>
              <a:t>Residential facilities placements at the </a:t>
            </a:r>
            <a:r>
              <a:rPr lang="en-US" dirty="0">
                <a:solidFill>
                  <a:prstClr val="black"/>
                </a:solidFill>
                <a:latin typeface="Lucida Sans Unicode" pitchFamily="34" charset="0"/>
                <a:cs typeface="Lucida Sans Unicode" pitchFamily="34" charset="0"/>
              </a:rPr>
              <a:t>end of the year</a:t>
            </a:r>
          </a:p>
          <a:p>
            <a:pPr>
              <a:defRPr/>
            </a:pPr>
            <a:endParaRPr lang="en-US" sz="600" b="1" dirty="0">
              <a:solidFill>
                <a:prstClr val="black"/>
              </a:solidFill>
              <a:latin typeface="Lucida Sans Unicode" pitchFamily="34" charset="0"/>
              <a:cs typeface="Lucida Sans Unicode" pitchFamily="34" charset="0"/>
            </a:endParaRPr>
          </a:p>
          <a:p>
            <a:pPr algn="ctr">
              <a:spcAft>
                <a:spcPts val="600"/>
              </a:spcAft>
              <a:defRPr/>
            </a:pPr>
            <a:r>
              <a:rPr lang="en-US" dirty="0">
                <a:solidFill>
                  <a:prstClr val="black"/>
                </a:solidFill>
                <a:latin typeface="Lucida Sans Unicode" pitchFamily="34" charset="0"/>
                <a:cs typeface="Lucida Sans Unicode" pitchFamily="34" charset="0"/>
              </a:rPr>
              <a:t>2007 – 23 people</a:t>
            </a:r>
          </a:p>
          <a:p>
            <a:pPr algn="ctr">
              <a:spcAft>
                <a:spcPts val="600"/>
              </a:spcAft>
              <a:defRPr/>
            </a:pPr>
            <a:r>
              <a:rPr lang="en-US" dirty="0">
                <a:solidFill>
                  <a:prstClr val="black"/>
                </a:solidFill>
                <a:latin typeface="Lucida Sans Unicode" pitchFamily="34" charset="0"/>
                <a:cs typeface="Lucida Sans Unicode" pitchFamily="34" charset="0"/>
              </a:rPr>
              <a:t>2012 – 13 people </a:t>
            </a:r>
          </a:p>
          <a:p>
            <a:pPr algn="ctr">
              <a:spcAft>
                <a:spcPts val="600"/>
              </a:spcAft>
              <a:defRPr/>
            </a:pPr>
            <a:r>
              <a:rPr lang="en-US" dirty="0">
                <a:solidFill>
                  <a:prstClr val="black"/>
                </a:solidFill>
                <a:latin typeface="Lucida Sans Unicode" pitchFamily="34" charset="0"/>
                <a:cs typeface="Lucida Sans Unicode" pitchFamily="34" charset="0"/>
              </a:rPr>
              <a:t>2013 – 15 people </a:t>
            </a:r>
          </a:p>
          <a:p>
            <a:pPr algn="ctr">
              <a:spcAft>
                <a:spcPts val="600"/>
              </a:spcAft>
              <a:defRPr/>
            </a:pPr>
            <a:r>
              <a:rPr lang="en-US" dirty="0">
                <a:solidFill>
                  <a:prstClr val="black"/>
                </a:solidFill>
                <a:latin typeface="Lucida Sans Unicode" pitchFamily="34" charset="0"/>
                <a:cs typeface="Lucida Sans Unicode" pitchFamily="34" charset="0"/>
              </a:rPr>
              <a:t>2014 – 12 people  </a:t>
            </a:r>
          </a:p>
          <a:p>
            <a:pPr algn="ctr">
              <a:spcAft>
                <a:spcPts val="600"/>
              </a:spcAft>
              <a:defRPr/>
            </a:pPr>
            <a:r>
              <a:rPr lang="en-US" dirty="0">
                <a:solidFill>
                  <a:prstClr val="black"/>
                </a:solidFill>
                <a:latin typeface="Lucida Sans Unicode" pitchFamily="34" charset="0"/>
                <a:cs typeface="Lucida Sans Unicode" pitchFamily="34" charset="0"/>
              </a:rPr>
              <a:t>2015 - 12 people  </a:t>
            </a:r>
          </a:p>
          <a:p>
            <a:pPr algn="ctr">
              <a:spcAft>
                <a:spcPts val="600"/>
              </a:spcAft>
              <a:defRPr/>
            </a:pPr>
            <a:r>
              <a:rPr lang="en-US" dirty="0">
                <a:solidFill>
                  <a:prstClr val="black"/>
                </a:solidFill>
                <a:latin typeface="Lucida Sans Unicode" pitchFamily="34" charset="0"/>
                <a:cs typeface="Lucida Sans Unicode" pitchFamily="34" charset="0"/>
              </a:rPr>
              <a:t>2016 - 12 people  </a:t>
            </a:r>
          </a:p>
          <a:p>
            <a:pPr algn="ctr">
              <a:spcAft>
                <a:spcPts val="600"/>
              </a:spcAft>
              <a:defRPr/>
            </a:pPr>
            <a:r>
              <a:rPr lang="en-US" dirty="0">
                <a:solidFill>
                  <a:prstClr val="black"/>
                </a:solidFill>
                <a:latin typeface="Lucida Sans Unicode" pitchFamily="34" charset="0"/>
                <a:cs typeface="Lucida Sans Unicode" pitchFamily="34" charset="0"/>
              </a:rPr>
              <a:t>2017 - 14 people  </a:t>
            </a:r>
          </a:p>
          <a:p>
            <a:pPr algn="ctr">
              <a:spcAft>
                <a:spcPts val="600"/>
              </a:spcAft>
              <a:defRPr/>
            </a:pPr>
            <a:r>
              <a:rPr lang="en-US" dirty="0">
                <a:solidFill>
                  <a:prstClr val="black"/>
                </a:solidFill>
                <a:latin typeface="Lucida Sans Unicode" pitchFamily="34" charset="0"/>
                <a:cs typeface="Lucida Sans Unicode" pitchFamily="34" charset="0"/>
              </a:rPr>
              <a:t>2018 –  </a:t>
            </a:r>
            <a:r>
              <a:rPr lang="en-US" dirty="0">
                <a:solidFill>
                  <a:schemeClr val="bg1"/>
                </a:solidFill>
                <a:latin typeface="Lucida Sans Unicode" pitchFamily="34" charset="0"/>
                <a:cs typeface="Lucida Sans Unicode" pitchFamily="34" charset="0"/>
              </a:rPr>
              <a:t>13</a:t>
            </a:r>
            <a:r>
              <a:rPr lang="en-US" dirty="0">
                <a:solidFill>
                  <a:srgbClr val="FF0000"/>
                </a:solidFill>
                <a:latin typeface="Lucida Sans Unicode" pitchFamily="34" charset="0"/>
                <a:cs typeface="Lucida Sans Unicode" pitchFamily="34" charset="0"/>
              </a:rPr>
              <a:t> </a:t>
            </a:r>
            <a:r>
              <a:rPr lang="en-US" dirty="0">
                <a:solidFill>
                  <a:prstClr val="black"/>
                </a:solidFill>
                <a:latin typeface="Lucida Sans Unicode" pitchFamily="34" charset="0"/>
                <a:cs typeface="Lucida Sans Unicode" pitchFamily="34" charset="0"/>
              </a:rPr>
              <a:t>people</a:t>
            </a:r>
          </a:p>
        </p:txBody>
      </p:sp>
    </p:spTree>
    <p:extLst>
      <p:ext uri="{BB962C8B-B14F-4D97-AF65-F5344CB8AC3E}">
        <p14:creationId xmlns:p14="http://schemas.microsoft.com/office/powerpoint/2010/main" val="342591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762001"/>
            <a:ext cx="7620000" cy="1200329"/>
          </a:xfrm>
          <a:prstGeom prst="rect">
            <a:avLst/>
          </a:prstGeom>
        </p:spPr>
        <p:txBody>
          <a:bodyPr wrap="square">
            <a:spAutoFit/>
          </a:bodyPr>
          <a:lstStyle/>
          <a:p>
            <a:pPr algn="ctr">
              <a:defRPr/>
            </a:pPr>
            <a:r>
              <a:rPr lang="en-US" sz="2800" b="1" cap="small" dirty="0">
                <a:solidFill>
                  <a:prstClr val="black"/>
                </a:solidFill>
              </a:rPr>
              <a:t>Crisis Evaluations &amp; Hospitalizations</a:t>
            </a:r>
          </a:p>
          <a:p>
            <a:pPr>
              <a:defRPr/>
            </a:pPr>
            <a:endParaRPr lang="en-US" sz="800" dirty="0">
              <a:solidFill>
                <a:prstClr val="black"/>
              </a:solidFill>
            </a:endParaRPr>
          </a:p>
          <a:p>
            <a:pPr>
              <a:defRPr/>
            </a:pPr>
            <a:endParaRPr lang="en-US" dirty="0">
              <a:solidFill>
                <a:prstClr val="black"/>
              </a:solidFill>
            </a:endParaRPr>
          </a:p>
          <a:p>
            <a:pPr>
              <a:defRPr/>
            </a:pPr>
            <a:endParaRPr lang="en-US" dirty="0">
              <a:solidFill>
                <a:prstClr val="black"/>
              </a:solidFill>
            </a:endParaRPr>
          </a:p>
        </p:txBody>
      </p:sp>
      <p:graphicFrame>
        <p:nvGraphicFramePr>
          <p:cNvPr id="3" name="Table 2"/>
          <p:cNvGraphicFramePr>
            <a:graphicFrameLocks noGrp="1"/>
          </p:cNvGraphicFramePr>
          <p:nvPr>
            <p:extLst/>
          </p:nvPr>
        </p:nvGraphicFramePr>
        <p:xfrm>
          <a:off x="1652632" y="1862356"/>
          <a:ext cx="8623181" cy="1686187"/>
        </p:xfrm>
        <a:graphic>
          <a:graphicData uri="http://schemas.openxmlformats.org/drawingml/2006/table">
            <a:tbl>
              <a:tblPr firstRow="1" bandRow="1">
                <a:tableStyleId>{5C22544A-7EE6-4342-B048-85BDC9FD1C3A}</a:tableStyleId>
              </a:tblPr>
              <a:tblGrid>
                <a:gridCol w="2038523">
                  <a:extLst>
                    <a:ext uri="{9D8B030D-6E8A-4147-A177-3AD203B41FA5}">
                      <a16:colId xmlns:a16="http://schemas.microsoft.com/office/drawing/2014/main" val="20000"/>
                    </a:ext>
                  </a:extLst>
                </a:gridCol>
                <a:gridCol w="1097443">
                  <a:extLst>
                    <a:ext uri="{9D8B030D-6E8A-4147-A177-3AD203B41FA5}">
                      <a16:colId xmlns:a16="http://schemas.microsoft.com/office/drawing/2014/main" val="20001"/>
                    </a:ext>
                  </a:extLst>
                </a:gridCol>
                <a:gridCol w="1097443">
                  <a:extLst>
                    <a:ext uri="{9D8B030D-6E8A-4147-A177-3AD203B41FA5}">
                      <a16:colId xmlns:a16="http://schemas.microsoft.com/office/drawing/2014/main" val="20002"/>
                    </a:ext>
                  </a:extLst>
                </a:gridCol>
                <a:gridCol w="1097443">
                  <a:extLst>
                    <a:ext uri="{9D8B030D-6E8A-4147-A177-3AD203B41FA5}">
                      <a16:colId xmlns:a16="http://schemas.microsoft.com/office/drawing/2014/main" val="20003"/>
                    </a:ext>
                  </a:extLst>
                </a:gridCol>
                <a:gridCol w="1097443">
                  <a:extLst>
                    <a:ext uri="{9D8B030D-6E8A-4147-A177-3AD203B41FA5}">
                      <a16:colId xmlns:a16="http://schemas.microsoft.com/office/drawing/2014/main" val="20004"/>
                    </a:ext>
                  </a:extLst>
                </a:gridCol>
                <a:gridCol w="1097443">
                  <a:extLst>
                    <a:ext uri="{9D8B030D-6E8A-4147-A177-3AD203B41FA5}">
                      <a16:colId xmlns:a16="http://schemas.microsoft.com/office/drawing/2014/main" val="20005"/>
                    </a:ext>
                  </a:extLst>
                </a:gridCol>
                <a:gridCol w="1097443">
                  <a:extLst>
                    <a:ext uri="{9D8B030D-6E8A-4147-A177-3AD203B41FA5}">
                      <a16:colId xmlns:a16="http://schemas.microsoft.com/office/drawing/2014/main" val="20006"/>
                    </a:ext>
                  </a:extLst>
                </a:gridCol>
              </a:tblGrid>
              <a:tr h="370840">
                <a:tc>
                  <a:txBody>
                    <a:bodyPr/>
                    <a:lstStyle/>
                    <a:p>
                      <a:endParaRPr lang="en-US" dirty="0"/>
                    </a:p>
                  </a:txBody>
                  <a:tcPr>
                    <a:noFill/>
                  </a:tcPr>
                </a:tc>
                <a:tc>
                  <a:txBody>
                    <a:bodyPr/>
                    <a:lstStyle/>
                    <a:p>
                      <a:pPr algn="ctr"/>
                      <a:r>
                        <a:rPr lang="en-US" dirty="0"/>
                        <a:t>2013</a:t>
                      </a:r>
                    </a:p>
                  </a:txBody>
                  <a:tcPr anchor="ctr"/>
                </a:tc>
                <a:tc>
                  <a:txBody>
                    <a:bodyPr/>
                    <a:lstStyle/>
                    <a:p>
                      <a:pPr algn="ctr"/>
                      <a:r>
                        <a:rPr lang="en-US" dirty="0"/>
                        <a:t>2014</a:t>
                      </a:r>
                    </a:p>
                  </a:txBody>
                  <a:tcPr anchor="ctr"/>
                </a:tc>
                <a:tc>
                  <a:txBody>
                    <a:bodyPr/>
                    <a:lstStyle/>
                    <a:p>
                      <a:pPr algn="ctr"/>
                      <a:r>
                        <a:rPr lang="en-US" dirty="0"/>
                        <a:t>2015</a:t>
                      </a:r>
                    </a:p>
                  </a:txBody>
                  <a:tcPr anchor="ctr"/>
                </a:tc>
                <a:tc>
                  <a:txBody>
                    <a:bodyPr/>
                    <a:lstStyle/>
                    <a:p>
                      <a:pPr algn="ctr"/>
                      <a:r>
                        <a:rPr lang="en-US" dirty="0"/>
                        <a:t>2016</a:t>
                      </a:r>
                    </a:p>
                  </a:txBody>
                  <a:tcPr anchor="ctr"/>
                </a:tc>
                <a:tc>
                  <a:txBody>
                    <a:bodyPr/>
                    <a:lstStyle/>
                    <a:p>
                      <a:pPr algn="ctr"/>
                      <a:r>
                        <a:rPr lang="en-US" dirty="0"/>
                        <a:t>2017</a:t>
                      </a:r>
                    </a:p>
                  </a:txBody>
                  <a:tcPr anchor="ctr"/>
                </a:tc>
                <a:tc>
                  <a:txBody>
                    <a:bodyPr/>
                    <a:lstStyle/>
                    <a:p>
                      <a:pPr algn="ctr"/>
                      <a:r>
                        <a:rPr lang="en-US" dirty="0"/>
                        <a:t>2018</a:t>
                      </a:r>
                    </a:p>
                  </a:txBody>
                  <a:tcPr anchor="ctr"/>
                </a:tc>
                <a:extLst>
                  <a:ext uri="{0D108BD9-81ED-4DB2-BD59-A6C34878D82A}">
                    <a16:rowId xmlns:a16="http://schemas.microsoft.com/office/drawing/2014/main" val="10000"/>
                  </a:ext>
                </a:extLst>
              </a:tr>
              <a:tr h="568727">
                <a:tc>
                  <a:txBody>
                    <a:bodyPr/>
                    <a:lstStyle/>
                    <a:p>
                      <a:pPr algn="ctr"/>
                      <a:r>
                        <a:rPr lang="en-US" dirty="0"/>
                        <a:t>Crisis Services</a:t>
                      </a:r>
                    </a:p>
                  </a:txBody>
                  <a:tcPr anchor="ctr"/>
                </a:tc>
                <a:tc>
                  <a:txBody>
                    <a:bodyPr/>
                    <a:lstStyle/>
                    <a:p>
                      <a:pPr algn="ctr"/>
                      <a:r>
                        <a:rPr lang="en-US" dirty="0"/>
                        <a:t>623</a:t>
                      </a:r>
                    </a:p>
                  </a:txBody>
                  <a:tcPr anchor="ctr"/>
                </a:tc>
                <a:tc>
                  <a:txBody>
                    <a:bodyPr/>
                    <a:lstStyle/>
                    <a:p>
                      <a:pPr algn="ctr"/>
                      <a:r>
                        <a:rPr lang="en-US" dirty="0"/>
                        <a:t>609</a:t>
                      </a:r>
                    </a:p>
                  </a:txBody>
                  <a:tcPr anchor="ctr"/>
                </a:tc>
                <a:tc>
                  <a:txBody>
                    <a:bodyPr/>
                    <a:lstStyle/>
                    <a:p>
                      <a:pPr algn="ctr"/>
                      <a:r>
                        <a:rPr lang="en-US" dirty="0">
                          <a:solidFill>
                            <a:schemeClr val="tx1"/>
                          </a:solidFill>
                        </a:rPr>
                        <a:t>549</a:t>
                      </a:r>
                    </a:p>
                  </a:txBody>
                  <a:tcPr anchor="ctr"/>
                </a:tc>
                <a:tc>
                  <a:txBody>
                    <a:bodyPr/>
                    <a:lstStyle/>
                    <a:p>
                      <a:pPr algn="ctr"/>
                      <a:r>
                        <a:rPr lang="en-US" dirty="0">
                          <a:solidFill>
                            <a:schemeClr val="tx1"/>
                          </a:solidFill>
                        </a:rPr>
                        <a:t>886</a:t>
                      </a:r>
                    </a:p>
                  </a:txBody>
                  <a:tcPr anchor="ctr"/>
                </a:tc>
                <a:tc>
                  <a:txBody>
                    <a:bodyPr/>
                    <a:lstStyle/>
                    <a:p>
                      <a:pPr algn="ctr"/>
                      <a:r>
                        <a:rPr lang="en-US" dirty="0">
                          <a:solidFill>
                            <a:schemeClr val="tx1"/>
                          </a:solidFill>
                        </a:rPr>
                        <a:t>799</a:t>
                      </a:r>
                    </a:p>
                  </a:txBody>
                  <a:tcPr anchor="ctr"/>
                </a:tc>
                <a:tc>
                  <a:txBody>
                    <a:bodyPr/>
                    <a:lstStyle/>
                    <a:p>
                      <a:pPr algn="ctr"/>
                      <a:r>
                        <a:rPr lang="en-US" dirty="0">
                          <a:solidFill>
                            <a:schemeClr val="tx1"/>
                          </a:solidFill>
                        </a:rPr>
                        <a:t>805</a:t>
                      </a:r>
                    </a:p>
                  </a:txBody>
                  <a:tcPr anchor="ctr"/>
                </a:tc>
                <a:extLst>
                  <a:ext uri="{0D108BD9-81ED-4DB2-BD59-A6C34878D82A}">
                    <a16:rowId xmlns:a16="http://schemas.microsoft.com/office/drawing/2014/main" val="10001"/>
                  </a:ext>
                </a:extLst>
              </a:tr>
              <a:tr h="746620">
                <a:tc>
                  <a:txBody>
                    <a:bodyPr/>
                    <a:lstStyle/>
                    <a:p>
                      <a:pPr algn="ctr"/>
                      <a:r>
                        <a:rPr lang="en-US" dirty="0"/>
                        <a:t>Hospitalizations</a:t>
                      </a:r>
                    </a:p>
                  </a:txBody>
                  <a:tcPr anchor="ctr"/>
                </a:tc>
                <a:tc>
                  <a:txBody>
                    <a:bodyPr/>
                    <a:lstStyle/>
                    <a:p>
                      <a:pPr algn="ctr"/>
                      <a:r>
                        <a:rPr lang="en-US" dirty="0"/>
                        <a:t>232</a:t>
                      </a:r>
                    </a:p>
                  </a:txBody>
                  <a:tcPr anchor="ctr"/>
                </a:tc>
                <a:tc>
                  <a:txBody>
                    <a:bodyPr/>
                    <a:lstStyle/>
                    <a:p>
                      <a:pPr algn="ctr"/>
                      <a:r>
                        <a:rPr lang="en-US" dirty="0"/>
                        <a:t>218</a:t>
                      </a:r>
                    </a:p>
                  </a:txBody>
                  <a:tcPr anchor="ctr"/>
                </a:tc>
                <a:tc>
                  <a:txBody>
                    <a:bodyPr/>
                    <a:lstStyle/>
                    <a:p>
                      <a:pPr algn="ctr"/>
                      <a:r>
                        <a:rPr lang="en-US" dirty="0">
                          <a:solidFill>
                            <a:schemeClr val="tx1"/>
                          </a:solidFill>
                        </a:rPr>
                        <a:t>135</a:t>
                      </a:r>
                    </a:p>
                  </a:txBody>
                  <a:tcPr anchor="ctr"/>
                </a:tc>
                <a:tc>
                  <a:txBody>
                    <a:bodyPr/>
                    <a:lstStyle/>
                    <a:p>
                      <a:pPr algn="ctr"/>
                      <a:r>
                        <a:rPr lang="en-US" dirty="0">
                          <a:solidFill>
                            <a:schemeClr val="tx1"/>
                          </a:solidFill>
                        </a:rPr>
                        <a:t>119</a:t>
                      </a:r>
                    </a:p>
                  </a:txBody>
                  <a:tcPr anchor="ctr"/>
                </a:tc>
                <a:tc>
                  <a:txBody>
                    <a:bodyPr/>
                    <a:lstStyle/>
                    <a:p>
                      <a:pPr algn="ctr"/>
                      <a:r>
                        <a:rPr lang="en-US" dirty="0">
                          <a:solidFill>
                            <a:schemeClr val="tx1"/>
                          </a:solidFill>
                        </a:rPr>
                        <a:t>111</a:t>
                      </a:r>
                    </a:p>
                  </a:txBody>
                  <a:tcPr anchor="ctr"/>
                </a:tc>
                <a:tc>
                  <a:txBody>
                    <a:bodyPr/>
                    <a:lstStyle/>
                    <a:p>
                      <a:pPr algn="ctr"/>
                      <a:r>
                        <a:rPr lang="en-US" dirty="0">
                          <a:solidFill>
                            <a:schemeClr val="tx1"/>
                          </a:solidFill>
                        </a:rPr>
                        <a:t>127</a:t>
                      </a:r>
                    </a:p>
                  </a:txBody>
                  <a:tcPr anchor="ct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D525E1EA-CDC1-4AB6-A63E-1DEB1E936453}" type="slidenum">
              <a:rPr lang="en-US" smtClean="0"/>
              <a:pPr/>
              <a:t>17</a:t>
            </a:fld>
            <a:endParaRPr lang="en-US" dirty="0"/>
          </a:p>
        </p:txBody>
      </p:sp>
    </p:spTree>
    <p:extLst>
      <p:ext uri="{BB962C8B-B14F-4D97-AF65-F5344CB8AC3E}">
        <p14:creationId xmlns:p14="http://schemas.microsoft.com/office/powerpoint/2010/main" val="4250556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25E1EA-CDC1-4AB6-A63E-1DEB1E936453}" type="slidenum">
              <a:rPr lang="en-US" smtClean="0">
                <a:solidFill>
                  <a:schemeClr val="bg1"/>
                </a:solidFill>
              </a:rPr>
              <a:pPr/>
              <a:t>18</a:t>
            </a:fld>
            <a:endParaRPr lang="en-US" dirty="0">
              <a:solidFill>
                <a:schemeClr val="bg1"/>
              </a:solidFill>
            </a:endParaRPr>
          </a:p>
        </p:txBody>
      </p:sp>
      <p:sp>
        <p:nvSpPr>
          <p:cNvPr id="2" name="Title 1"/>
          <p:cNvSpPr>
            <a:spLocks noGrp="1"/>
          </p:cNvSpPr>
          <p:nvPr>
            <p:ph type="title"/>
          </p:nvPr>
        </p:nvSpPr>
        <p:spPr>
          <a:xfrm>
            <a:off x="1087394" y="274638"/>
            <a:ext cx="9751294" cy="652119"/>
          </a:xfrm>
        </p:spPr>
        <p:txBody>
          <a:bodyPr anchor="ctr">
            <a:normAutofit fontScale="90000"/>
          </a:bodyPr>
          <a:lstStyle/>
          <a:p>
            <a:pPr algn="ctr"/>
            <a:r>
              <a:rPr lang="en-US" dirty="0">
                <a:solidFill>
                  <a:schemeClr val="accent1">
                    <a:lumMod val="50000"/>
                  </a:schemeClr>
                </a:solidFill>
              </a:rPr>
              <a:t>2018 Highlights</a:t>
            </a:r>
          </a:p>
        </p:txBody>
      </p:sp>
      <p:sp>
        <p:nvSpPr>
          <p:cNvPr id="4" name="TextBox 3"/>
          <p:cNvSpPr txBox="1"/>
          <p:nvPr/>
        </p:nvSpPr>
        <p:spPr>
          <a:xfrm>
            <a:off x="886059" y="1112356"/>
            <a:ext cx="10623636" cy="4985980"/>
          </a:xfrm>
          <a:prstGeom prst="rect">
            <a:avLst/>
          </a:prstGeom>
          <a:noFill/>
        </p:spPr>
        <p:txBody>
          <a:bodyPr wrap="square" rtlCol="0">
            <a:spAutoFit/>
          </a:bodyPr>
          <a:lstStyle/>
          <a:p>
            <a:pPr marL="342900" indent="-342900">
              <a:spcAft>
                <a:spcPts val="1800"/>
              </a:spcAft>
              <a:buFont typeface="+mj-lt"/>
              <a:buAutoNum type="arabicPeriod"/>
            </a:pPr>
            <a:r>
              <a:rPr lang="en-US" dirty="0">
                <a:solidFill>
                  <a:prstClr val="black"/>
                </a:solidFill>
              </a:rPr>
              <a:t>New Director was hired – Michael Wilson LMFT</a:t>
            </a:r>
          </a:p>
          <a:p>
            <a:pPr marL="342900" indent="-342900">
              <a:spcAft>
                <a:spcPts val="1800"/>
              </a:spcAft>
              <a:buFont typeface="+mj-lt"/>
              <a:buAutoNum type="arabicPeriod"/>
            </a:pPr>
            <a:r>
              <a:rPr lang="en-US" dirty="0">
                <a:solidFill>
                  <a:prstClr val="black"/>
                </a:solidFill>
              </a:rPr>
              <a:t>Tuolumne Me-Wuk Indian Health Clinic added significantly to their ability to provide services</a:t>
            </a:r>
          </a:p>
          <a:p>
            <a:pPr marL="342900" indent="-342900">
              <a:spcAft>
                <a:spcPts val="1800"/>
              </a:spcAft>
              <a:buFont typeface="+mj-lt"/>
              <a:buAutoNum type="arabicPeriod"/>
            </a:pPr>
            <a:r>
              <a:rPr lang="en-US" dirty="0">
                <a:solidFill>
                  <a:prstClr val="black"/>
                </a:solidFill>
              </a:rPr>
              <a:t>Tele-psychiatry was improved with Kings View as the operator.</a:t>
            </a:r>
          </a:p>
          <a:p>
            <a:pPr marL="342900" indent="-342900">
              <a:spcAft>
                <a:spcPts val="1800"/>
              </a:spcAft>
              <a:buFont typeface="+mj-lt"/>
              <a:buAutoNum type="arabicPeriod"/>
            </a:pPr>
            <a:r>
              <a:rPr lang="en-US" dirty="0">
                <a:solidFill>
                  <a:prstClr val="black"/>
                </a:solidFill>
              </a:rPr>
              <a:t>Crisis Response Team within 30 minutes</a:t>
            </a:r>
          </a:p>
          <a:p>
            <a:pPr marL="342900" indent="-342900">
              <a:spcAft>
                <a:spcPts val="1800"/>
              </a:spcAft>
              <a:buFont typeface="+mj-lt"/>
              <a:buAutoNum type="arabicPeriod"/>
            </a:pPr>
            <a:r>
              <a:rPr lang="en-US" dirty="0">
                <a:solidFill>
                  <a:prstClr val="black"/>
                </a:solidFill>
              </a:rPr>
              <a:t>Monthly meetings with Adventist Health Sonora</a:t>
            </a:r>
          </a:p>
          <a:p>
            <a:pPr marL="342900" indent="-342900">
              <a:spcAft>
                <a:spcPts val="1800"/>
              </a:spcAft>
              <a:buFont typeface="+mj-lt"/>
              <a:buAutoNum type="arabicPeriod"/>
            </a:pPr>
            <a:r>
              <a:rPr lang="en-US" dirty="0">
                <a:solidFill>
                  <a:prstClr val="black"/>
                </a:solidFill>
              </a:rPr>
              <a:t>Size of  BHAB was increased by inclusion of community partners</a:t>
            </a:r>
          </a:p>
          <a:p>
            <a:pPr marL="342900" indent="-342900">
              <a:spcAft>
                <a:spcPts val="1800"/>
              </a:spcAft>
              <a:buFont typeface="+mj-lt"/>
              <a:buAutoNum type="arabicPeriod"/>
            </a:pPr>
            <a:r>
              <a:rPr lang="en-US" dirty="0">
                <a:solidFill>
                  <a:prstClr val="black"/>
                </a:solidFill>
              </a:rPr>
              <a:t>Individual BHAB members attended trainings</a:t>
            </a:r>
          </a:p>
          <a:p>
            <a:pPr marL="342900" indent="-342900">
              <a:spcAft>
                <a:spcPts val="1800"/>
              </a:spcAft>
              <a:buFont typeface="+mj-lt"/>
              <a:buAutoNum type="arabicPeriod"/>
            </a:pPr>
            <a:r>
              <a:rPr lang="en-US" dirty="0">
                <a:solidFill>
                  <a:prstClr val="black"/>
                </a:solidFill>
              </a:rPr>
              <a:t>UCSF Nurse Practitioner Mental Health Survey and Ongoing Communications to encourage interns/placements within Tuolumne County</a:t>
            </a:r>
          </a:p>
          <a:p>
            <a:pPr marL="342900" indent="-342900">
              <a:spcAft>
                <a:spcPts val="1800"/>
              </a:spcAft>
              <a:buFont typeface="+mj-lt"/>
              <a:buAutoNum type="arabicPeriod"/>
            </a:pPr>
            <a:r>
              <a:rPr lang="en-US" dirty="0">
                <a:solidFill>
                  <a:prstClr val="black"/>
                </a:solidFill>
              </a:rPr>
              <a:t>Six County Collaborative Crisis Residential Unit, </a:t>
            </a:r>
            <a:r>
              <a:rPr lang="en-US" dirty="0" err="1">
                <a:solidFill>
                  <a:prstClr val="black"/>
                </a:solidFill>
              </a:rPr>
              <a:t>Locted</a:t>
            </a:r>
            <a:r>
              <a:rPr lang="en-US">
                <a:solidFill>
                  <a:prstClr val="black"/>
                </a:solidFill>
              </a:rPr>
              <a:t> in </a:t>
            </a:r>
            <a:r>
              <a:rPr lang="en-US" dirty="0">
                <a:solidFill>
                  <a:prstClr val="black"/>
                </a:solidFill>
              </a:rPr>
              <a:t>Merced County</a:t>
            </a:r>
          </a:p>
        </p:txBody>
      </p:sp>
    </p:spTree>
    <p:extLst>
      <p:ext uri="{BB962C8B-B14F-4D97-AF65-F5344CB8AC3E}">
        <p14:creationId xmlns:p14="http://schemas.microsoft.com/office/powerpoint/2010/main" val="3648542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25E1EA-CDC1-4AB6-A63E-1DEB1E936453}" type="slidenum">
              <a:rPr lang="en-US" smtClean="0">
                <a:solidFill>
                  <a:schemeClr val="bg1"/>
                </a:solidFill>
              </a:rPr>
              <a:pPr/>
              <a:t>19</a:t>
            </a:fld>
            <a:endParaRPr lang="en-US" dirty="0">
              <a:solidFill>
                <a:schemeClr val="bg1"/>
              </a:solidFill>
            </a:endParaRPr>
          </a:p>
        </p:txBody>
      </p:sp>
      <p:sp>
        <p:nvSpPr>
          <p:cNvPr id="2" name="Title 1"/>
          <p:cNvSpPr>
            <a:spLocks noGrp="1"/>
          </p:cNvSpPr>
          <p:nvPr>
            <p:ph type="title"/>
          </p:nvPr>
        </p:nvSpPr>
        <p:spPr>
          <a:xfrm>
            <a:off x="2017553" y="450209"/>
            <a:ext cx="7543800" cy="1143000"/>
          </a:xfrm>
        </p:spPr>
        <p:txBody>
          <a:bodyPr>
            <a:normAutofit fontScale="90000"/>
          </a:bodyPr>
          <a:lstStyle/>
          <a:p>
            <a:pPr algn="ctr"/>
            <a:r>
              <a:rPr lang="en-US" dirty="0">
                <a:solidFill>
                  <a:schemeClr val="accent1">
                    <a:lumMod val="50000"/>
                  </a:schemeClr>
                </a:solidFill>
              </a:rPr>
              <a:t>Ongoing Challenges </a:t>
            </a:r>
            <a:br>
              <a:rPr lang="en-US" dirty="0">
                <a:solidFill>
                  <a:schemeClr val="accent1">
                    <a:lumMod val="50000"/>
                  </a:schemeClr>
                </a:solidFill>
              </a:rPr>
            </a:br>
            <a:r>
              <a:rPr lang="en-US" dirty="0">
                <a:solidFill>
                  <a:schemeClr val="accent1">
                    <a:lumMod val="50000"/>
                  </a:schemeClr>
                </a:solidFill>
              </a:rPr>
              <a:t>and Opportunities</a:t>
            </a:r>
          </a:p>
        </p:txBody>
      </p:sp>
      <p:sp>
        <p:nvSpPr>
          <p:cNvPr id="5" name="Rectangle 4"/>
          <p:cNvSpPr/>
          <p:nvPr/>
        </p:nvSpPr>
        <p:spPr>
          <a:xfrm>
            <a:off x="276837" y="1800285"/>
            <a:ext cx="11484528" cy="4247317"/>
          </a:xfrm>
          <a:prstGeom prst="rect">
            <a:avLst/>
          </a:prstGeom>
        </p:spPr>
        <p:txBody>
          <a:bodyPr wrap="square">
            <a:spAutoFit/>
          </a:bodyPr>
          <a:lstStyle/>
          <a:p>
            <a:pPr marL="342900" indent="-342900">
              <a:spcAft>
                <a:spcPts val="1800"/>
              </a:spcAft>
              <a:buFont typeface="+mj-lt"/>
              <a:buAutoNum type="arabicPeriod"/>
            </a:pPr>
            <a:r>
              <a:rPr lang="en-US" dirty="0">
                <a:solidFill>
                  <a:prstClr val="black"/>
                </a:solidFill>
              </a:rPr>
              <a:t>Recruitment and retention of staff and workforce education and training continue to challenge behavioral health services</a:t>
            </a:r>
          </a:p>
          <a:p>
            <a:pPr marL="342900" indent="-342900">
              <a:spcAft>
                <a:spcPts val="1800"/>
              </a:spcAft>
              <a:buFont typeface="+mj-lt"/>
              <a:buAutoNum type="arabicPeriod"/>
            </a:pPr>
            <a:r>
              <a:rPr lang="en-US" dirty="0">
                <a:solidFill>
                  <a:prstClr val="black"/>
                </a:solidFill>
              </a:rPr>
              <a:t>Explore options and opportunities for working with other counties to cost effectively provide additional services to our community</a:t>
            </a:r>
          </a:p>
          <a:p>
            <a:pPr marL="342900" indent="-342900">
              <a:spcAft>
                <a:spcPts val="1800"/>
              </a:spcAft>
              <a:buFont typeface="+mj-lt"/>
              <a:buAutoNum type="arabicPeriod"/>
            </a:pPr>
            <a:r>
              <a:rPr lang="en-US" dirty="0">
                <a:solidFill>
                  <a:prstClr val="black"/>
                </a:solidFill>
              </a:rPr>
              <a:t>Telemedicine opportunities for specialty services to address psychiatric shortages</a:t>
            </a:r>
          </a:p>
          <a:p>
            <a:pPr marL="342900" indent="-342900">
              <a:spcAft>
                <a:spcPts val="1800"/>
              </a:spcAft>
              <a:buFont typeface="+mj-lt"/>
              <a:buAutoNum type="arabicPeriod"/>
            </a:pPr>
            <a:r>
              <a:rPr lang="en-US" dirty="0">
                <a:solidFill>
                  <a:prstClr val="black"/>
                </a:solidFill>
              </a:rPr>
              <a:t>Potential implementation of Drug Medi-Cal and associated requirements and regulatory oversight</a:t>
            </a:r>
          </a:p>
          <a:p>
            <a:pPr marL="342900" indent="-342900">
              <a:spcAft>
                <a:spcPts val="1800"/>
              </a:spcAft>
              <a:buFont typeface="+mj-lt"/>
              <a:buAutoNum type="arabicPeriod"/>
            </a:pPr>
            <a:r>
              <a:rPr lang="en-US" dirty="0">
                <a:solidFill>
                  <a:prstClr val="black"/>
                </a:solidFill>
              </a:rPr>
              <a:t>Information and technology demands related to maintenance of quality improvement measures</a:t>
            </a:r>
          </a:p>
          <a:p>
            <a:pPr marL="342900" indent="-342900">
              <a:spcAft>
                <a:spcPts val="1800"/>
              </a:spcAft>
              <a:buFont typeface="+mj-lt"/>
              <a:buAutoNum type="arabicPeriod"/>
            </a:pPr>
            <a:r>
              <a:rPr lang="en-US" dirty="0">
                <a:solidFill>
                  <a:prstClr val="black"/>
                </a:solidFill>
              </a:rPr>
              <a:t>Increased/intensified State audits due to Federal demand for increased scrutiny of the Specialty Mental Health system</a:t>
            </a:r>
          </a:p>
          <a:p>
            <a:pPr marL="285750" indent="-285750">
              <a:buFont typeface="Wingdings" pitchFamily="2" charset="2"/>
              <a:buChar char="Ø"/>
            </a:pPr>
            <a:endParaRPr lang="en-US" dirty="0">
              <a:solidFill>
                <a:prstClr val="black"/>
              </a:solidFill>
            </a:endParaRPr>
          </a:p>
        </p:txBody>
      </p:sp>
    </p:spTree>
    <p:extLst>
      <p:ext uri="{BB962C8B-B14F-4D97-AF65-F5344CB8AC3E}">
        <p14:creationId xmlns:p14="http://schemas.microsoft.com/office/powerpoint/2010/main" val="152408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2" y="702129"/>
            <a:ext cx="5311281" cy="4431983"/>
          </a:xfrm>
          <a:prstGeom prst="rect">
            <a:avLst/>
          </a:prstGeom>
          <a:noFill/>
          <a:ln w="57150">
            <a:noFill/>
          </a:ln>
        </p:spPr>
        <p:txBody>
          <a:bodyPr wrap="square">
            <a:spAutoFit/>
          </a:bodyPr>
          <a:lstStyle/>
          <a:p>
            <a:pPr>
              <a:spcAft>
                <a:spcPts val="1200"/>
              </a:spcAft>
            </a:pPr>
            <a:r>
              <a:rPr lang="en-US" b="1" dirty="0">
                <a:ln w="0"/>
              </a:rPr>
              <a:t>February 5, 2019</a:t>
            </a:r>
          </a:p>
          <a:p>
            <a:pPr>
              <a:spcAft>
                <a:spcPts val="1200"/>
              </a:spcAft>
            </a:pPr>
            <a:r>
              <a:rPr lang="en-US" b="1" dirty="0">
                <a:ln w="0"/>
              </a:rPr>
              <a:t>Dear Tuolumne County Board of Supervisors,</a:t>
            </a:r>
          </a:p>
          <a:p>
            <a:pPr>
              <a:spcAft>
                <a:spcPts val="1200"/>
              </a:spcAft>
            </a:pPr>
            <a:r>
              <a:rPr lang="en-US" b="1" dirty="0">
                <a:ln w="0"/>
              </a:rPr>
              <a:t>As members of the Tuolumne County Behavioral Health Advisory Board, we are pleased to present our 2018 Report to the Tuolumne County Board of Supervisors.  </a:t>
            </a:r>
          </a:p>
          <a:p>
            <a:pPr>
              <a:spcAft>
                <a:spcPts val="1200"/>
              </a:spcAft>
            </a:pPr>
            <a:r>
              <a:rPr lang="en-US" b="1" dirty="0">
                <a:ln w="0"/>
              </a:rPr>
              <a:t>Since our last report, presented in 2015, the Board has expanded their membership, assisted in the interview process for a new Behavioral Health Director (twice…) and taken the opportunity to learn more about the many services and programs available within the Behavioral Health Department, as well as in our small rural community.  </a:t>
            </a:r>
          </a:p>
        </p:txBody>
      </p:sp>
      <p:sp>
        <p:nvSpPr>
          <p:cNvPr id="3" name="Slide Number Placeholder 2"/>
          <p:cNvSpPr>
            <a:spLocks noGrp="1"/>
          </p:cNvSpPr>
          <p:nvPr>
            <p:ph type="sldNum" sz="quarter" idx="12"/>
          </p:nvPr>
        </p:nvSpPr>
        <p:spPr/>
        <p:txBody>
          <a:bodyPr/>
          <a:lstStyle/>
          <a:p>
            <a:fld id="{C60C0344-87AE-4CD1-8949-943D5BC1399A}" type="slidenum">
              <a:rPr lang="en-US" sz="1800" smtClean="0">
                <a:solidFill>
                  <a:schemeClr val="tx1"/>
                </a:solidFill>
              </a:rPr>
              <a:pPr/>
              <a:t>2</a:t>
            </a:fld>
            <a:endParaRPr lang="en-US" sz="1800" dirty="0">
              <a:solidFill>
                <a:schemeClr val="tx1"/>
              </a:solidFill>
            </a:endParaRPr>
          </a:p>
        </p:txBody>
      </p:sp>
      <p:sp>
        <p:nvSpPr>
          <p:cNvPr id="4" name="TextBox 3"/>
          <p:cNvSpPr txBox="1"/>
          <p:nvPr/>
        </p:nvSpPr>
        <p:spPr>
          <a:xfrm>
            <a:off x="5861957" y="644979"/>
            <a:ext cx="5959929" cy="5816977"/>
          </a:xfrm>
          <a:prstGeom prst="rect">
            <a:avLst/>
          </a:prstGeom>
          <a:noFill/>
        </p:spPr>
        <p:txBody>
          <a:bodyPr wrap="square" rtlCol="0">
            <a:spAutoFit/>
          </a:bodyPr>
          <a:lstStyle/>
          <a:p>
            <a:pPr>
              <a:spcAft>
                <a:spcPts val="1200"/>
              </a:spcAft>
            </a:pPr>
            <a:r>
              <a:rPr lang="en-US" b="1" dirty="0">
                <a:ln w="0"/>
              </a:rPr>
              <a:t>Board members have availed themselves of important trainings, educational opportunities and participated in the countywide </a:t>
            </a:r>
            <a:r>
              <a:rPr lang="en-US" b="1" dirty="0" err="1">
                <a:ln w="0"/>
              </a:rPr>
              <a:t>Opioid</a:t>
            </a:r>
            <a:r>
              <a:rPr lang="en-US" b="1" dirty="0">
                <a:ln w="0"/>
              </a:rPr>
              <a:t> Safety Conference. </a:t>
            </a:r>
          </a:p>
          <a:p>
            <a:pPr>
              <a:spcAft>
                <a:spcPts val="1200"/>
              </a:spcAft>
            </a:pPr>
            <a:r>
              <a:rPr lang="en-US" b="1" dirty="0">
                <a:ln w="0"/>
              </a:rPr>
              <a:t>With our expanded membership and the fresh new eyes that came with it, we continue to look at behavioral health issues and challenges throughout Tuolumne county, in the hope of providing a clear understanding of improving processes and identifying gaps in behavioral health services in the coming year.</a:t>
            </a:r>
          </a:p>
          <a:p>
            <a:pPr>
              <a:spcAft>
                <a:spcPts val="1200"/>
              </a:spcAft>
            </a:pPr>
            <a:r>
              <a:rPr lang="en-US" b="1" dirty="0">
                <a:ln w="0"/>
              </a:rPr>
              <a:t>As we move forward through this presentation, please make note of any information that you would like us to include or exclude in future reports as well as any suggestions or edits that may improve the value of this report to you.  </a:t>
            </a:r>
          </a:p>
          <a:p>
            <a:pPr lvl="6"/>
            <a:r>
              <a:rPr lang="en-US" b="1" dirty="0">
                <a:ln w="0"/>
              </a:rPr>
              <a:t>Sincerely, </a:t>
            </a:r>
          </a:p>
          <a:p>
            <a:pPr lvl="6"/>
            <a:r>
              <a:rPr lang="en-US" b="1" dirty="0">
                <a:ln w="0"/>
              </a:rPr>
              <a:t>TC Behavioral Health Advisory Board Members</a:t>
            </a:r>
          </a:p>
        </p:txBody>
      </p:sp>
    </p:spTree>
    <p:extLst>
      <p:ext uri="{BB962C8B-B14F-4D97-AF65-F5344CB8AC3E}">
        <p14:creationId xmlns:p14="http://schemas.microsoft.com/office/powerpoint/2010/main" val="928111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25E1EA-CDC1-4AB6-A63E-1DEB1E936453}" type="slidenum">
              <a:rPr lang="en-US" smtClean="0">
                <a:solidFill>
                  <a:schemeClr val="bg1"/>
                </a:solidFill>
              </a:rPr>
              <a:pPr/>
              <a:t>20</a:t>
            </a:fld>
            <a:endParaRPr lang="en-US" dirty="0">
              <a:solidFill>
                <a:schemeClr val="bg1"/>
              </a:solidFill>
            </a:endParaRPr>
          </a:p>
        </p:txBody>
      </p:sp>
      <p:sp>
        <p:nvSpPr>
          <p:cNvPr id="2" name="Title 1"/>
          <p:cNvSpPr>
            <a:spLocks noGrp="1"/>
          </p:cNvSpPr>
          <p:nvPr>
            <p:ph type="title"/>
          </p:nvPr>
        </p:nvSpPr>
        <p:spPr>
          <a:xfrm>
            <a:off x="2116822" y="371213"/>
            <a:ext cx="7024744" cy="762000"/>
          </a:xfrm>
        </p:spPr>
        <p:txBody>
          <a:bodyPr>
            <a:normAutofit fontScale="90000"/>
          </a:bodyPr>
          <a:lstStyle/>
          <a:p>
            <a:pPr algn="ctr"/>
            <a:r>
              <a:rPr lang="en-US" dirty="0">
                <a:solidFill>
                  <a:schemeClr val="accent1">
                    <a:lumMod val="50000"/>
                  </a:schemeClr>
                </a:solidFill>
              </a:rPr>
              <a:t>Advisory Board  Recommendations</a:t>
            </a:r>
          </a:p>
        </p:txBody>
      </p:sp>
      <p:sp>
        <p:nvSpPr>
          <p:cNvPr id="3" name="Rectangle 2"/>
          <p:cNvSpPr/>
          <p:nvPr/>
        </p:nvSpPr>
        <p:spPr>
          <a:xfrm>
            <a:off x="453006" y="1546212"/>
            <a:ext cx="11048300" cy="3995709"/>
          </a:xfrm>
          <a:prstGeom prst="rect">
            <a:avLst/>
          </a:prstGeom>
        </p:spPr>
        <p:txBody>
          <a:bodyPr wrap="square">
            <a:spAutoFit/>
          </a:bodyPr>
          <a:lstStyle/>
          <a:p>
            <a:pPr marL="457200" indent="-457200">
              <a:lnSpc>
                <a:spcPct val="90000"/>
              </a:lnSpc>
              <a:spcAft>
                <a:spcPts val="1800"/>
              </a:spcAft>
              <a:buFont typeface="+mj-lt"/>
              <a:buAutoNum type="arabicPeriod"/>
              <a:defRPr/>
            </a:pPr>
            <a:r>
              <a:rPr lang="en-US" sz="2000" dirty="0">
                <a:solidFill>
                  <a:prstClr val="black"/>
                </a:solidFill>
              </a:rPr>
              <a:t>Encourage continued succession planning and the pursuit of training opportunities to plan for future workforce demands.</a:t>
            </a:r>
          </a:p>
          <a:p>
            <a:pPr marL="457200" indent="-457200">
              <a:lnSpc>
                <a:spcPct val="90000"/>
              </a:lnSpc>
              <a:spcAft>
                <a:spcPts val="1800"/>
              </a:spcAft>
              <a:buFont typeface="+mj-lt"/>
              <a:buAutoNum type="arabicPeriod"/>
              <a:defRPr/>
            </a:pPr>
            <a:r>
              <a:rPr lang="en-US" sz="2000" dirty="0">
                <a:solidFill>
                  <a:prstClr val="black"/>
                </a:solidFill>
              </a:rPr>
              <a:t>Expand collaborations and partnerships with law enforcement and other community service agencies.</a:t>
            </a:r>
          </a:p>
          <a:p>
            <a:pPr marL="457200" indent="-457200">
              <a:lnSpc>
                <a:spcPct val="90000"/>
              </a:lnSpc>
              <a:spcAft>
                <a:spcPts val="1800"/>
              </a:spcAft>
              <a:buFont typeface="+mj-lt"/>
              <a:buAutoNum type="arabicPeriod"/>
              <a:defRPr/>
            </a:pPr>
            <a:r>
              <a:rPr lang="en-US" sz="2000" dirty="0">
                <a:solidFill>
                  <a:prstClr val="black"/>
                </a:solidFill>
              </a:rPr>
              <a:t>Use data and review of progress in an effort to reduce hospitalizations and placements.</a:t>
            </a:r>
          </a:p>
          <a:p>
            <a:pPr marL="457200" indent="-457200">
              <a:lnSpc>
                <a:spcPct val="90000"/>
              </a:lnSpc>
              <a:spcAft>
                <a:spcPts val="1800"/>
              </a:spcAft>
              <a:buFont typeface="+mj-lt"/>
              <a:buAutoNum type="arabicPeriod"/>
              <a:defRPr/>
            </a:pPr>
            <a:r>
              <a:rPr lang="en-US" sz="2000" dirty="0">
                <a:solidFill>
                  <a:prstClr val="black"/>
                </a:solidFill>
              </a:rPr>
              <a:t>Update technology to improve access and quality of care to reduce risk for both community members and fiscal challenges.</a:t>
            </a:r>
          </a:p>
          <a:p>
            <a:pPr marL="457200" indent="-457200">
              <a:lnSpc>
                <a:spcPct val="90000"/>
              </a:lnSpc>
              <a:spcAft>
                <a:spcPts val="1800"/>
              </a:spcAft>
              <a:buFont typeface="+mj-lt"/>
              <a:buAutoNum type="arabicPeriod"/>
              <a:defRPr/>
            </a:pPr>
            <a:r>
              <a:rPr lang="en-US" sz="2000" dirty="0">
                <a:solidFill>
                  <a:prstClr val="black"/>
                </a:solidFill>
              </a:rPr>
              <a:t>Continue development and utilization of peer supported services and supports.</a:t>
            </a:r>
          </a:p>
          <a:p>
            <a:pPr marL="285750" indent="-285750">
              <a:lnSpc>
                <a:spcPct val="90000"/>
              </a:lnSpc>
              <a:buFont typeface="Arial" pitchFamily="34" charset="0"/>
              <a:buChar char="•"/>
              <a:defRPr/>
            </a:pPr>
            <a:endParaRPr lang="en-US" dirty="0">
              <a:solidFill>
                <a:prstClr val="black"/>
              </a:solidFill>
            </a:endParaRPr>
          </a:p>
        </p:txBody>
      </p:sp>
    </p:spTree>
    <p:extLst>
      <p:ext uri="{BB962C8B-B14F-4D97-AF65-F5344CB8AC3E}">
        <p14:creationId xmlns:p14="http://schemas.microsoft.com/office/powerpoint/2010/main" val="1642526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spcAft>
                <a:spcPts val="3000"/>
              </a:spcAft>
              <a:buNone/>
            </a:pPr>
            <a:r>
              <a:rPr lang="en-US" dirty="0"/>
              <a:t>Here is what the BOS can do to enable the Behavioral Health Advisory Board to do a better job?</a:t>
            </a:r>
          </a:p>
          <a:p>
            <a:pPr>
              <a:spcAft>
                <a:spcPts val="3000"/>
              </a:spcAft>
            </a:pPr>
            <a:r>
              <a:rPr lang="en-US" dirty="0"/>
              <a:t>Provide a budget for travel to trainings and site visits?</a:t>
            </a:r>
          </a:p>
          <a:p>
            <a:pPr>
              <a:spcAft>
                <a:spcPts val="3000"/>
              </a:spcAft>
            </a:pPr>
            <a:r>
              <a:rPr lang="en-US" dirty="0"/>
              <a:t>Submit ideas for expanding membership?  </a:t>
            </a:r>
          </a:p>
          <a:p>
            <a:pPr>
              <a:spcAft>
                <a:spcPts val="3000"/>
              </a:spcAft>
            </a:pPr>
            <a:r>
              <a:rPr lang="en-US" dirty="0"/>
              <a:t>Provide community outreach to stakeholders?</a:t>
            </a:r>
          </a:p>
        </p:txBody>
      </p:sp>
      <p:sp>
        <p:nvSpPr>
          <p:cNvPr id="3" name="Slide Number Placeholder 2"/>
          <p:cNvSpPr>
            <a:spLocks noGrp="1"/>
          </p:cNvSpPr>
          <p:nvPr>
            <p:ph type="sldNum" sz="quarter" idx="12"/>
          </p:nvPr>
        </p:nvSpPr>
        <p:spPr/>
        <p:txBody>
          <a:bodyPr/>
          <a:lstStyle/>
          <a:p>
            <a:fld id="{D525E1EA-CDC1-4AB6-A63E-1DEB1E936453}" type="slidenum">
              <a:rPr lang="en-US" smtClean="0"/>
              <a:pPr/>
              <a:t>21</a:t>
            </a:fld>
            <a:endParaRPr lang="en-US" dirty="0"/>
          </a:p>
        </p:txBody>
      </p:sp>
      <p:sp>
        <p:nvSpPr>
          <p:cNvPr id="4" name="Title 3"/>
          <p:cNvSpPr>
            <a:spLocks noGrp="1"/>
          </p:cNvSpPr>
          <p:nvPr>
            <p:ph type="title"/>
          </p:nvPr>
        </p:nvSpPr>
        <p:spPr/>
        <p:txBody>
          <a:bodyPr anchor="ctr"/>
          <a:lstStyle/>
          <a:p>
            <a:pPr algn="ctr"/>
            <a:r>
              <a:rPr lang="en-US" dirty="0"/>
              <a:t>Requests to the Board of Supervisors</a:t>
            </a:r>
          </a:p>
        </p:txBody>
      </p:sp>
    </p:spTree>
    <p:extLst>
      <p:ext uri="{BB962C8B-B14F-4D97-AF65-F5344CB8AC3E}">
        <p14:creationId xmlns:p14="http://schemas.microsoft.com/office/powerpoint/2010/main" val="280426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25E1EA-CDC1-4AB6-A63E-1DEB1E936453}" type="slidenum">
              <a:rPr lang="en-US" smtClean="0"/>
              <a:pPr/>
              <a:t>22</a:t>
            </a:fld>
            <a:endParaRPr lang="en-US" dirty="0"/>
          </a:p>
        </p:txBody>
      </p:sp>
      <p:sp>
        <p:nvSpPr>
          <p:cNvPr id="2" name="Title 1"/>
          <p:cNvSpPr>
            <a:spLocks noGrp="1"/>
          </p:cNvSpPr>
          <p:nvPr>
            <p:ph type="title"/>
          </p:nvPr>
        </p:nvSpPr>
        <p:spPr>
          <a:xfrm>
            <a:off x="445076" y="1254854"/>
            <a:ext cx="7024744" cy="1143000"/>
          </a:xfrm>
        </p:spPr>
        <p:txBody>
          <a:bodyPr>
            <a:noAutofit/>
          </a:bodyPr>
          <a:lstStyle/>
          <a:p>
            <a:r>
              <a:rPr lang="en-US" sz="8000" dirty="0">
                <a:solidFill>
                  <a:srgbClr val="92D050"/>
                </a:solidFill>
              </a:rPr>
              <a:t>Thank you!</a:t>
            </a:r>
          </a:p>
        </p:txBody>
      </p:sp>
      <p:sp>
        <p:nvSpPr>
          <p:cNvPr id="3" name="Rectangle 2"/>
          <p:cNvSpPr/>
          <p:nvPr/>
        </p:nvSpPr>
        <p:spPr>
          <a:xfrm>
            <a:off x="1282118" y="3705729"/>
            <a:ext cx="3962400" cy="923330"/>
          </a:xfrm>
          <a:prstGeom prst="rect">
            <a:avLst/>
          </a:prstGeom>
        </p:spPr>
        <p:txBody>
          <a:bodyPr wrap="square">
            <a:spAutoFit/>
          </a:bodyPr>
          <a:lstStyle/>
          <a:p>
            <a:r>
              <a:rPr lang="en-US" sz="5400" dirty="0">
                <a:solidFill>
                  <a:prstClr val="black"/>
                </a:solidFill>
              </a:rPr>
              <a:t>Questions?</a:t>
            </a:r>
          </a:p>
        </p:txBody>
      </p:sp>
      <p:pic>
        <p:nvPicPr>
          <p:cNvPr id="5" name="Picture 4" descr="mentalhealth.png"/>
          <p:cNvPicPr>
            <a:picLocks noChangeAspect="1"/>
          </p:cNvPicPr>
          <p:nvPr/>
        </p:nvPicPr>
        <p:blipFill>
          <a:blip r:embed="rId2" cstate="print"/>
          <a:stretch>
            <a:fillRect/>
          </a:stretch>
        </p:blipFill>
        <p:spPr>
          <a:xfrm rot="1929611">
            <a:off x="7350912" y="-13784"/>
            <a:ext cx="4201730" cy="5854410"/>
          </a:xfrm>
          <a:prstGeom prst="rect">
            <a:avLst/>
          </a:prstGeom>
        </p:spPr>
      </p:pic>
    </p:spTree>
    <p:extLst>
      <p:ext uri="{BB962C8B-B14F-4D97-AF65-F5344CB8AC3E}">
        <p14:creationId xmlns:p14="http://schemas.microsoft.com/office/powerpoint/2010/main" val="398318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1841" y="647462"/>
            <a:ext cx="5585673" cy="4478149"/>
          </a:xfrm>
          <a:prstGeom prst="rect">
            <a:avLst/>
          </a:prstGeom>
          <a:noFill/>
          <a:ln w="57150">
            <a:noFill/>
          </a:ln>
        </p:spPr>
        <p:txBody>
          <a:bodyPr wrap="square" rtlCol="0">
            <a:spAutoFit/>
          </a:bodyPr>
          <a:lstStyle/>
          <a:p>
            <a:pPr>
              <a:spcAft>
                <a:spcPts val="600"/>
              </a:spcAft>
            </a:pPr>
            <a:r>
              <a:rPr lang="en-US" sz="2800" b="1" u="sng" dirty="0">
                <a:ln w="0"/>
                <a:effectLst>
                  <a:outerShdw blurRad="38100" dist="19050" dir="2700000" algn="tl" rotWithShape="0">
                    <a:schemeClr val="dk1">
                      <a:alpha val="40000"/>
                    </a:schemeClr>
                  </a:outerShdw>
                </a:effectLst>
              </a:rPr>
              <a:t>Who We Are</a:t>
            </a:r>
          </a:p>
          <a:p>
            <a:r>
              <a:rPr lang="en-US" sz="2800" dirty="0">
                <a:ln w="0"/>
                <a:effectLst>
                  <a:outerShdw blurRad="38100" dist="19050" dir="2700000" algn="tl" rotWithShape="0">
                    <a:schemeClr val="dk1">
                      <a:alpha val="40000"/>
                    </a:schemeClr>
                  </a:outerShdw>
                </a:effectLst>
              </a:rPr>
              <a:t>Chris Daly, Chairperson</a:t>
            </a:r>
          </a:p>
          <a:p>
            <a:r>
              <a:rPr lang="en-US" sz="2800" dirty="0">
                <a:ln w="0"/>
                <a:effectLst>
                  <a:outerShdw blurRad="38100" dist="19050" dir="2700000" algn="tl" rotWithShape="0">
                    <a:schemeClr val="dk1">
                      <a:alpha val="40000"/>
                    </a:schemeClr>
                  </a:outerShdw>
                </a:effectLst>
              </a:rPr>
              <a:t>John Leamy, Vice-Chairperson</a:t>
            </a:r>
          </a:p>
          <a:p>
            <a:r>
              <a:rPr lang="en-US" sz="2800" dirty="0">
                <a:ln w="0"/>
                <a:effectLst>
                  <a:outerShdw blurRad="38100" dist="19050" dir="2700000" algn="tl" rotWithShape="0">
                    <a:schemeClr val="dk1">
                      <a:alpha val="40000"/>
                    </a:schemeClr>
                  </a:outerShdw>
                </a:effectLst>
              </a:rPr>
              <a:t>Linda Postma, Secretary</a:t>
            </a:r>
          </a:p>
          <a:p>
            <a:r>
              <a:rPr lang="en-US" sz="2800" dirty="0">
                <a:ln w="0"/>
                <a:effectLst>
                  <a:outerShdw blurRad="38100" dist="19050" dir="2700000" algn="tl" rotWithShape="0">
                    <a:schemeClr val="dk1">
                      <a:alpha val="40000"/>
                    </a:schemeClr>
                  </a:outerShdw>
                </a:effectLst>
              </a:rPr>
              <a:t>Christine Elder</a:t>
            </a:r>
          </a:p>
          <a:p>
            <a:r>
              <a:rPr lang="en-US" sz="2800" dirty="0">
                <a:ln w="0"/>
                <a:effectLst>
                  <a:outerShdw blurRad="38100" dist="19050" dir="2700000" algn="tl" rotWithShape="0">
                    <a:schemeClr val="dk1">
                      <a:alpha val="40000"/>
                    </a:schemeClr>
                  </a:outerShdw>
                </a:effectLst>
              </a:rPr>
              <a:t>Duane Lillie</a:t>
            </a:r>
          </a:p>
          <a:p>
            <a:r>
              <a:rPr lang="en-US" sz="2800" dirty="0">
                <a:ln w="0"/>
                <a:effectLst>
                  <a:outerShdw blurRad="38100" dist="19050" dir="2700000" algn="tl" rotWithShape="0">
                    <a:schemeClr val="dk1">
                      <a:alpha val="40000"/>
                    </a:schemeClr>
                  </a:outerShdw>
                </a:effectLst>
              </a:rPr>
              <a:t>Loretta Pagni</a:t>
            </a:r>
          </a:p>
          <a:p>
            <a:r>
              <a:rPr lang="en-US" sz="2800" dirty="0">
                <a:ln w="0"/>
                <a:effectLst>
                  <a:outerShdw blurRad="38100" dist="19050" dir="2700000" algn="tl" rotWithShape="0">
                    <a:schemeClr val="dk1">
                      <a:alpha val="40000"/>
                    </a:schemeClr>
                  </a:outerShdw>
                </a:effectLst>
              </a:rPr>
              <a:t>Scott Garrison</a:t>
            </a:r>
          </a:p>
          <a:p>
            <a:r>
              <a:rPr lang="en-US" sz="2800" dirty="0">
                <a:ln w="0"/>
                <a:effectLst>
                  <a:outerShdw blurRad="38100" dist="19050" dir="2700000" algn="tl" rotWithShape="0">
                    <a:schemeClr val="dk1">
                      <a:alpha val="40000"/>
                    </a:schemeClr>
                  </a:outerShdw>
                </a:effectLst>
              </a:rPr>
              <a:t>Terry Easley</a:t>
            </a:r>
          </a:p>
          <a:p>
            <a:pPr>
              <a:spcAft>
                <a:spcPts val="1200"/>
              </a:spcAft>
            </a:pPr>
            <a:r>
              <a:rPr lang="en-US" sz="2800" dirty="0">
                <a:ln w="0"/>
                <a:effectLst>
                  <a:outerShdw blurRad="38100" dist="19050" dir="2700000" algn="tl" rotWithShape="0">
                    <a:schemeClr val="dk1">
                      <a:alpha val="40000"/>
                    </a:schemeClr>
                  </a:outerShdw>
                </a:effectLst>
              </a:rPr>
              <a:t>Valerie Shuemake</a:t>
            </a:r>
          </a:p>
        </p:txBody>
      </p:sp>
      <p:sp>
        <p:nvSpPr>
          <p:cNvPr id="4" name="TextBox 3"/>
          <p:cNvSpPr txBox="1"/>
          <p:nvPr/>
        </p:nvSpPr>
        <p:spPr>
          <a:xfrm>
            <a:off x="6811617" y="1055677"/>
            <a:ext cx="3776870" cy="1948069"/>
          </a:xfrm>
          <a:prstGeom prst="rect">
            <a:avLst/>
          </a:prstGeom>
          <a:noFill/>
          <a:ln w="57150">
            <a:noFill/>
          </a:ln>
        </p:spPr>
        <p:txBody>
          <a:bodyPr wrap="square" rtlCol="0">
            <a:spAutoFit/>
          </a:bodyPr>
          <a:lstStyle/>
          <a:p>
            <a:pPr>
              <a:spcAft>
                <a:spcPts val="600"/>
              </a:spcAft>
            </a:pPr>
            <a:r>
              <a:rPr lang="en-US" sz="2800" b="1" u="sng" dirty="0">
                <a:ln w="0"/>
                <a:effectLst>
                  <a:outerShdw blurRad="38100" dist="19050" dir="2700000" algn="tl" rotWithShape="0">
                    <a:schemeClr val="dk1">
                      <a:alpha val="40000"/>
                    </a:schemeClr>
                  </a:outerShdw>
                </a:effectLst>
              </a:rPr>
              <a:t>We Welcomed</a:t>
            </a:r>
          </a:p>
          <a:p>
            <a:r>
              <a:rPr lang="en-US" sz="2800" dirty="0">
                <a:ln w="0"/>
                <a:effectLst>
                  <a:outerShdw blurRad="38100" dist="19050" dir="2700000" algn="tl" rotWithShape="0">
                    <a:schemeClr val="dk1">
                      <a:alpha val="40000"/>
                    </a:schemeClr>
                  </a:outerShdw>
                </a:effectLst>
              </a:rPr>
              <a:t>Christine Elder</a:t>
            </a:r>
          </a:p>
          <a:p>
            <a:r>
              <a:rPr lang="en-US" sz="2800" dirty="0">
                <a:ln w="0"/>
                <a:effectLst>
                  <a:outerShdw blurRad="38100" dist="19050" dir="2700000" algn="tl" rotWithShape="0">
                    <a:schemeClr val="dk1">
                      <a:alpha val="40000"/>
                    </a:schemeClr>
                  </a:outerShdw>
                </a:effectLst>
              </a:rPr>
              <a:t>Scott Garrison</a:t>
            </a:r>
          </a:p>
          <a:p>
            <a:pPr>
              <a:spcAft>
                <a:spcPts val="1200"/>
              </a:spcAft>
            </a:pPr>
            <a:r>
              <a:rPr lang="en-US" sz="2800" dirty="0">
                <a:ln w="0"/>
                <a:effectLst>
                  <a:outerShdw blurRad="38100" dist="19050" dir="2700000" algn="tl" rotWithShape="0">
                    <a:schemeClr val="dk1">
                      <a:alpha val="40000"/>
                    </a:schemeClr>
                  </a:outerShdw>
                </a:effectLst>
              </a:rPr>
              <a:t>Valerie Shuemake</a:t>
            </a:r>
          </a:p>
        </p:txBody>
      </p:sp>
      <p:sp>
        <p:nvSpPr>
          <p:cNvPr id="5" name="TextBox 4"/>
          <p:cNvSpPr txBox="1"/>
          <p:nvPr/>
        </p:nvSpPr>
        <p:spPr>
          <a:xfrm>
            <a:off x="6811617" y="3641000"/>
            <a:ext cx="4242826" cy="1892826"/>
          </a:xfrm>
          <a:prstGeom prst="rect">
            <a:avLst/>
          </a:prstGeom>
          <a:noFill/>
          <a:ln w="57150">
            <a:noFill/>
          </a:ln>
        </p:spPr>
        <p:txBody>
          <a:bodyPr wrap="square" rtlCol="0">
            <a:spAutoFit/>
          </a:bodyPr>
          <a:lstStyle/>
          <a:p>
            <a:pPr>
              <a:spcAft>
                <a:spcPts val="600"/>
              </a:spcAft>
            </a:pPr>
            <a:r>
              <a:rPr lang="en-US" sz="2800" b="1" u="sng" dirty="0">
                <a:ln w="0"/>
                <a:effectLst>
                  <a:outerShdw blurRad="38100" dist="19050" dir="2700000" algn="tl" rotWithShape="0">
                    <a:schemeClr val="dk1">
                      <a:alpha val="40000"/>
                    </a:schemeClr>
                  </a:outerShdw>
                </a:effectLst>
              </a:rPr>
              <a:t>We Said Goodbye To</a:t>
            </a:r>
          </a:p>
          <a:p>
            <a:r>
              <a:rPr lang="en-US" sz="2800" dirty="0">
                <a:ln w="0"/>
                <a:effectLst>
                  <a:outerShdw blurRad="38100" dist="19050" dir="2700000" algn="tl" rotWithShape="0">
                    <a:schemeClr val="dk1">
                      <a:alpha val="40000"/>
                    </a:schemeClr>
                  </a:outerShdw>
                </a:effectLst>
              </a:rPr>
              <a:t>Bill Tracy</a:t>
            </a:r>
          </a:p>
          <a:p>
            <a:r>
              <a:rPr lang="en-US" sz="2800" dirty="0">
                <a:ln w="0"/>
                <a:effectLst>
                  <a:outerShdw blurRad="38100" dist="19050" dir="2700000" algn="tl" rotWithShape="0">
                    <a:schemeClr val="dk1">
                      <a:alpha val="40000"/>
                    </a:schemeClr>
                  </a:outerShdw>
                </a:effectLst>
              </a:rPr>
              <a:t>Janet Johnson</a:t>
            </a:r>
          </a:p>
          <a:p>
            <a:r>
              <a:rPr lang="en-US" sz="2800" dirty="0">
                <a:ln w="0"/>
                <a:effectLst>
                  <a:outerShdw blurRad="38100" dist="19050" dir="2700000" algn="tl" rotWithShape="0">
                    <a:schemeClr val="dk1">
                      <a:alpha val="40000"/>
                    </a:schemeClr>
                  </a:outerShdw>
                </a:effectLst>
              </a:rPr>
              <a:t>Lyle McPeters</a:t>
            </a:r>
          </a:p>
        </p:txBody>
      </p:sp>
      <p:sp>
        <p:nvSpPr>
          <p:cNvPr id="7" name="Slide Number Placeholder 6"/>
          <p:cNvSpPr>
            <a:spLocks noGrp="1"/>
          </p:cNvSpPr>
          <p:nvPr>
            <p:ph type="sldNum" sz="quarter" idx="12"/>
          </p:nvPr>
        </p:nvSpPr>
        <p:spPr/>
        <p:txBody>
          <a:bodyPr/>
          <a:lstStyle/>
          <a:p>
            <a:fld id="{C60C0344-87AE-4CD1-8949-943D5BC1399A}" type="slidenum">
              <a:rPr lang="en-US" sz="1800" smtClean="0">
                <a:solidFill>
                  <a:schemeClr val="tx1"/>
                </a:solidFill>
              </a:rPr>
              <a:pPr/>
              <a:t>3</a:t>
            </a:fld>
            <a:endParaRPr lang="en-US" sz="1800" dirty="0">
              <a:solidFill>
                <a:schemeClr val="tx1"/>
              </a:solidFill>
            </a:endParaRPr>
          </a:p>
        </p:txBody>
      </p:sp>
    </p:spTree>
    <p:extLst>
      <p:ext uri="{BB962C8B-B14F-4D97-AF65-F5344CB8AC3E}">
        <p14:creationId xmlns:p14="http://schemas.microsoft.com/office/powerpoint/2010/main" val="38323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543" y="1340245"/>
            <a:ext cx="11446328" cy="4154984"/>
          </a:xfrm>
          <a:prstGeom prst="rect">
            <a:avLst/>
          </a:prstGeom>
          <a:noFill/>
          <a:ln w="57150">
            <a:noFill/>
          </a:ln>
        </p:spPr>
        <p:txBody>
          <a:bodyPr wrap="square" rtlCol="0">
            <a:spAutoFit/>
          </a:bodyPr>
          <a:lstStyle/>
          <a:p>
            <a:pPr marL="285750" indent="-285750">
              <a:spcAft>
                <a:spcPts val="1200"/>
              </a:spcAft>
              <a:buFont typeface="Arial" panose="020B0604020202020204" pitchFamily="34" charset="0"/>
              <a:buChar char="•"/>
            </a:pPr>
            <a:r>
              <a:rPr lang="en-US" sz="2800" b="1" dirty="0"/>
              <a:t>Review contracts </a:t>
            </a:r>
            <a:r>
              <a:rPr lang="en-US" sz="2800" dirty="0"/>
              <a:t>for Behavioral Health services.</a:t>
            </a:r>
          </a:p>
          <a:p>
            <a:pPr marL="285750" indent="-285750">
              <a:spcAft>
                <a:spcPts val="1200"/>
              </a:spcAft>
              <a:buFont typeface="Arial" panose="020B0604020202020204" pitchFamily="34" charset="0"/>
              <a:buChar char="•"/>
            </a:pPr>
            <a:r>
              <a:rPr lang="en-US" sz="2800" dirty="0"/>
              <a:t>Host </a:t>
            </a:r>
            <a:r>
              <a:rPr lang="en-US" sz="2800" b="1" dirty="0"/>
              <a:t>public hearings </a:t>
            </a:r>
            <a:r>
              <a:rPr lang="en-US" sz="2800" dirty="0"/>
              <a:t>on Behavioral Health programs and proposals.</a:t>
            </a:r>
          </a:p>
          <a:p>
            <a:pPr marL="285750" indent="-285750">
              <a:spcAft>
                <a:spcPts val="1200"/>
              </a:spcAft>
              <a:buFont typeface="Arial" panose="020B0604020202020204" pitchFamily="34" charset="0"/>
              <a:buChar char="•"/>
            </a:pPr>
            <a:r>
              <a:rPr lang="en-US" sz="2800" b="1" dirty="0"/>
              <a:t>Monitor</a:t>
            </a:r>
            <a:r>
              <a:rPr lang="en-US" sz="2800" dirty="0"/>
              <a:t> changes in Behavioral Health services. Review data and make recommendations.</a:t>
            </a:r>
          </a:p>
          <a:p>
            <a:pPr marL="285750" indent="-285750">
              <a:spcAft>
                <a:spcPts val="1200"/>
              </a:spcAft>
              <a:buFont typeface="Arial" panose="020B0604020202020204" pitchFamily="34" charset="0"/>
              <a:buChar char="•"/>
            </a:pPr>
            <a:r>
              <a:rPr lang="en-US" sz="2800" dirty="0"/>
              <a:t>Encourage </a:t>
            </a:r>
            <a:r>
              <a:rPr lang="en-US" sz="2800" b="1" dirty="0"/>
              <a:t>community involvement.</a:t>
            </a:r>
          </a:p>
          <a:p>
            <a:pPr marL="285750" indent="-285750">
              <a:spcAft>
                <a:spcPts val="1200"/>
              </a:spcAft>
              <a:buFont typeface="Arial" panose="020B0604020202020204" pitchFamily="34" charset="0"/>
              <a:buChar char="•"/>
            </a:pPr>
            <a:r>
              <a:rPr lang="en-US" sz="2800" b="1" dirty="0"/>
              <a:t>Report </a:t>
            </a:r>
            <a:r>
              <a:rPr lang="en-US" sz="2800" dirty="0"/>
              <a:t>to Board of Supervisors on an annual basis concerning the state of mental health services in Tuolumne County.</a:t>
            </a:r>
          </a:p>
        </p:txBody>
      </p:sp>
      <p:sp>
        <p:nvSpPr>
          <p:cNvPr id="3" name="TextBox 2"/>
          <p:cNvSpPr txBox="1"/>
          <p:nvPr/>
        </p:nvSpPr>
        <p:spPr>
          <a:xfrm>
            <a:off x="1428750" y="486721"/>
            <a:ext cx="9111343" cy="707886"/>
          </a:xfrm>
          <a:prstGeom prst="rect">
            <a:avLst/>
          </a:prstGeom>
          <a:noFill/>
          <a:ln w="57150">
            <a:noFill/>
          </a:ln>
        </p:spPr>
        <p:txBody>
          <a:bodyPr wrap="square" rtlCol="0">
            <a:spAutoFit/>
          </a:bodyPr>
          <a:lstStyle/>
          <a:p>
            <a:pPr algn="ctr"/>
            <a:r>
              <a:rPr lang="en-US" sz="4000" b="1" dirty="0"/>
              <a:t>What We Do:</a:t>
            </a:r>
          </a:p>
        </p:txBody>
      </p:sp>
      <p:sp>
        <p:nvSpPr>
          <p:cNvPr id="4" name="Slide Number Placeholder 3"/>
          <p:cNvSpPr>
            <a:spLocks noGrp="1"/>
          </p:cNvSpPr>
          <p:nvPr>
            <p:ph type="sldNum" sz="quarter" idx="12"/>
          </p:nvPr>
        </p:nvSpPr>
        <p:spPr/>
        <p:txBody>
          <a:bodyPr/>
          <a:lstStyle/>
          <a:p>
            <a:fld id="{C60C0344-87AE-4CD1-8949-943D5BC1399A}" type="slidenum">
              <a:rPr lang="en-US" sz="1800" smtClean="0">
                <a:solidFill>
                  <a:schemeClr val="tx1"/>
                </a:solidFill>
              </a:rPr>
              <a:pPr/>
              <a:t>4</a:t>
            </a:fld>
            <a:endParaRPr lang="en-US" sz="1800" dirty="0">
              <a:solidFill>
                <a:schemeClr val="tx1"/>
              </a:solidFill>
            </a:endParaRPr>
          </a:p>
        </p:txBody>
      </p:sp>
    </p:spTree>
    <p:extLst>
      <p:ext uri="{BB962C8B-B14F-4D97-AF65-F5344CB8AC3E}">
        <p14:creationId xmlns:p14="http://schemas.microsoft.com/office/powerpoint/2010/main" val="280977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232" y="491468"/>
            <a:ext cx="10527957" cy="707886"/>
          </a:xfrm>
          <a:prstGeom prst="rect">
            <a:avLst/>
          </a:prstGeom>
          <a:noFill/>
          <a:ln w="57150">
            <a:noFill/>
          </a:ln>
        </p:spPr>
        <p:txBody>
          <a:bodyPr wrap="square" rtlCol="0">
            <a:spAutoFit/>
          </a:bodyPr>
          <a:lstStyle/>
          <a:p>
            <a:pPr algn="ctr">
              <a:spcBef>
                <a:spcPts val="1200"/>
              </a:spcBef>
              <a:spcAft>
                <a:spcPts val="1200"/>
              </a:spcAft>
            </a:pPr>
            <a:r>
              <a:rPr lang="en-US" sz="4000" b="1" dirty="0"/>
              <a:t>Board Key Activities</a:t>
            </a:r>
          </a:p>
        </p:txBody>
      </p:sp>
      <p:sp>
        <p:nvSpPr>
          <p:cNvPr id="3" name="TextBox 2"/>
          <p:cNvSpPr txBox="1"/>
          <p:nvPr/>
        </p:nvSpPr>
        <p:spPr>
          <a:xfrm>
            <a:off x="641889" y="1412540"/>
            <a:ext cx="10527957" cy="3708708"/>
          </a:xfrm>
          <a:prstGeom prst="rect">
            <a:avLst/>
          </a:prstGeom>
          <a:noFill/>
          <a:ln w="57150">
            <a:noFill/>
          </a:ln>
        </p:spPr>
        <p:txBody>
          <a:bodyPr wrap="square" rtlCol="0">
            <a:spAutoFit/>
          </a:bodyPr>
          <a:lstStyle/>
          <a:p>
            <a:pPr marL="283464" lvl="8" indent="-285750">
              <a:lnSpc>
                <a:spcPct val="90000"/>
              </a:lnSpc>
              <a:spcBef>
                <a:spcPts val="1800"/>
              </a:spcBef>
              <a:spcAft>
                <a:spcPts val="2400"/>
              </a:spcAft>
              <a:buFont typeface="Arial" pitchFamily="34" charset="0"/>
              <a:buChar char="•"/>
            </a:pPr>
            <a:r>
              <a:rPr lang="en-US" sz="2400" dirty="0"/>
              <a:t>The BHAB received monthly reports both written and verbal from the Behavioral Health Director related to areas of interest established by the Advisory Board.</a:t>
            </a:r>
          </a:p>
          <a:p>
            <a:pPr marL="285750" indent="-285750">
              <a:lnSpc>
                <a:spcPct val="90000"/>
              </a:lnSpc>
              <a:spcAft>
                <a:spcPts val="2400"/>
              </a:spcAft>
              <a:buFont typeface="Arial" pitchFamily="34" charset="0"/>
              <a:buChar char="•"/>
            </a:pPr>
            <a:r>
              <a:rPr lang="en-US" sz="2400" dirty="0"/>
              <a:t>The Advisory Board heard reports from various community partners including the Sheriff’s Department and Adventist Health Sonora.</a:t>
            </a:r>
          </a:p>
          <a:p>
            <a:pPr marL="285750" indent="-285750">
              <a:lnSpc>
                <a:spcPct val="90000"/>
              </a:lnSpc>
              <a:spcAft>
                <a:spcPts val="2400"/>
              </a:spcAft>
              <a:buFont typeface="Arial" pitchFamily="34" charset="0"/>
              <a:buChar char="•"/>
            </a:pPr>
            <a:r>
              <a:rPr lang="en-US" sz="2400" dirty="0"/>
              <a:t>5</a:t>
            </a:r>
            <a:r>
              <a:rPr lang="en-US" sz="2400" dirty="0">
                <a:solidFill>
                  <a:srgbClr val="FF0000"/>
                </a:solidFill>
              </a:rPr>
              <a:t> </a:t>
            </a:r>
            <a:r>
              <a:rPr lang="en-US" sz="2400" dirty="0"/>
              <a:t>currently seated Board Members have received training from the California Association of Local Behavioral Health Boards and Commissions and/or the California Institute for Behavioral Health Solutions within the last two years.</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C60C0344-87AE-4CD1-8949-943D5BC1399A}" type="slidenum">
              <a:rPr lang="en-US" sz="1800" smtClean="0">
                <a:solidFill>
                  <a:schemeClr val="tx1"/>
                </a:solidFill>
              </a:rPr>
              <a:pPr/>
              <a:t>5</a:t>
            </a:fld>
            <a:endParaRPr lang="en-US" sz="1800" dirty="0">
              <a:solidFill>
                <a:schemeClr val="tx1"/>
              </a:solidFill>
            </a:endParaRPr>
          </a:p>
        </p:txBody>
      </p:sp>
    </p:spTree>
    <p:extLst>
      <p:ext uri="{BB962C8B-B14F-4D97-AF65-F5344CB8AC3E}">
        <p14:creationId xmlns:p14="http://schemas.microsoft.com/office/powerpoint/2010/main" val="261929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7409" y="1868557"/>
            <a:ext cx="2054087" cy="369332"/>
          </a:xfrm>
          <a:prstGeom prst="rect">
            <a:avLst/>
          </a:prstGeom>
          <a:noFill/>
        </p:spPr>
        <p:txBody>
          <a:bodyPr wrap="square" rtlCol="0">
            <a:spAutoFit/>
          </a:bodyPr>
          <a:lstStyle/>
          <a:p>
            <a:endParaRPr lang="en-US" dirty="0"/>
          </a:p>
        </p:txBody>
      </p:sp>
      <p:sp>
        <p:nvSpPr>
          <p:cNvPr id="4" name="TextBox 3"/>
          <p:cNvSpPr txBox="1"/>
          <p:nvPr/>
        </p:nvSpPr>
        <p:spPr>
          <a:xfrm>
            <a:off x="825842" y="585533"/>
            <a:ext cx="10527957" cy="3247043"/>
          </a:xfrm>
          <a:prstGeom prst="rect">
            <a:avLst/>
          </a:prstGeom>
          <a:noFill/>
          <a:ln w="57150">
            <a:noFill/>
          </a:ln>
        </p:spPr>
        <p:txBody>
          <a:bodyPr wrap="square" rtlCol="0">
            <a:spAutoFit/>
          </a:bodyPr>
          <a:lstStyle/>
          <a:p>
            <a:pPr indent="-457200" algn="ctr">
              <a:spcAft>
                <a:spcPts val="600"/>
              </a:spcAft>
            </a:pPr>
            <a:r>
              <a:rPr lang="en-US" sz="3200" b="1" dirty="0"/>
              <a:t>Activities for 2016</a:t>
            </a:r>
          </a:p>
          <a:p>
            <a:pPr indent="-457200" algn="ctr">
              <a:spcAft>
                <a:spcPts val="600"/>
              </a:spcAft>
            </a:pPr>
            <a:endParaRPr lang="en-US" sz="2800" b="1" dirty="0"/>
          </a:p>
          <a:p>
            <a:pPr indent="-457200">
              <a:spcAft>
                <a:spcPts val="1800"/>
              </a:spcAft>
            </a:pPr>
            <a:r>
              <a:rPr lang="en-US" dirty="0"/>
              <a:t>August: Presentation of No Place Like Home Initiative – Kristi Conforti, MHSA Coordinator</a:t>
            </a:r>
          </a:p>
          <a:p>
            <a:pPr indent="-457200">
              <a:spcAft>
                <a:spcPts val="1800"/>
              </a:spcAft>
            </a:pPr>
            <a:r>
              <a:rPr lang="en-US" dirty="0"/>
              <a:t>September: Empanelled new TCBH Advisory Board Executive Committee</a:t>
            </a:r>
          </a:p>
          <a:p>
            <a:pPr marL="457200" indent="-457200">
              <a:spcAft>
                <a:spcPts val="1800"/>
              </a:spcAft>
            </a:pPr>
            <a:r>
              <a:rPr lang="en-US" dirty="0"/>
              <a:t>November: CALBH/BC Training Survey – Completed and submitted Update on CAIP Services/Program Changes – Rita Austin, Director</a:t>
            </a:r>
          </a:p>
          <a:p>
            <a:pPr indent="-457200">
              <a:spcAft>
                <a:spcPts val="1800"/>
              </a:spcAft>
            </a:pPr>
            <a:r>
              <a:rPr lang="en-US" dirty="0"/>
              <a:t>December: Public Hearing/Comments - MHSA Annual Update – Kristi Conforti, MHSA Coord.</a:t>
            </a:r>
          </a:p>
        </p:txBody>
      </p:sp>
      <p:sp>
        <p:nvSpPr>
          <p:cNvPr id="5" name="Slide Number Placeholder 4"/>
          <p:cNvSpPr>
            <a:spLocks noGrp="1"/>
          </p:cNvSpPr>
          <p:nvPr>
            <p:ph type="sldNum" sz="quarter" idx="12"/>
          </p:nvPr>
        </p:nvSpPr>
        <p:spPr/>
        <p:txBody>
          <a:bodyPr/>
          <a:lstStyle/>
          <a:p>
            <a:fld id="{C60C0344-87AE-4CD1-8949-943D5BC1399A}" type="slidenum">
              <a:rPr lang="en-US" sz="1800" smtClean="0">
                <a:solidFill>
                  <a:schemeClr val="tx1"/>
                </a:solidFill>
              </a:rPr>
              <a:pPr/>
              <a:t>6</a:t>
            </a:fld>
            <a:endParaRPr lang="en-US" sz="1800" dirty="0">
              <a:solidFill>
                <a:schemeClr val="tx1"/>
              </a:solidFill>
            </a:endParaRPr>
          </a:p>
        </p:txBody>
      </p:sp>
    </p:spTree>
    <p:extLst>
      <p:ext uri="{BB962C8B-B14F-4D97-AF65-F5344CB8AC3E}">
        <p14:creationId xmlns:p14="http://schemas.microsoft.com/office/powerpoint/2010/main" val="103297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25E1EA-CDC1-4AB6-A63E-1DEB1E936453}" type="slidenum">
              <a:rPr lang="en-US" smtClean="0"/>
              <a:pPr/>
              <a:t>7</a:t>
            </a:fld>
            <a:endParaRPr lang="en-US" dirty="0"/>
          </a:p>
        </p:txBody>
      </p:sp>
      <p:sp>
        <p:nvSpPr>
          <p:cNvPr id="3" name="TextBox 2"/>
          <p:cNvSpPr txBox="1"/>
          <p:nvPr/>
        </p:nvSpPr>
        <p:spPr>
          <a:xfrm>
            <a:off x="450285" y="800988"/>
            <a:ext cx="11102179" cy="4262705"/>
          </a:xfrm>
          <a:prstGeom prst="rect">
            <a:avLst/>
          </a:prstGeom>
          <a:noFill/>
          <a:ln w="57150">
            <a:noFill/>
          </a:ln>
        </p:spPr>
        <p:txBody>
          <a:bodyPr wrap="square" rtlCol="0">
            <a:spAutoFit/>
          </a:bodyPr>
          <a:lstStyle/>
          <a:p>
            <a:pPr indent="-457200" algn="ctr">
              <a:spcAft>
                <a:spcPts val="600"/>
              </a:spcAft>
            </a:pPr>
            <a:r>
              <a:rPr lang="en-US" sz="3200" b="1" dirty="0"/>
              <a:t>Activities for 2017</a:t>
            </a:r>
          </a:p>
          <a:p>
            <a:pPr indent="-548640">
              <a:spcAft>
                <a:spcPts val="1800"/>
              </a:spcAft>
            </a:pPr>
            <a:r>
              <a:rPr lang="en-US" dirty="0"/>
              <a:t>February: Laura’s Law Presentation – John </a:t>
            </a:r>
            <a:r>
              <a:rPr lang="en-US" dirty="0" err="1"/>
              <a:t>Leamy</a:t>
            </a:r>
            <a:r>
              <a:rPr lang="en-US" dirty="0"/>
              <a:t>, TCBH Advisory Board Bylaws Approved by BOS</a:t>
            </a:r>
          </a:p>
          <a:p>
            <a:pPr indent="-548640">
              <a:spcAft>
                <a:spcPts val="1800"/>
              </a:spcAft>
            </a:pPr>
            <a:r>
              <a:rPr lang="en-US" dirty="0"/>
              <a:t>April: 2016 Data Notebook – Completed and Submitted to CA Mental Health Board</a:t>
            </a:r>
          </a:p>
          <a:p>
            <a:pPr indent="-548640">
              <a:spcAft>
                <a:spcPts val="1800"/>
              </a:spcAft>
            </a:pPr>
            <a:r>
              <a:rPr lang="en-US" dirty="0"/>
              <a:t>June: Annual Update to the Cultural Competence Program Report – Sherry Bradley, Special 	Projects Staff Analyst</a:t>
            </a:r>
          </a:p>
          <a:p>
            <a:pPr indent="-548640">
              <a:spcAft>
                <a:spcPts val="1800"/>
              </a:spcAft>
            </a:pPr>
            <a:r>
              <a:rPr lang="en-US" dirty="0"/>
              <a:t>August:	BH Director Recruitment - Final Discussion and Recommendation to BOS </a:t>
            </a:r>
          </a:p>
          <a:p>
            <a:pPr indent="-548640">
              <a:spcAft>
                <a:spcPts val="1800"/>
              </a:spcAft>
            </a:pPr>
            <a:r>
              <a:rPr lang="en-US" dirty="0"/>
              <a:t>October: External Quality Review Final Report Presentation – Sarah Lambie, QI Coord.</a:t>
            </a:r>
          </a:p>
          <a:p>
            <a:pPr indent="-548640">
              <a:spcAft>
                <a:spcPts val="1800"/>
              </a:spcAft>
            </a:pPr>
            <a:r>
              <a:rPr lang="en-US" dirty="0"/>
              <a:t>December: Public Hearing for the MHSA 3-Year Plan - Kristi Conforti, MHSA Coord.</a:t>
            </a:r>
          </a:p>
          <a:p>
            <a:pPr indent="-457200">
              <a:spcAft>
                <a:spcPts val="600"/>
              </a:spcAft>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25E1EA-CDC1-4AB6-A63E-1DEB1E936453}" type="slidenum">
              <a:rPr lang="en-US" smtClean="0"/>
              <a:pPr/>
              <a:t>8</a:t>
            </a:fld>
            <a:endParaRPr lang="en-US" dirty="0"/>
          </a:p>
        </p:txBody>
      </p:sp>
      <p:sp>
        <p:nvSpPr>
          <p:cNvPr id="3" name="Rectangle 2"/>
          <p:cNvSpPr/>
          <p:nvPr/>
        </p:nvSpPr>
        <p:spPr>
          <a:xfrm>
            <a:off x="696286" y="866760"/>
            <a:ext cx="10821798" cy="4801314"/>
          </a:xfrm>
          <a:prstGeom prst="rect">
            <a:avLst/>
          </a:prstGeom>
        </p:spPr>
        <p:txBody>
          <a:bodyPr wrap="square">
            <a:spAutoFit/>
          </a:bodyPr>
          <a:lstStyle/>
          <a:p>
            <a:pPr indent="-457200" algn="ctr">
              <a:spcAft>
                <a:spcPts val="600"/>
              </a:spcAft>
            </a:pPr>
            <a:r>
              <a:rPr lang="en-US" sz="3200" b="1" dirty="0"/>
              <a:t>Activities for 2018</a:t>
            </a:r>
          </a:p>
          <a:p>
            <a:pPr indent="-457200">
              <a:spcAft>
                <a:spcPts val="600"/>
              </a:spcAft>
            </a:pPr>
            <a:endParaRPr lang="en-US" dirty="0"/>
          </a:p>
          <a:p>
            <a:pPr indent="-457200">
              <a:spcAft>
                <a:spcPts val="600"/>
              </a:spcAft>
            </a:pPr>
            <a:r>
              <a:rPr lang="en-US" dirty="0"/>
              <a:t>January: Community Partner Presentation by: Highway Patrol, Sheriffs Dept. and Sonora Police</a:t>
            </a:r>
          </a:p>
          <a:p>
            <a:pPr indent="-457200"/>
            <a:endParaRPr lang="en-US" dirty="0"/>
          </a:p>
          <a:p>
            <a:pPr indent="-457200"/>
            <a:r>
              <a:rPr lang="en-US" dirty="0"/>
              <a:t>April: 	Behavioral Health Program Presentations:</a:t>
            </a:r>
          </a:p>
          <a:p>
            <a:pPr lvl="2" indent="-457200">
              <a:buFont typeface="Arial" pitchFamily="34" charset="0"/>
              <a:buChar char="•"/>
            </a:pPr>
            <a:r>
              <a:rPr lang="en-US" dirty="0"/>
              <a:t>Department Overview – Steve </a:t>
            </a:r>
            <a:r>
              <a:rPr lang="en-US" dirty="0" err="1"/>
              <a:t>Boyack</a:t>
            </a:r>
            <a:r>
              <a:rPr lang="en-US" dirty="0"/>
              <a:t>, Asst. Director of HSA</a:t>
            </a:r>
          </a:p>
          <a:p>
            <a:pPr lvl="2" indent="-457200">
              <a:buFont typeface="Arial" pitchFamily="34" charset="0"/>
              <a:buChar char="•"/>
            </a:pPr>
            <a:r>
              <a:rPr lang="en-US" dirty="0"/>
              <a:t>Medical Records and Billing Program – </a:t>
            </a:r>
            <a:r>
              <a:rPr lang="en-US" dirty="0" err="1"/>
              <a:t>Misti</a:t>
            </a:r>
            <a:r>
              <a:rPr lang="en-US" dirty="0"/>
              <a:t> Ambler, BH Program Supervisor</a:t>
            </a:r>
          </a:p>
          <a:p>
            <a:pPr lvl="2" indent="-457200">
              <a:spcAft>
                <a:spcPts val="600"/>
              </a:spcAft>
              <a:buFont typeface="Arial" pitchFamily="34" charset="0"/>
              <a:buChar char="•"/>
            </a:pPr>
            <a:r>
              <a:rPr lang="en-US" dirty="0"/>
              <a:t>Crisis Access Intervention Program – Deb Dietz-</a:t>
            </a:r>
            <a:r>
              <a:rPr lang="en-US" dirty="0" err="1"/>
              <a:t>Neves</a:t>
            </a:r>
            <a:r>
              <a:rPr lang="en-US" dirty="0"/>
              <a:t>, BH Program Supervisor</a:t>
            </a:r>
          </a:p>
          <a:p>
            <a:pPr indent="-457200">
              <a:spcAft>
                <a:spcPts val="600"/>
              </a:spcAft>
            </a:pPr>
            <a:endParaRPr lang="en-US" dirty="0"/>
          </a:p>
          <a:p>
            <a:pPr indent="-457200">
              <a:spcAft>
                <a:spcPts val="600"/>
              </a:spcAft>
            </a:pPr>
            <a:r>
              <a:rPr lang="en-US" dirty="0"/>
              <a:t>May: 	CA Assoc. of BH Boards &amp; Commissions Training – Christine Elder</a:t>
            </a:r>
          </a:p>
          <a:p>
            <a:pPr indent="-457200">
              <a:spcAft>
                <a:spcPts val="600"/>
              </a:spcAft>
            </a:pPr>
            <a:r>
              <a:rPr lang="en-US" dirty="0"/>
              <a:t>	Behavioral Health Program Presentations:</a:t>
            </a:r>
          </a:p>
          <a:p>
            <a:pPr marL="1005840" lvl="2" indent="-457200">
              <a:buFont typeface="Arial" pitchFamily="34" charset="0"/>
              <a:buChar char="•"/>
            </a:pPr>
            <a:r>
              <a:rPr lang="en-US" dirty="0"/>
              <a:t>Full Service Partnership Program – Brock </a:t>
            </a:r>
            <a:r>
              <a:rPr lang="en-US" dirty="0" err="1"/>
              <a:t>Kolby</a:t>
            </a:r>
            <a:r>
              <a:rPr lang="en-US" dirty="0"/>
              <a:t>, BH Program Supervisor</a:t>
            </a:r>
          </a:p>
          <a:p>
            <a:pPr marL="1005840" lvl="2" indent="-457200">
              <a:spcAft>
                <a:spcPts val="600"/>
              </a:spcAft>
              <a:buFont typeface="Arial" pitchFamily="34" charset="0"/>
              <a:buChar char="•"/>
            </a:pPr>
            <a:r>
              <a:rPr lang="en-US" dirty="0"/>
              <a:t>Compliance Program – Tami </a:t>
            </a:r>
            <a:r>
              <a:rPr lang="en-US" dirty="0" err="1"/>
              <a:t>Mariscal</a:t>
            </a:r>
            <a:r>
              <a:rPr lang="en-US" dirty="0"/>
              <a:t>, BH Compliance Manager</a:t>
            </a:r>
          </a:p>
          <a:p>
            <a:pPr marL="1005840" lvl="2" indent="-457200">
              <a:spcAft>
                <a:spcPts val="600"/>
              </a:spcAft>
              <a:buFont typeface="Arial" pitchFamily="34" charset="0"/>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7409" y="1868557"/>
            <a:ext cx="2054087" cy="369332"/>
          </a:xfrm>
          <a:prstGeom prst="rect">
            <a:avLst/>
          </a:prstGeom>
          <a:noFill/>
        </p:spPr>
        <p:txBody>
          <a:bodyPr wrap="square" rtlCol="0">
            <a:spAutoFit/>
          </a:bodyPr>
          <a:lstStyle/>
          <a:p>
            <a:endParaRPr lang="en-US" dirty="0"/>
          </a:p>
        </p:txBody>
      </p:sp>
      <p:sp>
        <p:nvSpPr>
          <p:cNvPr id="4" name="TextBox 3"/>
          <p:cNvSpPr txBox="1"/>
          <p:nvPr/>
        </p:nvSpPr>
        <p:spPr>
          <a:xfrm>
            <a:off x="539220" y="170041"/>
            <a:ext cx="11121081" cy="5016758"/>
          </a:xfrm>
          <a:prstGeom prst="rect">
            <a:avLst/>
          </a:prstGeom>
          <a:noFill/>
          <a:ln w="57150">
            <a:noFill/>
          </a:ln>
        </p:spPr>
        <p:txBody>
          <a:bodyPr wrap="square" rtlCol="0">
            <a:spAutoFit/>
          </a:bodyPr>
          <a:lstStyle/>
          <a:p>
            <a:pPr indent="-457200" algn="ctr">
              <a:spcAft>
                <a:spcPts val="600"/>
              </a:spcAft>
            </a:pPr>
            <a:endParaRPr lang="en-US" sz="3200" dirty="0"/>
          </a:p>
          <a:p>
            <a:pPr indent="-457200" algn="ctr">
              <a:spcAft>
                <a:spcPts val="600"/>
              </a:spcAft>
            </a:pPr>
            <a:r>
              <a:rPr lang="en-US" sz="3200" b="1" dirty="0"/>
              <a:t>Activities for 2018 - Continued </a:t>
            </a:r>
          </a:p>
          <a:p>
            <a:pPr indent="-457200" algn="ctr">
              <a:spcAft>
                <a:spcPts val="600"/>
              </a:spcAft>
            </a:pPr>
            <a:endParaRPr lang="en-US" dirty="0"/>
          </a:p>
          <a:p>
            <a:pPr indent="-457200"/>
            <a:r>
              <a:rPr lang="en-US" dirty="0"/>
              <a:t>June: Behavioral Health Program Presentations:</a:t>
            </a:r>
          </a:p>
          <a:p>
            <a:pPr lvl="2" indent="-457200">
              <a:buFont typeface="Arial" pitchFamily="34" charset="0"/>
              <a:buChar char="•"/>
            </a:pPr>
            <a:r>
              <a:rPr lang="en-US" dirty="0"/>
              <a:t>Quality Improvement Program – Sarah Lambie, QI Coord.</a:t>
            </a:r>
          </a:p>
          <a:p>
            <a:pPr lvl="2" indent="-457200">
              <a:spcAft>
                <a:spcPts val="600"/>
              </a:spcAft>
              <a:buFont typeface="Arial" pitchFamily="34" charset="0"/>
              <a:buChar char="•"/>
            </a:pPr>
            <a:r>
              <a:rPr lang="en-US" dirty="0"/>
              <a:t>Substance Use Disorder Program – Sue McGuire, BH Program Supervisor</a:t>
            </a:r>
          </a:p>
          <a:p>
            <a:pPr indent="-457200"/>
            <a:endParaRPr lang="en-US" dirty="0"/>
          </a:p>
          <a:p>
            <a:pPr indent="-457200"/>
            <a:r>
              <a:rPr lang="en-US" dirty="0"/>
              <a:t>July: Behavioral Health Program Presentations:</a:t>
            </a:r>
          </a:p>
          <a:p>
            <a:pPr lvl="2" indent="-457200">
              <a:buFont typeface="Arial" pitchFamily="34" charset="0"/>
              <a:buChar char="•"/>
            </a:pPr>
            <a:r>
              <a:rPr lang="en-US" dirty="0"/>
              <a:t>Planned Services Program – Brock Kolby, BH Program Supervisor</a:t>
            </a:r>
          </a:p>
          <a:p>
            <a:pPr lvl="2" indent="-457200">
              <a:spcAft>
                <a:spcPts val="600"/>
              </a:spcAft>
              <a:buFont typeface="Arial" pitchFamily="34" charset="0"/>
              <a:buChar char="•"/>
            </a:pPr>
            <a:r>
              <a:rPr lang="en-US" dirty="0"/>
              <a:t>Fiscal – Janet Ang, BH Fiscal Supervisor</a:t>
            </a:r>
          </a:p>
          <a:p>
            <a:pPr lvl="2" indent="-457200">
              <a:spcAft>
                <a:spcPts val="600"/>
              </a:spcAft>
            </a:pPr>
            <a:endParaRPr lang="en-US" dirty="0"/>
          </a:p>
          <a:p>
            <a:pPr indent="-457200">
              <a:spcAft>
                <a:spcPts val="600"/>
              </a:spcAft>
            </a:pPr>
            <a:r>
              <a:rPr lang="en-US" dirty="0"/>
              <a:t>September: Tuolumne County Opioid Safety Conference Report – John </a:t>
            </a:r>
            <a:r>
              <a:rPr lang="en-US" dirty="0" err="1"/>
              <a:t>Leamy</a:t>
            </a:r>
            <a:endParaRPr lang="en-US" dirty="0"/>
          </a:p>
          <a:p>
            <a:pPr indent="-457200">
              <a:spcAft>
                <a:spcPts val="600"/>
              </a:spcAft>
            </a:pPr>
            <a:endParaRPr lang="en-US" dirty="0"/>
          </a:p>
          <a:p>
            <a:pPr indent="-457200"/>
            <a:r>
              <a:rPr lang="en-US" dirty="0"/>
              <a:t>October: Community Partner Presentation by TC Probation Dept. – Linda Downey, Probation Chief</a:t>
            </a:r>
          </a:p>
        </p:txBody>
      </p:sp>
      <p:sp>
        <p:nvSpPr>
          <p:cNvPr id="5" name="Slide Number Placeholder 4"/>
          <p:cNvSpPr>
            <a:spLocks noGrp="1"/>
          </p:cNvSpPr>
          <p:nvPr>
            <p:ph type="sldNum" sz="quarter" idx="12"/>
          </p:nvPr>
        </p:nvSpPr>
        <p:spPr/>
        <p:txBody>
          <a:bodyPr/>
          <a:lstStyle/>
          <a:p>
            <a:fld id="{C60C0344-87AE-4CD1-8949-943D5BC1399A}" type="slidenum">
              <a:rPr lang="en-US" sz="1800" smtClean="0">
                <a:solidFill>
                  <a:schemeClr val="tx1"/>
                </a:solidFill>
              </a:rPr>
              <a:pPr/>
              <a:t>9</a:t>
            </a:fld>
            <a:endParaRPr lang="en-US" sz="1800" dirty="0">
              <a:solidFill>
                <a:schemeClr val="tx1"/>
              </a:solidFill>
            </a:endParaRPr>
          </a:p>
        </p:txBody>
      </p:sp>
    </p:spTree>
    <p:extLst>
      <p:ext uri="{BB962C8B-B14F-4D97-AF65-F5344CB8AC3E}">
        <p14:creationId xmlns:p14="http://schemas.microsoft.com/office/powerpoint/2010/main" val="59079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3">
      <a:dk1>
        <a:srgbClr val="101911"/>
      </a:dk1>
      <a:lt1>
        <a:sysClr val="window" lastClr="FFFFFF"/>
      </a:lt1>
      <a:dk2>
        <a:srgbClr val="868A6F"/>
      </a:dk2>
      <a:lt2>
        <a:srgbClr val="EFF4EF"/>
      </a:lt2>
      <a:accent1>
        <a:srgbClr val="92D050"/>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ustom 13">
      <a:dk1>
        <a:srgbClr val="101911"/>
      </a:dk1>
      <a:lt1>
        <a:sysClr val="window" lastClr="FFFFFF"/>
      </a:lt1>
      <a:dk2>
        <a:srgbClr val="868A6F"/>
      </a:dk2>
      <a:lt2>
        <a:srgbClr val="EFF4EF"/>
      </a:lt2>
      <a:accent1>
        <a:srgbClr val="92D050"/>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TotalTime>
  <Words>1502</Words>
  <Application>Microsoft Office PowerPoint</Application>
  <PresentationFormat>Widescreen</PresentationFormat>
  <Paragraphs>284</Paragraphs>
  <Slides>22</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Arial Unicode MS</vt:lpstr>
      <vt:lpstr>Arial</vt:lpstr>
      <vt:lpstr>Calibri</vt:lpstr>
      <vt:lpstr>Century Schoolbook</vt:lpstr>
      <vt:lpstr>Lucida Sans Unicode</vt:lpstr>
      <vt:lpstr>Verdana</vt:lpstr>
      <vt:lpstr>Wingdings</vt:lpstr>
      <vt:lpstr>Wingdings 2</vt:lpstr>
      <vt:lpstr>Wingdings 3</vt:lpstr>
      <vt:lpstr>Concourse</vt:lpstr>
      <vt:lpstr>1_Concourse</vt:lpstr>
      <vt:lpstr>Tuolumne County  Behavioral Health Advisory 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Tuolumne County  Behavioral Health Department Outpatient Services</vt:lpstr>
      <vt:lpstr>Persons Served  Outpatient Services</vt:lpstr>
      <vt:lpstr>Peer Services</vt:lpstr>
      <vt:lpstr>Inpatient and Residential Services</vt:lpstr>
      <vt:lpstr>PowerPoint Presentation</vt:lpstr>
      <vt:lpstr>2018 Highlights</vt:lpstr>
      <vt:lpstr>Ongoing Challenges  and Opportunities</vt:lpstr>
      <vt:lpstr>Advisory Board  Recommendations</vt:lpstr>
      <vt:lpstr>Requests to the Board of Supervisors</vt:lpstr>
      <vt:lpstr>Thank you!</vt:lpstr>
    </vt:vector>
  </TitlesOfParts>
  <Company>County of Tuolumne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Tuolumne County  Mental Health Advisory Board</dc:title>
  <dc:creator>Pandora Armbruster</dc:creator>
  <cp:lastModifiedBy>Pandora Armbruster</cp:lastModifiedBy>
  <cp:revision>77</cp:revision>
  <cp:lastPrinted>2019-01-08T20:20:28Z</cp:lastPrinted>
  <dcterms:created xsi:type="dcterms:W3CDTF">2018-12-13T20:19:05Z</dcterms:created>
  <dcterms:modified xsi:type="dcterms:W3CDTF">2019-10-25T21:38:18Z</dcterms:modified>
</cp:coreProperties>
</file>