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91" r:id="rId5"/>
  </p:sldMasterIdLst>
  <p:notesMasterIdLst>
    <p:notesMasterId r:id="rId27"/>
  </p:notesMasterIdLst>
  <p:handoutMasterIdLst>
    <p:handoutMasterId r:id="rId28"/>
  </p:handoutMasterIdLst>
  <p:sldIdLst>
    <p:sldId id="431" r:id="rId6"/>
    <p:sldId id="408" r:id="rId7"/>
    <p:sldId id="412" r:id="rId8"/>
    <p:sldId id="413" r:id="rId9"/>
    <p:sldId id="414" r:id="rId10"/>
    <p:sldId id="415" r:id="rId11"/>
    <p:sldId id="416" r:id="rId12"/>
    <p:sldId id="417" r:id="rId13"/>
    <p:sldId id="418" r:id="rId14"/>
    <p:sldId id="419" r:id="rId15"/>
    <p:sldId id="421" r:id="rId16"/>
    <p:sldId id="425" r:id="rId17"/>
    <p:sldId id="422" r:id="rId18"/>
    <p:sldId id="429" r:id="rId19"/>
    <p:sldId id="430" r:id="rId20"/>
    <p:sldId id="423" r:id="rId21"/>
    <p:sldId id="411" r:id="rId22"/>
    <p:sldId id="427" r:id="rId23"/>
    <p:sldId id="428" r:id="rId24"/>
    <p:sldId id="426" r:id="rId25"/>
    <p:sldId id="400" r:id="rId26"/>
  </p:sldIdLst>
  <p:sldSz cx="9144000" cy="6858000" type="screen4x3"/>
  <p:notesSz cx="7010400" cy="92964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14">
          <p15:clr>
            <a:srgbClr val="A4A3A4"/>
          </p15:clr>
        </p15:guide>
        <p15:guide id="2" orient="horz" pos="796">
          <p15:clr>
            <a:srgbClr val="A4A3A4"/>
          </p15:clr>
        </p15:guide>
        <p15:guide id="3" orient="horz" pos="907">
          <p15:clr>
            <a:srgbClr val="A4A3A4"/>
          </p15:clr>
        </p15:guide>
        <p15:guide id="4" pos="5645">
          <p15:clr>
            <a:srgbClr val="A4A3A4"/>
          </p15:clr>
        </p15:guide>
        <p15:guide id="5" pos="128">
          <p15:clr>
            <a:srgbClr val="A4A3A4"/>
          </p15:clr>
        </p15:guide>
        <p15:guide id="6" pos="2937">
          <p15:clr>
            <a:srgbClr val="A4A3A4"/>
          </p15:clr>
        </p15:guide>
        <p15:guide id="7" pos="2823">
          <p15:clr>
            <a:srgbClr val="A4A3A4"/>
          </p15:clr>
        </p15:guide>
        <p15:guide id="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eresa Comstock" initials="TC" lastIdx="0" clrIdx="0">
    <p:extLst>
      <p:ext uri="{19B8F6BF-5375-455C-9EA6-DF929625EA0E}">
        <p15:presenceInfo xmlns:p15="http://schemas.microsoft.com/office/powerpoint/2012/main" userId="Theresa Comstoc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030A0"/>
    <a:srgbClr val="CBD6E3"/>
    <a:srgbClr val="CCCCFF"/>
    <a:srgbClr val="FDD5AD"/>
    <a:srgbClr val="BCEAFF"/>
    <a:srgbClr val="CCFF99"/>
    <a:srgbClr val="E8EFF3"/>
    <a:srgbClr val="EAEAEA"/>
    <a:srgbClr val="E7ECF2"/>
    <a:srgbClr val="FA9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2236" autoAdjust="0"/>
  </p:normalViewPr>
  <p:slideViewPr>
    <p:cSldViewPr snapToObjects="1">
      <p:cViewPr varScale="1">
        <p:scale>
          <a:sx n="108" d="100"/>
          <a:sy n="108" d="100"/>
        </p:scale>
        <p:origin x="402" y="96"/>
      </p:cViewPr>
      <p:guideLst>
        <p:guide orient="horz" pos="4214"/>
        <p:guide orient="horz" pos="796"/>
        <p:guide orient="horz" pos="907"/>
        <p:guide pos="5645"/>
        <p:guide pos="128"/>
        <p:guide pos="2937"/>
        <p:guide pos="2823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6564"/>
    </p:cViewPr>
  </p:sorterViewPr>
  <p:notesViewPr>
    <p:cSldViewPr snapToObjects="1">
      <p:cViewPr varScale="1">
        <p:scale>
          <a:sx n="84" d="100"/>
          <a:sy n="84" d="100"/>
        </p:scale>
        <p:origin x="3792" y="108"/>
      </p:cViewPr>
      <p:guideLst>
        <p:guide orient="horz" pos="2929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8604" cy="465266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63" y="2"/>
            <a:ext cx="3038604" cy="465266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A61AAF3E-78B5-4144-976B-297CC14009C3}" type="datetimeFigureOut">
              <a:rPr lang="en-US" smtClean="0"/>
              <a:pPr/>
              <a:t>5/2/2022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47"/>
            <a:ext cx="3038604" cy="465266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63" y="8829647"/>
            <a:ext cx="3038604" cy="465266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1FFC5E5C-ABBB-964B-81CC-6A91D4BDB4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47032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1" y="0"/>
            <a:ext cx="3037840" cy="464820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DF1C3A0D-9514-43B5-ABA9-5DEFCF538ABB}" type="datetimeFigureOut">
              <a:rPr lang="en-GB" smtClean="0"/>
              <a:pPr/>
              <a:t>02/05/2022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6" rIns="91413" bIns="45706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4"/>
            <a:ext cx="5608320" cy="4183380"/>
          </a:xfrm>
          <a:prstGeom prst="rect">
            <a:avLst/>
          </a:prstGeom>
        </p:spPr>
        <p:txBody>
          <a:bodyPr vert="horz" lIns="91413" tIns="45706" rIns="91413" bIns="4570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70"/>
            <a:ext cx="3037840" cy="464820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1" y="8829970"/>
            <a:ext cx="3037840" cy="464820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4730D67A-D9E3-4BE9-8ED2-FC85EA95D0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110490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="" xmlns:a16="http://schemas.microsoft.com/office/drawing/2014/main" id="{50FED9EE-67B9-4062-92E4-9FD834B5E9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="" xmlns:a16="http://schemas.microsoft.com/office/drawing/2014/main" id="{7AFC8590-27D5-410E-949A-F436939DE9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447592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33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670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425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2330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9221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3092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3918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8587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3071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446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0718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0864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65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208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074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0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523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852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633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387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152400"/>
            <a:ext cx="8442960" cy="1018754"/>
          </a:xfrm>
          <a:prstGeom prst="rect">
            <a:avLst/>
          </a:prstGeom>
        </p:spPr>
        <p:txBody>
          <a:bodyPr vert="horz" lIns="0" anchor="ctr" anchorCtr="0"/>
          <a:lstStyle>
            <a:lvl1pPr marL="0" indent="0">
              <a:buNone/>
              <a:defRPr sz="24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z="2800" dirty="0"/>
              <a:t>Click to Add Page Title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47760" y="6598285"/>
            <a:ext cx="396240" cy="25971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7E10333D-3632-4070-8022-5E40116BD4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90613C77-A7AD-48F5-AB28-85CC99052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663" y="1614487"/>
            <a:ext cx="8444097" cy="181451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13628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7" name="Rectangle 37">
            <a:extLst>
              <a:ext uri="{FF2B5EF4-FFF2-40B4-BE49-F238E27FC236}">
                <a16:creationId xmlns:a16="http://schemas.microsoft.com/office/drawing/2014/main" xmlns="" id="{2F6FC8D1-1AC8-4777-A383-E84E7FFC3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00238"/>
            <a:ext cx="9144000" cy="22621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xmlns="" id="{EA2136F4-2214-4A43-85E2-FF621DFA58F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41350" y="3163888"/>
            <a:ext cx="6369050" cy="6889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b"/>
          <a:lstStyle>
            <a:lvl1pPr>
              <a:lnSpc>
                <a:spcPct val="95000"/>
              </a:lnSpc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en-US" noProof="0" dirty="0"/>
              <a:t>Click to edit title style</a:t>
            </a:r>
          </a:p>
        </p:txBody>
      </p:sp>
      <p:sp>
        <p:nvSpPr>
          <p:cNvPr id="25649" name="Rectangle 49">
            <a:extLst>
              <a:ext uri="{FF2B5EF4-FFF2-40B4-BE49-F238E27FC236}">
                <a16:creationId xmlns:a16="http://schemas.microsoft.com/office/drawing/2014/main" xmlns="" id="{2CAD5996-DEDD-4280-8FC6-ED17DA793D76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718175" y="5059363"/>
            <a:ext cx="2773363" cy="10620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>
              <a:spcBef>
                <a:spcPct val="70000"/>
              </a:spcBef>
              <a:buFont typeface="Arial" panose="020B0604020202020204" pitchFamily="34" charset="0"/>
              <a:buNone/>
              <a:defRPr sz="1600" b="1"/>
            </a:lvl1pPr>
          </a:lstStyle>
          <a:p>
            <a:pPr lvl="0"/>
            <a:r>
              <a:rPr lang="en-US" altLang="en-US" noProof="0"/>
              <a:t>Click to edit Master</a:t>
            </a:r>
          </a:p>
          <a:p>
            <a:pPr lvl="0"/>
            <a:r>
              <a:rPr lang="en-US" altLang="en-US" noProof="0"/>
              <a:t>subtitle style</a:t>
            </a:r>
          </a:p>
        </p:txBody>
      </p:sp>
      <p:sp>
        <p:nvSpPr>
          <p:cNvPr id="25664" name="Line 64">
            <a:extLst>
              <a:ext uri="{FF2B5EF4-FFF2-40B4-BE49-F238E27FC236}">
                <a16:creationId xmlns:a16="http://schemas.microsoft.com/office/drawing/2014/main" xmlns="" id="{90B4450A-F7B9-4616-B2D2-FDC37B4A6B9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8175" y="6192838"/>
            <a:ext cx="3425825" cy="0"/>
          </a:xfrm>
          <a:prstGeom prst="line">
            <a:avLst/>
          </a:prstGeom>
          <a:noFill/>
          <a:ln w="158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457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7FD136-B64A-49CB-8B73-3CBFCE5FE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62185DC-0C87-4A20-950A-DF46F854D3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E407AA-BD43-45BF-A3CA-921028C35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03B7F-84D6-444C-BD08-A9EBE161BF90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C4D8F9-03F6-4248-9E47-5061D2D07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D84355-18DE-42AB-9A84-C77471C88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DD034-7E91-40D3-B08E-963130CFC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168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58BF77-266A-40FC-8B53-5AE975326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EA50CF-2BA2-4A4A-90E9-E7E7B9E5E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B992F3-3E65-40A4-A725-69A82CCF8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03B7F-84D6-444C-BD08-A9EBE161BF90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F7E57C-F0C3-457F-AB0C-B7FF3AA8F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C95BA8A-2C49-4E6B-8187-237F97050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333D-3632-4070-8022-5E40116BD47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296445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6D7C74-B9AD-4708-8E70-39DD3C62C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216ADFA-A05E-4F8E-8FC7-EAAC48103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0FD4A5-7C3D-4DF4-A691-D0FEE5A60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03B7F-84D6-444C-BD08-A9EBE161BF90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5528FA-12FC-49C6-B5E2-18903F512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4A0487-4179-44A2-86D9-1B17597AB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333D-3632-4070-8022-5E40116BD47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088394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B1843E-12C0-4314-956F-DEB15B545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B3D277-CFCB-4EE5-AC88-EC9FA00D69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279B228-45F4-4400-BBD8-FFB2F429D1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4213766-B2C2-45A2-9F70-3E71D501F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03B7F-84D6-444C-BD08-A9EBE161BF90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F96DB6C-F323-4BD1-832D-7D050304D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8DD854A-3807-43F3-81BC-09D9B8F50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333D-3632-4070-8022-5E40116BD47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860571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D7B00C-89D8-4D4F-B1C8-F603BBCE8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2EC77D1-7E25-4135-91BD-883D4BCF2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58DED3D-98F3-41C6-8DC8-A544F64BE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108AA57-A203-4C56-847B-5D5672838A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9CF21D8-BB9D-47B9-8E17-7F531F5C7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1F87168-0D27-4F80-BA3F-36248BDB0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03B7F-84D6-444C-BD08-A9EBE161BF90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7C18453-F6F5-4D60-9B5C-A483EE257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45035F6-9162-460B-8634-7547CDC0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333D-3632-4070-8022-5E40116BD47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827088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5172B5-8087-4C03-B13C-E03A447C5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A7E1A28-7EA2-4E7C-958B-D765A41CC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03B7F-84D6-444C-BD08-A9EBE161BF90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7F21676-43BE-418F-9083-EB55D5454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03CE438-D930-4D53-8C45-57E2FE582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333D-3632-4070-8022-5E40116BD47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022614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FC5A89D-978D-4CC2-8D6E-6E427F6E6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03B7F-84D6-444C-BD08-A9EBE161BF90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03C7D66-5017-4ECF-9C0E-B2BC66BDC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787BD5A-33DB-4AF0-9831-DCCDCB7E1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333D-3632-4070-8022-5E40116BD47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0544626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CC220D-3ADE-44BD-B56E-CDF034C6D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4D0071-39F5-4116-96BB-D24B7D9BD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8171281-5CE9-46BA-A75F-1A7E3BC244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653DA1B-0D07-48BF-AD25-14552EC1D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03B7F-84D6-444C-BD08-A9EBE161BF90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37FA9A8-1352-4170-A392-1B7F00F4D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641AB9B-79B1-407A-9F44-2E69EC34A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333D-3632-4070-8022-5E40116BD47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7214693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59E87A-E913-48A6-B86A-FF7F221D2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A8475B4-36F1-4668-84BF-C4D22EBCE2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B4F7F05-474B-4AC9-AB1E-5B1177D8B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2F1FE94-E919-49FD-B6F9-04A25728C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03B7F-84D6-444C-BD08-A9EBE161BF90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0258CA1-E454-44C8-81B2-1C24A8326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B3D9FEF-BC85-4E9E-B258-E64A3348D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333D-3632-4070-8022-5E40116BD47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904351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right n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47760" y="6598285"/>
            <a:ext cx="396240" cy="25971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7E10333D-3632-4070-8022-5E40116BD4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94FDC52B-CE36-48C1-9DB4-A39099856A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90687"/>
            <a:ext cx="3814762" cy="18145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xmlns="" id="{F6097722-510F-41DB-8350-82EC4E5965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9637" y="1690687"/>
            <a:ext cx="3814763" cy="18145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xmlns="" id="{CB767008-2962-4324-89B6-442E378275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152400"/>
            <a:ext cx="8442960" cy="1018754"/>
          </a:xfrm>
          <a:prstGeom prst="rect">
            <a:avLst/>
          </a:prstGeom>
        </p:spPr>
        <p:txBody>
          <a:bodyPr vert="horz" lIns="0" anchor="ctr" anchorCtr="0"/>
          <a:lstStyle>
            <a:lvl1pPr marL="0" indent="0">
              <a:buNone/>
              <a:defRPr sz="24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z="2800" dirty="0"/>
              <a:t>Click to Add Page Title</a:t>
            </a:r>
          </a:p>
        </p:txBody>
      </p:sp>
    </p:spTree>
    <p:extLst>
      <p:ext uri="{BB962C8B-B14F-4D97-AF65-F5344CB8AC3E}">
        <p14:creationId xmlns:p14="http://schemas.microsoft.com/office/powerpoint/2010/main" val="1825280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F53A0C-9223-4185-B3E5-55FA33392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FADCD95-C06C-4C43-B49F-E086719865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35E80C-79E8-4085-BE35-7EF3D3056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03B7F-84D6-444C-BD08-A9EBE161BF90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B95B68-C845-4082-84D1-7A234510B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24D3E6-F686-4F12-AF46-403990230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333D-3632-4070-8022-5E40116BD47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0902134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9169FF0-31EB-40B5-BB1A-E4B19D5CCA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8A99363-6BB3-4E93-92C5-BAAF84E64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F5B434-43A7-49FC-B5B5-6072EF9ED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03B7F-84D6-444C-BD08-A9EBE161BF90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D15C68-6699-4B4F-AEED-D59C7D3A1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A7872A-2BCF-4505-8B1A-E866F9FEA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333D-3632-4070-8022-5E40116BD47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0062452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152400"/>
            <a:ext cx="8442960" cy="1018754"/>
          </a:xfrm>
          <a:prstGeom prst="rect">
            <a:avLst/>
          </a:prstGeom>
        </p:spPr>
        <p:txBody>
          <a:bodyPr vert="horz" lIns="0" anchor="ctr" anchorCtr="0"/>
          <a:lstStyle>
            <a:lvl1pPr marL="0" indent="0">
              <a:buNone/>
              <a:defRPr sz="24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z="2800" dirty="0"/>
              <a:t>Click to Add Page Title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47760" y="6598285"/>
            <a:ext cx="396240" cy="25971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7E10333D-3632-4070-8022-5E40116BD4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90613C77-A7AD-48F5-AB28-85CC99052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663" y="1614487"/>
            <a:ext cx="8444097" cy="181451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69984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203201" y="1447800"/>
            <a:ext cx="8758238" cy="329122"/>
          </a:xfrm>
          <a:prstGeom prst="rect">
            <a:avLst/>
          </a:prstGeom>
        </p:spPr>
        <p:txBody>
          <a:bodyPr/>
          <a:lstStyle>
            <a:lvl1pPr marL="36000" indent="0">
              <a:lnSpc>
                <a:spcPct val="130000"/>
              </a:lnSpc>
              <a:buClrTx/>
              <a:buFont typeface="Arial"/>
              <a:buNone/>
              <a:defRPr sz="1600" b="1" cap="all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5600" indent="-104400">
              <a:lnSpc>
                <a:spcPct val="130000"/>
              </a:lnSpc>
              <a:buFont typeface="Arial"/>
              <a:buChar char="•"/>
              <a:defRPr sz="1400">
                <a:solidFill>
                  <a:schemeClr val="tx1"/>
                </a:solidFill>
              </a:defRPr>
            </a:lvl2pPr>
            <a:lvl3pPr marL="532800" marR="0" indent="-86400" algn="l" defTabSz="4572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1200" baseline="0">
                <a:solidFill>
                  <a:schemeClr val="tx1"/>
                </a:solidFill>
              </a:defRPr>
            </a:lvl3pPr>
            <a:lvl4pPr marL="1600200" indent="-228600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203200" y="1782783"/>
            <a:ext cx="8758238" cy="4906942"/>
          </a:xfrm>
          <a:prstGeom prst="rect">
            <a:avLst/>
          </a:prstGeom>
        </p:spPr>
        <p:txBody>
          <a:bodyPr/>
          <a:lstStyle>
            <a:lvl1pPr marL="144000" indent="-108000">
              <a:lnSpc>
                <a:spcPct val="130000"/>
              </a:lnSpc>
              <a:buClrTx/>
              <a:buFont typeface="Arial"/>
              <a:buChar char="•"/>
              <a:defRPr sz="1600" b="0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5600" indent="-104400">
              <a:lnSpc>
                <a:spcPct val="130000"/>
              </a:lnSpc>
              <a:buFont typeface="Arial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2800" marR="0" indent="-86400" algn="l" defTabSz="4572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1200" baseline="0">
                <a:solidFill>
                  <a:schemeClr val="tx1"/>
                </a:solidFill>
              </a:defRPr>
            </a:lvl3pPr>
            <a:lvl4pPr marL="1600200" indent="-228600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 dirty="0"/>
              <a:t>Second level</a:t>
            </a:r>
          </a:p>
          <a:p>
            <a:pPr lvl="1"/>
            <a:r>
              <a:rPr lang="nl-NL" dirty="0"/>
              <a:t>level</a:t>
            </a:r>
          </a:p>
        </p:txBody>
      </p:sp>
    </p:spTree>
    <p:extLst>
      <p:ext uri="{BB962C8B-B14F-4D97-AF65-F5344CB8AC3E}">
        <p14:creationId xmlns:p14="http://schemas.microsoft.com/office/powerpoint/2010/main" val="1844344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03200" y="1524000"/>
            <a:ext cx="8758238" cy="5165725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47760" y="6598285"/>
            <a:ext cx="396240" cy="25971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7E10333D-3632-4070-8022-5E40116BD47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0852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03200" y="1447799"/>
            <a:ext cx="4278313" cy="5241926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4662488" y="1447800"/>
            <a:ext cx="4298950" cy="321671"/>
          </a:xfrm>
          <a:prstGeom prst="rect">
            <a:avLst/>
          </a:prstGeom>
        </p:spPr>
        <p:txBody>
          <a:bodyPr lIns="0"/>
          <a:lstStyle>
            <a:lvl1pPr marL="36000" indent="0">
              <a:lnSpc>
                <a:spcPct val="130000"/>
              </a:lnSpc>
              <a:buClrTx/>
              <a:buFont typeface="Arial"/>
              <a:buNone/>
              <a:defRPr sz="1600" b="1" cap="all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5600" indent="-104400">
              <a:lnSpc>
                <a:spcPct val="130000"/>
              </a:lnSpc>
              <a:buFont typeface="Arial"/>
              <a:buChar char="•"/>
              <a:defRPr sz="1400">
                <a:solidFill>
                  <a:schemeClr val="tx1"/>
                </a:solidFill>
              </a:defRPr>
            </a:lvl2pPr>
            <a:lvl3pPr marL="532800" marR="0" indent="-86400" algn="l" defTabSz="4572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1200" baseline="0">
                <a:solidFill>
                  <a:schemeClr val="tx1"/>
                </a:solidFill>
              </a:defRPr>
            </a:lvl3pPr>
            <a:lvl4pPr marL="1600200" indent="-228600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 dirty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662488" y="1767839"/>
            <a:ext cx="4298950" cy="4921885"/>
          </a:xfrm>
          <a:prstGeom prst="rect">
            <a:avLst/>
          </a:prstGeom>
        </p:spPr>
        <p:txBody>
          <a:bodyPr lIns="0"/>
          <a:lstStyle>
            <a:lvl1pPr marL="144000" indent="-108000">
              <a:lnSpc>
                <a:spcPct val="130000"/>
              </a:lnSpc>
              <a:buClrTx/>
              <a:buFont typeface="Arial"/>
              <a:buChar char="•"/>
              <a:defRPr sz="1600" b="0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5600" indent="-104400">
              <a:lnSpc>
                <a:spcPct val="130000"/>
              </a:lnSpc>
              <a:buFont typeface="Arial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2800" marR="0" indent="-86400" algn="l" defTabSz="4572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1200" baseline="0">
                <a:solidFill>
                  <a:schemeClr val="tx1"/>
                </a:solidFill>
              </a:defRPr>
            </a:lvl3pPr>
            <a:lvl4pPr marL="1600200" indent="-228600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 dirty="0"/>
              <a:t>Second level</a:t>
            </a:r>
          </a:p>
          <a:p>
            <a:pPr lvl="1"/>
            <a:r>
              <a:rPr lang="nl-NL" dirty="0"/>
              <a:t>level</a:t>
            </a: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47760" y="6598285"/>
            <a:ext cx="396240" cy="25971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7E10333D-3632-4070-8022-5E40116BD47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2010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203201" y="1447801"/>
            <a:ext cx="3378199" cy="5241924"/>
          </a:xfrm>
          <a:prstGeom prst="rect">
            <a:avLst/>
          </a:prstGeom>
        </p:spPr>
        <p:txBody>
          <a:bodyPr lIns="0"/>
          <a:lstStyle>
            <a:lvl1pPr marL="144000" indent="-108000">
              <a:lnSpc>
                <a:spcPct val="100000"/>
              </a:lnSpc>
              <a:spcBef>
                <a:spcPts val="1200"/>
              </a:spcBef>
              <a:buClrTx/>
              <a:buFont typeface="Arial"/>
              <a:buChar char="•"/>
              <a:defRPr sz="1600" b="1" cap="none">
                <a:solidFill>
                  <a:schemeClr val="tx2"/>
                </a:solidFill>
              </a:defRPr>
            </a:lvl1pPr>
            <a:lvl2pPr marL="345600" indent="-1044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1400" baseline="0">
                <a:solidFill>
                  <a:schemeClr val="tx1"/>
                </a:solidFill>
              </a:defRPr>
            </a:lvl2pPr>
            <a:lvl3pPr marL="532800" marR="0" indent="-86400" algn="l" defTabSz="4572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1200" baseline="0">
                <a:solidFill>
                  <a:schemeClr val="tx1"/>
                </a:solidFill>
              </a:defRPr>
            </a:lvl3pPr>
            <a:lvl4pPr marL="1600200" indent="-228600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 dirty="0"/>
              <a:t>Second level</a:t>
            </a:r>
          </a:p>
          <a:p>
            <a:pPr lvl="1"/>
            <a:r>
              <a:rPr lang="nl-NL" dirty="0"/>
              <a:t>Level 3</a:t>
            </a:r>
          </a:p>
          <a:p>
            <a:pPr lvl="0"/>
            <a:r>
              <a:rPr lang="nl-NL" dirty="0"/>
              <a:t>Level 2 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662489" y="1447800"/>
            <a:ext cx="4298950" cy="5241925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47760" y="6598285"/>
            <a:ext cx="396240" cy="25971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7E10333D-3632-4070-8022-5E40116BD47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7535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662488" y="1447800"/>
            <a:ext cx="4298950" cy="254508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27"/>
          </p:nvPr>
        </p:nvSpPr>
        <p:spPr>
          <a:xfrm>
            <a:off x="4662487" y="4150360"/>
            <a:ext cx="4298952" cy="2539365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203200" y="1447800"/>
            <a:ext cx="4278313" cy="321671"/>
          </a:xfrm>
          <a:prstGeom prst="rect">
            <a:avLst/>
          </a:prstGeom>
        </p:spPr>
        <p:txBody>
          <a:bodyPr lIns="0"/>
          <a:lstStyle>
            <a:lvl1pPr marL="36000" indent="0">
              <a:lnSpc>
                <a:spcPct val="130000"/>
              </a:lnSpc>
              <a:buClrTx/>
              <a:buFont typeface="Arial"/>
              <a:buNone/>
              <a:defRPr sz="1600" b="1" cap="all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5600" indent="-104400">
              <a:lnSpc>
                <a:spcPct val="130000"/>
              </a:lnSpc>
              <a:buFont typeface="Arial"/>
              <a:buChar char="•"/>
              <a:defRPr sz="1400">
                <a:solidFill>
                  <a:schemeClr val="tx1"/>
                </a:solidFill>
              </a:defRPr>
            </a:lvl2pPr>
            <a:lvl3pPr marL="532800" marR="0" indent="-86400" algn="l" defTabSz="4572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1200" baseline="0">
                <a:solidFill>
                  <a:schemeClr val="tx1"/>
                </a:solidFill>
              </a:defRPr>
            </a:lvl3pPr>
            <a:lvl4pPr marL="1600200" indent="-228600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203200" y="1778000"/>
            <a:ext cx="4278313" cy="4911725"/>
          </a:xfrm>
          <a:prstGeom prst="rect">
            <a:avLst/>
          </a:prstGeom>
        </p:spPr>
        <p:txBody>
          <a:bodyPr lIns="0"/>
          <a:lstStyle>
            <a:lvl1pPr marL="144000" indent="-108000">
              <a:lnSpc>
                <a:spcPct val="130000"/>
              </a:lnSpc>
              <a:buClrTx/>
              <a:buFont typeface="Arial"/>
              <a:buChar char="•"/>
              <a:defRPr sz="1600" b="0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5600" indent="-104400">
              <a:lnSpc>
                <a:spcPct val="130000"/>
              </a:lnSpc>
              <a:buFont typeface="Arial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2800" marR="0" indent="-86400" algn="l" defTabSz="4572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1200" baseline="0">
                <a:solidFill>
                  <a:schemeClr val="tx1"/>
                </a:solidFill>
              </a:defRPr>
            </a:lvl3pPr>
            <a:lvl4pPr marL="1600200" indent="-228600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 dirty="0"/>
              <a:t>Second level</a:t>
            </a:r>
          </a:p>
          <a:p>
            <a:pPr lvl="1"/>
            <a:r>
              <a:rPr lang="nl-NL" dirty="0"/>
              <a:t>level</a:t>
            </a:r>
          </a:p>
        </p:txBody>
      </p:sp>
      <p:sp>
        <p:nvSpPr>
          <p:cNvPr id="1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47760" y="6598285"/>
            <a:ext cx="396240" cy="25971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7E10333D-3632-4070-8022-5E40116BD47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8317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1779112" y="2269517"/>
            <a:ext cx="5567044" cy="369997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 vert="horz"/>
          <a:lstStyle/>
          <a:p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203201" y="1447800"/>
            <a:ext cx="8758238" cy="321671"/>
          </a:xfrm>
          <a:prstGeom prst="rect">
            <a:avLst/>
          </a:prstGeom>
        </p:spPr>
        <p:txBody>
          <a:bodyPr lIns="0"/>
          <a:lstStyle>
            <a:lvl1pPr marL="36000" indent="0">
              <a:lnSpc>
                <a:spcPct val="130000"/>
              </a:lnSpc>
              <a:buClrTx/>
              <a:buFont typeface="Arial"/>
              <a:buNone/>
              <a:defRPr sz="1600" b="1" cap="all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5600" indent="-104400">
              <a:lnSpc>
                <a:spcPct val="130000"/>
              </a:lnSpc>
              <a:buFont typeface="Arial"/>
              <a:buChar char="•"/>
              <a:defRPr sz="1400">
                <a:solidFill>
                  <a:schemeClr val="tx1"/>
                </a:solidFill>
              </a:defRPr>
            </a:lvl2pPr>
            <a:lvl3pPr marL="532800" marR="0" indent="-86400" algn="l" defTabSz="4572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1200" baseline="0">
                <a:solidFill>
                  <a:schemeClr val="tx1"/>
                </a:solidFill>
              </a:defRPr>
            </a:lvl3pPr>
            <a:lvl4pPr marL="1600200" indent="-228600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244896"/>
            <a:ext cx="8366760" cy="1018754"/>
          </a:xfrm>
          <a:prstGeom prst="rect">
            <a:avLst/>
          </a:prstGeom>
        </p:spPr>
        <p:txBody>
          <a:bodyPr vert="horz" lIns="0" anchor="ctr" anchorCtr="0"/>
          <a:lstStyle>
            <a:lvl1pPr marL="0" indent="0">
              <a:buNone/>
              <a:defRPr sz="24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z="2800" dirty="0"/>
              <a:t>Click to Add Page Title</a:t>
            </a: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47760" y="6598285"/>
            <a:ext cx="396240" cy="25971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7E10333D-3632-4070-8022-5E40116BD47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7860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118874"/>
            <a:ext cx="8686800" cy="110032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Type key insight in sentence case</a:t>
            </a:r>
          </a:p>
        </p:txBody>
      </p:sp>
    </p:spTree>
    <p:extLst>
      <p:ext uri="{BB962C8B-B14F-4D97-AF65-F5344CB8AC3E}">
        <p14:creationId xmlns:p14="http://schemas.microsoft.com/office/powerpoint/2010/main" val="3122972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55"/>
          <p:cNvSpPr/>
          <p:nvPr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5" name="Rechthoek 55"/>
          <p:cNvSpPr/>
          <p:nvPr userDrawn="1"/>
        </p:nvSpPr>
        <p:spPr bwMode="white">
          <a:xfrm>
            <a:off x="0" y="0"/>
            <a:ext cx="9144000" cy="1346400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schemeClr val="accent1"/>
              </a:solidFill>
              <a:highlight>
                <a:srgbClr val="FFFF00"/>
              </a:highlight>
              <a:ea typeface="Arial" charset="0"/>
              <a:cs typeface="Arial" charset="0"/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47760" y="6598285"/>
            <a:ext cx="396240" cy="25971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7E10333D-3632-4070-8022-5E40116BD4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8747760" y="6608618"/>
            <a:ext cx="396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E10333D-3632-4070-8022-5E40116BD47A}" type="slidenum">
              <a:rPr lang="en-GB" sz="1000" smtClean="0"/>
              <a:pPr/>
              <a:t>‹#›</a:t>
            </a:fld>
            <a:endParaRPr lang="en-GB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8" r:id="rId2"/>
    <p:sldLayoutId id="2147483704" r:id="rId3"/>
    <p:sldLayoutId id="2147483701" r:id="rId4"/>
    <p:sldLayoutId id="2147483705" r:id="rId5"/>
    <p:sldLayoutId id="2147483706" r:id="rId6"/>
    <p:sldLayoutId id="2147483711" r:id="rId7"/>
    <p:sldLayoutId id="2147483715" r:id="rId8"/>
    <p:sldLayoutId id="2147483789" r:id="rId9"/>
    <p:sldLayoutId id="2147483790" r:id="rId10"/>
  </p:sldLayoutIdLst>
  <p:hf sldNum="0"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8550F61-701C-458E-9C25-AA7CB6341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46C42B9-3D93-4CF9-9489-90B27FD91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5C972A-23C8-4914-AD38-9D85600FDC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03B7F-84D6-444C-BD08-A9EBE161BF90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3255AC-8077-4DCC-91F9-A0484F6548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23D4B1-990A-48BB-83C3-94C8B3C8B1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0333D-3632-4070-8022-5E40116BD4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hthoek 55">
            <a:extLst>
              <a:ext uri="{FF2B5EF4-FFF2-40B4-BE49-F238E27FC236}">
                <a16:creationId xmlns:a16="http://schemas.microsoft.com/office/drawing/2014/main" xmlns="" id="{32B0A128-1E1C-42C9-96A3-6BA0C37AB3C4}"/>
              </a:ext>
            </a:extLst>
          </p:cNvPr>
          <p:cNvSpPr/>
          <p:nvPr userDrawn="1"/>
        </p:nvSpPr>
        <p:spPr bwMode="white">
          <a:xfrm>
            <a:off x="0" y="0"/>
            <a:ext cx="9144000" cy="1346400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schemeClr val="accent1"/>
              </a:solidFill>
              <a:highlight>
                <a:srgbClr val="FFFF00"/>
              </a:highlight>
              <a:ea typeface="Arial" charset="0"/>
              <a:cs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6D9B0F2-4350-4644-A728-8A1F82F1D144}"/>
              </a:ext>
            </a:extLst>
          </p:cNvPr>
          <p:cNvSpPr txBox="1"/>
          <p:nvPr userDrawn="1"/>
        </p:nvSpPr>
        <p:spPr>
          <a:xfrm>
            <a:off x="8747760" y="6608618"/>
            <a:ext cx="396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E10333D-3632-4070-8022-5E40116BD47A}" type="slidenum">
              <a:rPr lang="en-GB" sz="1000" smtClean="0"/>
              <a:pPr/>
              <a:t>‹#›</a:t>
            </a:fld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925897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bhbc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bhbc.org/uploads/5/8/5/3/58536227/best_practices_2021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file:///\\MAIN\Theresa\CALBHBC\Training%20Materials\BEST%20PRACTICES\BEST%20PRACTICES%202020%20Rev.%201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www.calbhbc.org/uploads/5/8/5/3/58536227/community_program_planning_cpp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bhbc.org/brown-act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bhbc.org/brown-act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bhbc.org/brown-act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file:///\\MAIN\Theresa\CALBHBC\Training%20Materials\BEST%20PRACTICES\BEST%20PRACTICES%202020%20Rev.%201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www.calbhbc.org/conduct.html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bhbc.org/legislation-mhb-wic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albhbc.org/uploads/5/8/5/3/58536227/community_program_planning_cpp.pdf" TargetMode="External"/><Relationship Id="rId13" Type="http://schemas.openxmlformats.org/officeDocument/2006/relationships/hyperlink" Target="https://www.calbhbc.org/chair.html" TargetMode="External"/><Relationship Id="rId18" Type="http://schemas.openxmlformats.org/officeDocument/2006/relationships/hyperlink" Target="https://goo.gl/forms/oXOcHpDPbZTNpWLO2" TargetMode="External"/><Relationship Id="rId3" Type="http://schemas.openxmlformats.org/officeDocument/2006/relationships/hyperlink" Target="http://www.calbhbc.org/" TargetMode="External"/><Relationship Id="rId21" Type="http://schemas.openxmlformats.org/officeDocument/2006/relationships/hyperlink" Target="https://www.calbhbc.org/uploads/5/8/5/3/58536227/mhsa_community_program_planning_cpp__-_calbhbc.pdf" TargetMode="External"/><Relationship Id="rId7" Type="http://schemas.openxmlformats.org/officeDocument/2006/relationships/hyperlink" Target="https://www.calbhbc.org/mhsa-plans--updates.html" TargetMode="External"/><Relationship Id="rId12" Type="http://schemas.openxmlformats.org/officeDocument/2006/relationships/hyperlink" Target="https://www.calbhbc.org/training.html" TargetMode="External"/><Relationship Id="rId17" Type="http://schemas.openxmlformats.org/officeDocument/2006/relationships/hyperlink" Target="https://www.calbhbc.org/unconsciousbias.html" TargetMode="External"/><Relationship Id="rId2" Type="http://schemas.openxmlformats.org/officeDocument/2006/relationships/notesSlide" Target="../notesSlides/notesSlide21.xml"/><Relationship Id="rId16" Type="http://schemas.openxmlformats.org/officeDocument/2006/relationships/hyperlink" Target="https://www.calbhbc.org/performancefiscal.html" TargetMode="External"/><Relationship Id="rId20" Type="http://schemas.openxmlformats.org/officeDocument/2006/relationships/hyperlink" Target="https://goo.gl/forms/LfDlY7xIH6t76ayX2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calbhbc.org/uploads/5/8/5/3/58536227/hybrid_meetings.pdf" TargetMode="External"/><Relationship Id="rId11" Type="http://schemas.openxmlformats.org/officeDocument/2006/relationships/hyperlink" Target="https://www.calbhbc.org/newsissues.html" TargetMode="External"/><Relationship Id="rId5" Type="http://schemas.openxmlformats.org/officeDocument/2006/relationships/hyperlink" Target="https://www.calbhbc.org/cultural-competence.html" TargetMode="External"/><Relationship Id="rId15" Type="http://schemas.openxmlformats.org/officeDocument/2006/relationships/hyperlink" Target="https://www.calbhbc.org/cpp-training.html" TargetMode="External"/><Relationship Id="rId23" Type="http://schemas.openxmlformats.org/officeDocument/2006/relationships/hyperlink" Target="https://www.calbhbc.org/legislative-advocacy.html" TargetMode="External"/><Relationship Id="rId10" Type="http://schemas.openxmlformats.org/officeDocument/2006/relationships/hyperlink" Target="https://www.calbhbc.org/legislation-mhb-wic.html" TargetMode="External"/><Relationship Id="rId19" Type="http://schemas.openxmlformats.org/officeDocument/2006/relationships/hyperlink" Target="https://goo.gl/forms/U7zO6Ac5y4dkI1wJ3" TargetMode="External"/><Relationship Id="rId4" Type="http://schemas.openxmlformats.org/officeDocument/2006/relationships/hyperlink" Target="https://www.calbhbc.org/resources.html" TargetMode="External"/><Relationship Id="rId9" Type="http://schemas.openxmlformats.org/officeDocument/2006/relationships/hyperlink" Target="https://docs.google.com/forms/d/1BIrh-IGbdsxp5FQQRplm3phxyv8jaqN8xwS3lgahM4E/edit" TargetMode="External"/><Relationship Id="rId14" Type="http://schemas.openxmlformats.org/officeDocument/2006/relationships/hyperlink" Target="https://www.calbhbc.org/mentalhealthboardtraining.html" TargetMode="External"/><Relationship Id="rId22" Type="http://schemas.openxmlformats.org/officeDocument/2006/relationships/hyperlink" Target="https://www.calbhbc.org/advocacy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bhbc.org/uploads/5/8/5/3/58536227/best_practices_2021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www.calbhbc.org/performance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eqro.com/mh-eqro#!mh-reports_and_summaries/Fiscal%20Year%202019-2020%20Reports/Fiscal%20Year%202019-2020%20Reports__MHP%20Report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5" Type="http://schemas.openxmlformats.org/officeDocument/2006/relationships/hyperlink" Target="https://www.samhsa.gov/homelessness-programs-resources/grant-programs-services/path" TargetMode="External"/><Relationship Id="rId4" Type="http://schemas.openxmlformats.org/officeDocument/2006/relationships/hyperlink" Target="https://www.calbhbc.org/performance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bhbc.org/performanc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www.calbhbc.org/uploads/5/8/5/3/58536227/best_practices_2021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bhbc.org/uploads/5/8/5/3/58536227/best_practices_2021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://www.calbhbc.org/report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bhbc.org/faqs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bhbc.org/data-notebooks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5" Type="http://schemas.openxmlformats.org/officeDocument/2006/relationships/hyperlink" Target="https://www.calbhbc.org/performance.html" TargetMode="External"/><Relationship Id="rId4" Type="http://schemas.openxmlformats.org/officeDocument/2006/relationships/hyperlink" Target="https://www.calbhbc.org/uploads/5/8/5/3/58536227/issue_brief_-_performance_outcome_data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295400"/>
            <a:ext cx="9144000" cy="3810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0000">
                <a:srgbClr val="E1F2F3"/>
              </a:gs>
              <a:gs pos="100000">
                <a:schemeClr val="accent2">
                  <a:lumMod val="5000"/>
                  <a:lumOff val="95000"/>
                </a:schemeClr>
              </a:gs>
            </a:gsLst>
            <a:lin ang="5400000" scaled="1"/>
            <a:tileRect/>
          </a:gradFill>
        </p:spPr>
        <p:txBody>
          <a:bodyPr wrap="square" rtlCol="0" anchor="ctr">
            <a:spAutoFit/>
          </a:bodyPr>
          <a:lstStyle/>
          <a:p>
            <a:pPr algn="ctr"/>
            <a:endParaRPr lang="en-US" sz="2500" dirty="0">
              <a:latin typeface="+mj-lt"/>
            </a:endParaRPr>
          </a:p>
        </p:txBody>
      </p:sp>
      <p:sp>
        <p:nvSpPr>
          <p:cNvPr id="32828" name="Rectangle 60">
            <a:extLst>
              <a:ext uri="{FF2B5EF4-FFF2-40B4-BE49-F238E27FC236}">
                <a16:creationId xmlns="" xmlns:a16="http://schemas.microsoft.com/office/drawing/2014/main" id="{A2424B64-0EB4-41C2-AAA2-1252C400551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60437" y="3124200"/>
            <a:ext cx="7223125" cy="688975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en-US" sz="4800" dirty="0">
                <a:solidFill>
                  <a:srgbClr val="2F5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4800" dirty="0">
                <a:solidFill>
                  <a:srgbClr val="2F5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  <a:cs typeface="Arial" panose="020B0604020202020204" pitchFamily="34" charset="0"/>
              </a:rPr>
            </a:br>
            <a:r>
              <a:rPr lang="en-US" altLang="en-US" sz="1200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1200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  <a:cs typeface="Arial" panose="020B0604020202020204" pitchFamily="34" charset="0"/>
              </a:rPr>
            </a:br>
            <a:r>
              <a:rPr lang="en-US" altLang="en-US" sz="4800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  <a:cs typeface="Arial" panose="020B0604020202020204" pitchFamily="34" charset="0"/>
              </a:rPr>
              <a:t>Mental </a:t>
            </a:r>
            <a:r>
              <a:rPr lang="en-US" altLang="en-US" sz="4800" dirty="0">
                <a:solidFill>
                  <a:srgbClr val="2F5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  <a:cs typeface="Arial" panose="020B0604020202020204" pitchFamily="34" charset="0"/>
              </a:rPr>
              <a:t>/ </a:t>
            </a:r>
            <a:r>
              <a:rPr lang="en-US" altLang="en-US" sz="4800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  <a:cs typeface="Arial" panose="020B0604020202020204" pitchFamily="34" charset="0"/>
              </a:rPr>
              <a:t>Behavioral Health</a:t>
            </a:r>
            <a:r>
              <a:rPr lang="en-US" altLang="en-US" sz="4800" dirty="0">
                <a:solidFill>
                  <a:srgbClr val="2F5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4800" dirty="0">
                <a:solidFill>
                  <a:srgbClr val="2F5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  <a:cs typeface="Arial" panose="020B0604020202020204" pitchFamily="34" charset="0"/>
              </a:rPr>
            </a:br>
            <a:r>
              <a:rPr lang="en-US" altLang="en-US" sz="4800" dirty="0">
                <a:solidFill>
                  <a:srgbClr val="2F5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  <a:cs typeface="Arial" panose="020B0604020202020204" pitchFamily="34" charset="0"/>
              </a:rPr>
              <a:t>Board &amp; Commission</a:t>
            </a:r>
            <a:br>
              <a:rPr lang="en-US" altLang="en-US" sz="4800" dirty="0">
                <a:solidFill>
                  <a:srgbClr val="2F5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  <a:cs typeface="Arial" panose="020B0604020202020204" pitchFamily="34" charset="0"/>
              </a:rPr>
            </a:br>
            <a:r>
              <a:rPr lang="en-US" altLang="en-US" sz="4800" dirty="0">
                <a:solidFill>
                  <a:srgbClr val="2F5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  <a:cs typeface="Arial" panose="020B0604020202020204" pitchFamily="34" charset="0"/>
              </a:rPr>
              <a:t>Training</a:t>
            </a:r>
            <a:br>
              <a:rPr lang="en-US" altLang="en-US" sz="4800" dirty="0">
                <a:solidFill>
                  <a:srgbClr val="2F5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solidFill>
                  <a:srgbClr val="2F5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400" dirty="0">
                <a:solidFill>
                  <a:srgbClr val="2F5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solidFill>
                  <a:srgbClr val="2F5597"/>
                </a:solidFill>
                <a:latin typeface="Tw Cen MT Condensed Extra Bold" panose="020B0803020202020204" pitchFamily="34" charset="0"/>
                <a:cs typeface="Arial" panose="020B0604020202020204" pitchFamily="34" charset="0"/>
              </a:rPr>
              <a:t>May </a:t>
            </a:r>
            <a:r>
              <a:rPr lang="en-US" altLang="en-US" sz="2400" dirty="0" smtClean="0">
                <a:solidFill>
                  <a:srgbClr val="2F5597"/>
                </a:solidFill>
                <a:latin typeface="Tw Cen MT Condensed Extra Bold" panose="020B0803020202020204" pitchFamily="34" charset="0"/>
                <a:cs typeface="Arial" panose="020B0604020202020204" pitchFamily="34" charset="0"/>
              </a:rPr>
              <a:t>2022</a:t>
            </a:r>
            <a:br>
              <a:rPr lang="en-US" altLang="en-US" sz="2400" dirty="0" smtClean="0">
                <a:solidFill>
                  <a:srgbClr val="2F5597"/>
                </a:solidFill>
                <a:latin typeface="Tw Cen MT Condensed Extra Bold" panose="020B0803020202020204" pitchFamily="34" charset="0"/>
                <a:cs typeface="Arial" panose="020B0604020202020204" pitchFamily="34" charset="0"/>
              </a:rPr>
            </a:br>
            <a:r>
              <a:rPr lang="en-US" altLang="en-US" sz="2400" dirty="0" smtClean="0">
                <a:solidFill>
                  <a:srgbClr val="2F5597"/>
                </a:solidFill>
                <a:latin typeface="Tw Cen MT Condensed Extra Bold" panose="020B0803020202020204" pitchFamily="34" charset="0"/>
                <a:cs typeface="Arial" panose="020B0604020202020204" pitchFamily="34" charset="0"/>
                <a:hlinkClick r:id="rId3"/>
              </a:rPr>
              <a:t>www.calbhbc.org</a:t>
            </a:r>
            <a:r>
              <a:rPr lang="en-US" altLang="en-US" sz="2400" dirty="0" smtClean="0">
                <a:solidFill>
                  <a:srgbClr val="2F5597"/>
                </a:solidFill>
                <a:latin typeface="Tw Cen MT Condensed Extra Bold" panose="020B0803020202020204" pitchFamily="34" charset="0"/>
                <a:cs typeface="Arial" panose="020B0604020202020204" pitchFamily="34" charset="0"/>
              </a:rPr>
              <a:t> </a:t>
            </a:r>
            <a:br>
              <a:rPr lang="en-US" altLang="en-US" sz="2400" dirty="0" smtClean="0">
                <a:solidFill>
                  <a:srgbClr val="2F5597"/>
                </a:solidFill>
                <a:latin typeface="Tw Cen MT Condensed Extra Bold" panose="020B0803020202020204" pitchFamily="34" charset="0"/>
                <a:cs typeface="Arial" panose="020B0604020202020204" pitchFamily="34" charset="0"/>
              </a:rPr>
            </a:br>
            <a:r>
              <a:rPr lang="en-US" altLang="en-US" sz="1800" dirty="0">
                <a:solidFill>
                  <a:srgbClr val="2F5597"/>
                </a:solidFill>
                <a:latin typeface="Tw Cen MT Condensed Extra Bold" panose="020B0803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1800" dirty="0">
                <a:solidFill>
                  <a:srgbClr val="2F5597"/>
                </a:solidFill>
                <a:latin typeface="Tw Cen MT Condensed Extra Bold" panose="020B0803020202020204" pitchFamily="34" charset="0"/>
                <a:cs typeface="Arial" panose="020B0604020202020204" pitchFamily="34" charset="0"/>
              </a:rPr>
            </a:br>
            <a:r>
              <a:rPr lang="en-US" altLang="en-US" sz="2400" dirty="0" smtClean="0">
                <a:solidFill>
                  <a:srgbClr val="2F5597"/>
                </a:solidFill>
                <a:latin typeface="Tw Cen MT Condensed Extra Bold" panose="020B0803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400" dirty="0" smtClean="0">
                <a:solidFill>
                  <a:srgbClr val="2F5597"/>
                </a:solidFill>
                <a:latin typeface="Tw Cen MT Condensed Extra Bold" panose="020B0803020202020204" pitchFamily="34" charset="0"/>
                <a:cs typeface="Arial" panose="020B0604020202020204" pitchFamily="34" charset="0"/>
              </a:rPr>
            </a:br>
            <a:r>
              <a:rPr lang="en-US" altLang="en-US" sz="1100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1100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smtClean="0">
                <a:solidFill>
                  <a:srgbClr val="2F5597"/>
                </a:solidFill>
                <a:latin typeface="Tw Cen MT Condensed Extra Bold" panose="020B0803020202020204" pitchFamily="34" charset="0"/>
              </a:rPr>
              <a:t/>
            </a:r>
            <a:br>
              <a:rPr lang="en-US" sz="1400" dirty="0" smtClean="0">
                <a:solidFill>
                  <a:srgbClr val="2F5597"/>
                </a:solidFill>
                <a:latin typeface="Tw Cen MT Condensed Extra Bold" panose="020B0803020202020204" pitchFamily="34" charset="0"/>
              </a:rPr>
            </a:br>
            <a:endParaRPr lang="en-US" altLang="en-US" sz="1400" dirty="0">
              <a:solidFill>
                <a:srgbClr val="2F5597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="" xmlns:a16="http://schemas.microsoft.com/office/drawing/2014/main" id="{45568293-64D1-4CFD-AF7C-3AD9338683AB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295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sz="1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serving on or supporting the work of one of California’s </a:t>
            </a:r>
          </a:p>
          <a:p>
            <a:pPr algn="ctr">
              <a:lnSpc>
                <a:spcPct val="130000"/>
              </a:lnSpc>
            </a:pPr>
            <a:r>
              <a:rPr lang="en-US" sz="1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mental / behavioral health boards or commissions!</a:t>
            </a:r>
            <a:endParaRPr lang="en-US" sz="1700" b="1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639794"/>
            <a:ext cx="1981200" cy="599443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45" y="5437574"/>
            <a:ext cx="4090555" cy="10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1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2BD78A1-FF9E-488C-A164-4D761D3A87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374073"/>
            <a:ext cx="8365375" cy="99752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prstClr val="white"/>
                </a:solidFill>
              </a:rPr>
              <a:t>(8) </a:t>
            </a:r>
            <a:r>
              <a:rPr lang="en-US" sz="2200" dirty="0" smtClean="0"/>
              <a:t>ADDITIONAL</a:t>
            </a:r>
            <a:r>
              <a:rPr lang="en-US" sz="2200" b="0" dirty="0" smtClean="0"/>
              <a:t> Duties or Authority &amp; Assess</a:t>
            </a:r>
            <a:r>
              <a:rPr lang="en-US" sz="2200" dirty="0" smtClean="0"/>
              <a:t> REALIGNMENT</a:t>
            </a:r>
            <a:endParaRPr lang="en-US" sz="2200" b="0" dirty="0"/>
          </a:p>
          <a:p>
            <a:pPr lvl="0"/>
            <a:endParaRPr lang="en-US" sz="2200" b="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1676400"/>
            <a:ext cx="76962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3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The Board of Supervisors may transfer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additional duties or authority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to a Mental Health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Board</a:t>
            </a:r>
          </a:p>
          <a:p>
            <a:pPr marL="285750" lvl="3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lvl="3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Assess the impact of the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REALIGNMENT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of services from the state to the county, to clients and on the local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community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4">
              <a:spcBef>
                <a:spcPts val="600"/>
              </a:spcBef>
            </a:pP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</a:rPr>
              <a:t>Realignment (1991)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:  Authority, responsibility and money shifted from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the state to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counties for health, mental health and certain social service programs.</a:t>
            </a:r>
          </a:p>
          <a:p>
            <a:pPr marL="457200" lvl="4">
              <a:spcBef>
                <a:spcPts val="600"/>
              </a:spcBef>
            </a:pP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</a:rPr>
              <a:t>Realignment (2011)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: Includes a broader scope of government programs, including criminal justice.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24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2BD78A1-FF9E-488C-A164-4D761D3A87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2508" y="152400"/>
            <a:ext cx="8415251" cy="997527"/>
          </a:xfrm>
        </p:spPr>
        <p:txBody>
          <a:bodyPr>
            <a:normAutofit fontScale="92500"/>
          </a:bodyPr>
          <a:lstStyle/>
          <a:p>
            <a:pPr algn="ctr"/>
            <a:r>
              <a:rPr lang="en-US" sz="3000" dirty="0" smtClean="0"/>
              <a:t>MHSA: </a:t>
            </a:r>
            <a:r>
              <a:rPr lang="en-US" sz="3000" b="0" dirty="0" smtClean="0"/>
              <a:t>Definition</a:t>
            </a:r>
          </a:p>
          <a:p>
            <a:pPr algn="ctr"/>
            <a:r>
              <a:rPr lang="en-US" b="0" dirty="0" smtClean="0"/>
              <a:t>(Mental Health Services Act / Proposition 63 was enacted in 2004)</a:t>
            </a:r>
            <a:endParaRPr lang="en-US" b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A786ACD-6B4E-4F8B-B829-9A88AE695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5400"/>
            <a:ext cx="8037020" cy="45720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endParaRPr lang="en-US" sz="2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PURPOSE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of the MHSA is to expand and improve public mental health services to address:</a:t>
            </a:r>
          </a:p>
          <a:p>
            <a:pPr lvl="1" algn="just">
              <a:spcBef>
                <a:spcPts val="0"/>
              </a:spcBef>
              <a:spcAft>
                <a:spcPts val="1500"/>
              </a:spcAft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Funding: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CA public mental heath funding was insufficient to meet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the demand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of 1/2 the population in need</a:t>
            </a:r>
          </a:p>
          <a:p>
            <a:pPr lvl="1" algn="just">
              <a:spcBef>
                <a:spcPts val="0"/>
              </a:spcBef>
              <a:spcAft>
                <a:spcPts val="1500"/>
              </a:spcAft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Disparities: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Cultural, racial and ethnic populations have been disproportionally affected</a:t>
            </a:r>
          </a:p>
          <a:p>
            <a:pPr lvl="1" algn="just">
              <a:spcBef>
                <a:spcPts val="0"/>
              </a:spcBef>
              <a:spcAft>
                <a:spcPts val="1500"/>
              </a:spcAft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Placement: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“Safety net” of underfunded system had become the criminal justice system, courts, and emergency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rooms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1" indent="0" algn="just">
              <a:spcBef>
                <a:spcPts val="0"/>
              </a:spcBef>
              <a:spcAft>
                <a:spcPts val="1500"/>
              </a:spcAft>
              <a:buNone/>
            </a:pPr>
            <a:endParaRPr lang="en-US" sz="5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lvl="1" indent="0"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Components and more at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Best Practices, Page 16+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514350" lvl="2" indent="0">
              <a:spcBef>
                <a:spcPts val="0"/>
              </a:spcBef>
              <a:spcAft>
                <a:spcPts val="900"/>
              </a:spcAft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29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2BD78A1-FF9E-488C-A164-4D761D3A87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2508" y="152400"/>
            <a:ext cx="8415251" cy="997527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/>
              <a:t>MHSA: </a:t>
            </a:r>
            <a:r>
              <a:rPr lang="en-US" sz="3000" b="0" dirty="0" smtClean="0"/>
              <a:t>Role of the Mental Health Board</a:t>
            </a:r>
            <a:endParaRPr lang="en-US" b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A786ACD-6B4E-4F8B-B829-9A88AE695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990600"/>
            <a:ext cx="8113220" cy="45720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endParaRPr lang="en-US" sz="2200" b="1" dirty="0" smtClean="0">
              <a:solidFill>
                <a:schemeClr val="accent1">
                  <a:lumMod val="75000"/>
                </a:schemeClr>
              </a:solidFill>
              <a:hlinkClick r:id="rId3" action="ppaction://hlinkfile"/>
            </a:endParaRP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hlinkClick r:id="rId3" action="ppaction://hlinkfile"/>
              </a:rPr>
              <a:t>Best Practices, Page 16</a:t>
            </a:r>
            <a:endParaRPr lang="en-US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endParaRPr lang="en-US" sz="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Assure Citizen and Professional Involvement</a:t>
            </a:r>
          </a:p>
          <a:p>
            <a:pPr marL="457200" lvl="1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MHSA Community Program Planning (CPP)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is a state-mandated participatory process. Review local staff’s plans and execution of this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process.</a:t>
            </a:r>
          </a:p>
          <a:p>
            <a:pPr marL="457200" lvl="1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CPP One-Pager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includes: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Definition, Participants &amp; Process</a:t>
            </a:r>
          </a:p>
          <a:p>
            <a:pPr marL="457200" lvl="1" indent="0">
              <a:spcBef>
                <a:spcPts val="0"/>
              </a:spcBef>
              <a:spcAft>
                <a:spcPts val="900"/>
              </a:spcAft>
              <a:buNone/>
            </a:pPr>
            <a:endParaRPr lang="en-US" sz="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8788" lvl="1" indent="-458788">
              <a:spcBef>
                <a:spcPts val="0"/>
              </a:spcBef>
              <a:spcAft>
                <a:spcPts val="900"/>
              </a:spcAft>
              <a:buFont typeface="+mj-lt"/>
              <a:buAutoNum type="arabicPeriod" startAt="2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Review &amp; Advise</a:t>
            </a:r>
          </a:p>
          <a:p>
            <a:pPr marL="855663" lvl="3" indent="-346075">
              <a:spcBef>
                <a:spcPts val="0"/>
              </a:spcBef>
              <a:spcAft>
                <a:spcPts val="900"/>
              </a:spcAft>
              <a:buFont typeface="+mj-lt"/>
              <a:buAutoNum type="alphaLcParenR"/>
            </a:pPr>
            <a:r>
              <a:rPr lang="en-US" sz="1700" b="1" dirty="0">
                <a:solidFill>
                  <a:schemeClr val="accent1">
                    <a:lumMod val="75000"/>
                  </a:schemeClr>
                </a:solidFill>
              </a:rPr>
              <a:t>Vote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on substantive recommendations</a:t>
            </a:r>
          </a:p>
          <a:p>
            <a:pPr marL="855663" lvl="3" indent="-346075">
              <a:spcBef>
                <a:spcPts val="0"/>
              </a:spcBef>
              <a:spcAft>
                <a:spcPts val="900"/>
              </a:spcAft>
              <a:buFont typeface="+mj-lt"/>
              <a:buAutoNum type="alphaLcParenR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A </a:t>
            </a:r>
            <a:r>
              <a:rPr lang="en-US" sz="1700" b="1" dirty="0">
                <a:solidFill>
                  <a:schemeClr val="accent1">
                    <a:lumMod val="75000"/>
                  </a:schemeClr>
                </a:solidFill>
              </a:rPr>
              <a:t>response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is required from the mental/behavioral health staff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through</a:t>
            </a:r>
          </a:p>
          <a:p>
            <a:pPr marL="1198563" lvl="4" indent="-346075">
              <a:spcBef>
                <a:spcPts val="0"/>
              </a:spcBef>
              <a:spcAft>
                <a:spcPts val="900"/>
              </a:spcAft>
              <a:buFont typeface="+mj-lt"/>
              <a:buAutoNum type="alphaLcParenR"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Incorporating recommendations in the MHSA Plan/Update</a:t>
            </a:r>
          </a:p>
          <a:p>
            <a:pPr marL="1198563" lvl="4" indent="-346075">
              <a:spcBef>
                <a:spcPts val="0"/>
              </a:spcBef>
              <a:spcAft>
                <a:spcPts val="900"/>
              </a:spcAft>
              <a:buFont typeface="+mj-lt"/>
              <a:buAutoNum type="alphaLcParenR"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Summary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&amp; analysis of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recommendations that are not included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in MHSA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Plans/Updates.</a:t>
            </a:r>
            <a:endParaRPr lang="en-US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  <a:tabLst>
                <a:tab pos="457200" algn="l"/>
              </a:tabLst>
            </a:pPr>
            <a:endParaRPr lang="en-US" sz="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  <a:tabLst>
                <a:tab pos="457200" algn="l"/>
              </a:tabLst>
            </a:pP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3. 	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Conduct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Public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Hearing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27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2BD78A1-FF9E-488C-A164-4D761D3A87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2508" y="152400"/>
            <a:ext cx="8415251" cy="997527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/>
              <a:t>MEETINGS:  </a:t>
            </a:r>
            <a:r>
              <a:rPr lang="en-US" sz="3000" b="0" dirty="0" smtClean="0"/>
              <a:t>Brown Act Requirements (1)</a:t>
            </a:r>
            <a:endParaRPr lang="en-US" sz="3000" b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A786ACD-6B4E-4F8B-B829-9A88AE695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066800"/>
            <a:ext cx="8113220" cy="4572000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22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r">
              <a:spcBef>
                <a:spcPts val="0"/>
              </a:spcBef>
              <a:spcAft>
                <a:spcPts val="500"/>
              </a:spcAft>
              <a:buNone/>
              <a:tabLst>
                <a:tab pos="4171950" algn="l"/>
              </a:tabLst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calbhbc.org/brown-act</a:t>
            </a:r>
            <a:endParaRPr lang="en-US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  <a:tabLst>
                <a:tab pos="4171950" algn="l"/>
              </a:tabLst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Agenda &amp; Meeting Notification</a:t>
            </a:r>
          </a:p>
          <a:p>
            <a:pPr marL="457200" lvl="1" indent="-285750">
              <a:spcBef>
                <a:spcPts val="0"/>
              </a:spcBef>
              <a:spcAft>
                <a:spcPts val="400"/>
              </a:spcAft>
              <a:tabLst>
                <a:tab pos="4171950" algn="l"/>
              </a:tabLst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Posted 72 hours in advance/24 hours for Special Meeting</a:t>
            </a:r>
          </a:p>
          <a:p>
            <a:pPr marL="457200" lvl="1" indent="-285750">
              <a:spcBef>
                <a:spcPts val="0"/>
              </a:spcBef>
              <a:spcAft>
                <a:spcPts val="400"/>
              </a:spcAft>
              <a:tabLst>
                <a:tab pos="4171950" algn="l"/>
              </a:tabLst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On local government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website</a:t>
            </a:r>
          </a:p>
          <a:p>
            <a:pPr marL="457200" lvl="1" indent="-285750">
              <a:spcBef>
                <a:spcPts val="0"/>
              </a:spcBef>
              <a:tabLst>
                <a:tab pos="4171950" algn="l"/>
              </a:tabLst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At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meeting location(s)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when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not occurring during Public State of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Emergency</a:t>
            </a: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1000"/>
              </a:spcBef>
              <a:buNone/>
              <a:tabLst>
                <a:tab pos="4171950" algn="l"/>
              </a:tabLst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Documents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shared with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majority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of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members must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be shared with the public</a:t>
            </a:r>
          </a:p>
          <a:p>
            <a:pPr marL="0" indent="0">
              <a:spcBef>
                <a:spcPts val="1400"/>
              </a:spcBef>
              <a:buNone/>
              <a:tabLst>
                <a:tab pos="4171950" algn="l"/>
              </a:tabLst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Public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Comment: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Before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or during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consideration of an agenda item </a:t>
            </a:r>
          </a:p>
          <a:p>
            <a:pPr marL="0" indent="0">
              <a:spcBef>
                <a:spcPts val="1400"/>
              </a:spcBef>
              <a:buNone/>
              <a:tabLst>
                <a:tab pos="4171950" algn="l"/>
              </a:tabLst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Serial Meetings: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Avoid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contacts that constitute a quorum outside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meetings</a:t>
            </a: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1400"/>
              </a:spcBef>
              <a:buNone/>
              <a:tabLst>
                <a:tab pos="4171950" algn="l"/>
              </a:tabLst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Standing 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Committees: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Subject to Brown Act (same as board/commission)</a:t>
            </a:r>
          </a:p>
          <a:p>
            <a:pPr marL="0" indent="0">
              <a:spcBef>
                <a:spcPts val="1400"/>
              </a:spcBef>
              <a:buNone/>
              <a:tabLst>
                <a:tab pos="4171950" algn="l"/>
              </a:tabLst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Teleconferences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	</a:t>
            </a:r>
            <a:r>
              <a:rPr lang="en-US" sz="1800" i="1" dirty="0" smtClean="0">
                <a:solidFill>
                  <a:schemeClr val="accent1">
                    <a:lumMod val="75000"/>
                  </a:schemeClr>
                </a:solidFill>
              </a:rPr>
              <a:t>See Slide 15</a:t>
            </a:r>
          </a:p>
          <a:p>
            <a:pPr marL="457200" lvl="1" indent="-285750">
              <a:spcBef>
                <a:spcPts val="0"/>
              </a:spcBef>
              <a:tabLst>
                <a:tab pos="4171950" algn="l"/>
              </a:tabLst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Roll Call Vote Requirement</a:t>
            </a:r>
          </a:p>
          <a:p>
            <a:pPr marL="457200" lvl="1" indent="-285750">
              <a:spcBef>
                <a:spcPts val="0"/>
              </a:spcBef>
              <a:tabLst>
                <a:tab pos="4171950" algn="l"/>
              </a:tabLst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Public Emergency Allowances    	</a:t>
            </a:r>
            <a:r>
              <a:rPr lang="en-US" sz="1800" i="1" dirty="0" smtClean="0">
                <a:solidFill>
                  <a:schemeClr val="accent1">
                    <a:lumMod val="75000"/>
                  </a:schemeClr>
                </a:solidFill>
              </a:rPr>
              <a:t>See Slide 14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endParaRPr lang="en-US" sz="18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80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2BD78A1-FF9E-488C-A164-4D761D3A87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2508" y="152400"/>
            <a:ext cx="8415251" cy="997527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000" dirty="0" smtClean="0"/>
              <a:t>MEETINGS:  </a:t>
            </a:r>
            <a:r>
              <a:rPr lang="en-US" sz="3000" b="0" dirty="0" smtClean="0"/>
              <a:t>Brown </a:t>
            </a:r>
            <a:r>
              <a:rPr lang="en-US" sz="3000" b="0" dirty="0"/>
              <a:t>Act  </a:t>
            </a:r>
            <a:r>
              <a:rPr lang="en-US" sz="3000" b="0" dirty="0" smtClean="0"/>
              <a:t>(2)</a:t>
            </a:r>
            <a:endParaRPr lang="en-US" sz="3000" b="0" i="1" dirty="0" smtClean="0"/>
          </a:p>
          <a:p>
            <a:pPr algn="ctr"/>
            <a:r>
              <a:rPr lang="en-US" sz="3000" dirty="0" smtClean="0"/>
              <a:t>Public Emergency Allowances</a:t>
            </a:r>
            <a:endParaRPr lang="en-US" sz="3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A786ACD-6B4E-4F8B-B829-9A88AE695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165167"/>
            <a:ext cx="8113220" cy="4572000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22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r">
              <a:spcBef>
                <a:spcPts val="0"/>
              </a:spcBef>
              <a:buNone/>
              <a:tabLst>
                <a:tab pos="4171950" algn="l"/>
              </a:tabLst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calbhbc.org/brown-actab361</a:t>
            </a:r>
            <a:endParaRPr lang="en-US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1500"/>
              </a:spcAft>
              <a:buNone/>
            </a:pPr>
            <a:endParaRPr lang="en-US" sz="1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Until January 1, 2024,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local boards and commissions </a:t>
            </a:r>
            <a:r>
              <a:rPr lang="en-US" sz="2000" u="sng" dirty="0">
                <a:solidFill>
                  <a:schemeClr val="accent1">
                    <a:lumMod val="75000"/>
                  </a:schemeClr>
                </a:solidFill>
              </a:rPr>
              <a:t>may meet solely by teleconference without providing any physical meeting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addresses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during a proclaimed state of emergency in which state or local officials have imposed or recommended measures to promote social distancing. </a:t>
            </a:r>
          </a:p>
          <a:p>
            <a:pPr marL="0" indent="0"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Continuation of this allowance requires that the  local agency must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place an item on the agenda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of a Brown Act meeting </a:t>
            </a:r>
            <a:r>
              <a:rPr lang="en-US" sz="2000" u="sng" dirty="0">
                <a:solidFill>
                  <a:schemeClr val="accent1">
                    <a:lumMod val="75000"/>
                  </a:schemeClr>
                </a:solidFill>
              </a:rPr>
              <a:t>once every thirty days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to make findings regarding the circumstances of the emergency and </a:t>
            </a:r>
            <a:r>
              <a:rPr lang="en-US" sz="2000" u="sng" dirty="0">
                <a:solidFill>
                  <a:schemeClr val="accent1">
                    <a:lumMod val="75000"/>
                  </a:schemeClr>
                </a:solidFill>
              </a:rPr>
              <a:t>vote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to continue using the law’s exemptions for as long as it deems necessary.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3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2BD78A1-FF9E-488C-A164-4D761D3A87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2508" y="152400"/>
            <a:ext cx="8415251" cy="997527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000" dirty="0" smtClean="0"/>
              <a:t>MEETINGS:  </a:t>
            </a:r>
            <a:r>
              <a:rPr lang="en-US" sz="3000" b="0" dirty="0" smtClean="0"/>
              <a:t>Brown </a:t>
            </a:r>
            <a:r>
              <a:rPr lang="en-US" sz="3000" b="0" dirty="0"/>
              <a:t>Act   </a:t>
            </a:r>
            <a:r>
              <a:rPr lang="en-US" sz="3000" b="0" dirty="0" smtClean="0"/>
              <a:t>(3)</a:t>
            </a:r>
            <a:endParaRPr lang="en-US" sz="3000" b="0" i="1" dirty="0" smtClean="0"/>
          </a:p>
          <a:p>
            <a:pPr algn="ctr"/>
            <a:r>
              <a:rPr lang="en-US" sz="3000" dirty="0" smtClean="0"/>
              <a:t>Teleconferences</a:t>
            </a:r>
            <a:endParaRPr lang="en-US" sz="3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A786ACD-6B4E-4F8B-B829-9A88AE695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165167"/>
            <a:ext cx="8113220" cy="4572000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22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r">
              <a:spcBef>
                <a:spcPts val="0"/>
              </a:spcBef>
              <a:buNone/>
              <a:tabLst>
                <a:tab pos="4171950" algn="l"/>
              </a:tabLst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calbhbc.org/brown-act</a:t>
            </a:r>
            <a:endParaRPr lang="en-US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1500"/>
              </a:spcAft>
              <a:buNone/>
            </a:pPr>
            <a:endParaRPr lang="en-US" sz="1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Teleconferencing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when 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</a:rPr>
              <a:t>not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 operating during a public emergency, the following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requirements are in effect: </a:t>
            </a:r>
            <a:r>
              <a:rPr lang="en-US" sz="1800" dirty="0"/>
              <a:t> </a:t>
            </a:r>
            <a:endParaRPr lang="en-US" sz="18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/>
          </a:p>
          <a:p>
            <a:pPr marL="171450" lvl="1" indent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Agendas</a:t>
            </a:r>
          </a:p>
          <a:p>
            <a:pPr lvl="2">
              <a:spcBef>
                <a:spcPts val="0"/>
              </a:spcBef>
              <a:spcAft>
                <a:spcPts val="400"/>
              </a:spcAft>
            </a:pPr>
            <a:r>
              <a:rPr lang="en-US" sz="1700" dirty="0">
                <a:solidFill>
                  <a:schemeClr val="accent1">
                    <a:lumMod val="75000"/>
                  </a:schemeClr>
                </a:solidFill>
              </a:rPr>
              <a:t>Posted at all teleconference locations </a:t>
            </a:r>
          </a:p>
          <a:p>
            <a:pPr lvl="2">
              <a:spcBef>
                <a:spcPts val="0"/>
              </a:spcBef>
            </a:pPr>
            <a:r>
              <a:rPr lang="en-US" sz="1700" dirty="0">
                <a:solidFill>
                  <a:schemeClr val="accent1">
                    <a:lumMod val="75000"/>
                  </a:schemeClr>
                </a:solidFill>
              </a:rPr>
              <a:t>Each teleconference location </a:t>
            </a:r>
            <a:r>
              <a:rPr lang="en-US" sz="1700" dirty="0" smtClean="0">
                <a:solidFill>
                  <a:schemeClr val="accent1">
                    <a:lumMod val="75000"/>
                  </a:schemeClr>
                </a:solidFill>
              </a:rPr>
              <a:t>must be listed on the meeting notice and agenda. </a:t>
            </a:r>
          </a:p>
          <a:p>
            <a:pPr lvl="2">
              <a:spcBef>
                <a:spcPts val="0"/>
              </a:spcBef>
            </a:pP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171450" lvl="1" indent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Teleconference</a:t>
            </a:r>
            <a:r>
              <a:rPr lang="en-US" sz="1800" dirty="0" smtClean="0"/>
              <a:t>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Locations</a:t>
            </a:r>
          </a:p>
          <a:p>
            <a:pPr lvl="2">
              <a:spcBef>
                <a:spcPts val="0"/>
              </a:spcBef>
              <a:spcAft>
                <a:spcPts val="500"/>
              </a:spcAft>
            </a:pPr>
            <a:r>
              <a:rPr lang="en-US" sz="1700" dirty="0">
                <a:solidFill>
                  <a:schemeClr val="accent1">
                    <a:lumMod val="75000"/>
                  </a:schemeClr>
                </a:solidFill>
              </a:rPr>
              <a:t>Each teleconference location </a:t>
            </a:r>
            <a:r>
              <a:rPr lang="en-US" sz="1700" dirty="0" smtClean="0">
                <a:solidFill>
                  <a:schemeClr val="accent1">
                    <a:lumMod val="75000"/>
                  </a:schemeClr>
                </a:solidFill>
              </a:rPr>
              <a:t>must </a:t>
            </a:r>
            <a:r>
              <a:rPr lang="en-US" sz="1700" dirty="0">
                <a:solidFill>
                  <a:schemeClr val="accent1">
                    <a:lumMod val="75000"/>
                  </a:schemeClr>
                </a:solidFill>
              </a:rPr>
              <a:t>be accessible to the public. </a:t>
            </a:r>
          </a:p>
          <a:p>
            <a:pPr lvl="2">
              <a:spcBef>
                <a:spcPts val="0"/>
              </a:spcBef>
              <a:spcAft>
                <a:spcPts val="500"/>
              </a:spcAft>
            </a:pPr>
            <a:r>
              <a:rPr lang="en-US" sz="1700" dirty="0">
                <a:solidFill>
                  <a:schemeClr val="accent1">
                    <a:lumMod val="75000"/>
                  </a:schemeClr>
                </a:solidFill>
              </a:rPr>
              <a:t>At least a quorum of the members </a:t>
            </a:r>
            <a:r>
              <a:rPr lang="en-US" sz="1700" dirty="0" smtClean="0">
                <a:solidFill>
                  <a:schemeClr val="accent1">
                    <a:lumMod val="75000"/>
                  </a:schemeClr>
                </a:solidFill>
              </a:rPr>
              <a:t>must </a:t>
            </a:r>
            <a:r>
              <a:rPr lang="en-US" sz="1700" dirty="0">
                <a:solidFill>
                  <a:schemeClr val="accent1">
                    <a:lumMod val="75000"/>
                  </a:schemeClr>
                </a:solidFill>
              </a:rPr>
              <a:t>participate from locations within the </a:t>
            </a:r>
            <a:r>
              <a:rPr lang="en-US" sz="1700" dirty="0" smtClean="0">
                <a:solidFill>
                  <a:schemeClr val="accent1">
                    <a:lumMod val="75000"/>
                  </a:schemeClr>
                </a:solidFill>
              </a:rPr>
              <a:t>county (or jurisdiction).</a:t>
            </a:r>
            <a:endParaRPr lang="en-US" sz="1700" dirty="0">
              <a:solidFill>
                <a:schemeClr val="accent1">
                  <a:lumMod val="75000"/>
                </a:schemeClr>
              </a:solidFill>
            </a:endParaRPr>
          </a:p>
          <a:p>
            <a:pPr lvl="2">
              <a:spcBef>
                <a:spcPts val="0"/>
              </a:spcBef>
              <a:spcAft>
                <a:spcPts val="500"/>
              </a:spcAft>
            </a:pPr>
            <a:r>
              <a:rPr lang="en-US" sz="1700" dirty="0">
                <a:solidFill>
                  <a:schemeClr val="accent1">
                    <a:lumMod val="75000"/>
                  </a:schemeClr>
                </a:solidFill>
              </a:rPr>
              <a:t>The agenda </a:t>
            </a:r>
            <a:r>
              <a:rPr lang="en-US" sz="1700" dirty="0" smtClean="0">
                <a:solidFill>
                  <a:schemeClr val="accent1">
                    <a:lumMod val="75000"/>
                  </a:schemeClr>
                </a:solidFill>
              </a:rPr>
              <a:t>must </a:t>
            </a:r>
            <a:r>
              <a:rPr lang="en-US" sz="1700" dirty="0">
                <a:solidFill>
                  <a:schemeClr val="accent1">
                    <a:lumMod val="75000"/>
                  </a:schemeClr>
                </a:solidFill>
              </a:rPr>
              <a:t>provide an opportunity for members of the public to address the legislative body </a:t>
            </a:r>
            <a:r>
              <a:rPr lang="en-US" sz="1700" dirty="0" smtClean="0">
                <a:solidFill>
                  <a:schemeClr val="accent1">
                    <a:lumMod val="75000"/>
                  </a:schemeClr>
                </a:solidFill>
              </a:rPr>
              <a:t>at </a:t>
            </a:r>
            <a:r>
              <a:rPr lang="en-US" sz="1700" dirty="0">
                <a:solidFill>
                  <a:schemeClr val="accent1">
                    <a:lumMod val="75000"/>
                  </a:schemeClr>
                </a:solidFill>
              </a:rPr>
              <a:t>each teleconference location.</a:t>
            </a:r>
          </a:p>
        </p:txBody>
      </p:sp>
    </p:spTree>
    <p:extLst>
      <p:ext uri="{BB962C8B-B14F-4D97-AF65-F5344CB8AC3E}">
        <p14:creationId xmlns:p14="http://schemas.microsoft.com/office/powerpoint/2010/main" val="23718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2BD78A1-FF9E-488C-A164-4D761D3A87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2508" y="152400"/>
            <a:ext cx="8415251" cy="997527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/>
              <a:t>MEETINGS:  </a:t>
            </a:r>
            <a:r>
              <a:rPr lang="en-US" sz="3000" b="0" dirty="0" smtClean="0"/>
              <a:t>Motion</a:t>
            </a:r>
            <a:endParaRPr lang="en-US" sz="3000" b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A786ACD-6B4E-4F8B-B829-9A88AE695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95400"/>
            <a:ext cx="8113220" cy="4572000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22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1400"/>
              </a:spcAft>
              <a:buNone/>
            </a:pP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A Motion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is a proposal by a member to take an action </a:t>
            </a:r>
          </a:p>
          <a:p>
            <a:pPr marL="0" indent="0">
              <a:spcBef>
                <a:spcPts val="700"/>
              </a:spcBef>
              <a:spcAft>
                <a:spcPts val="700"/>
              </a:spcAft>
              <a:buNone/>
            </a:pP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Procedure</a:t>
            </a:r>
            <a:endParaRPr lang="en-US" sz="22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spcBef>
                <a:spcPts val="0"/>
              </a:spcBef>
              <a:spcAft>
                <a:spcPts val="1400"/>
              </a:spcAft>
            </a:pP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Motion     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(Chair: “Do I hear a motion?”) </a:t>
            </a:r>
            <a:r>
              <a:rPr lang="en-US" sz="2000" b="1" dirty="0" smtClean="0">
                <a:solidFill>
                  <a:srgbClr val="7030A0"/>
                </a:solidFill>
              </a:rPr>
              <a:t>*</a:t>
            </a:r>
            <a:endParaRPr lang="en-US" sz="2200" b="1" dirty="0">
              <a:solidFill>
                <a:srgbClr val="7030A0"/>
              </a:solidFill>
            </a:endParaRPr>
          </a:p>
          <a:p>
            <a:pPr lvl="1">
              <a:spcBef>
                <a:spcPts val="0"/>
              </a:spcBef>
              <a:spcAft>
                <a:spcPts val="1400"/>
              </a:spcAft>
            </a:pP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Second    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(Chair: “Do I hear a second?”)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spcBef>
                <a:spcPts val="0"/>
              </a:spcBef>
              <a:spcAft>
                <a:spcPts val="1400"/>
              </a:spcAft>
            </a:pP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Discussion  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(Chair asks “Any discussion?”)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spcBef>
                <a:spcPts val="0"/>
              </a:spcBef>
              <a:spcAft>
                <a:spcPts val="1400"/>
              </a:spcAft>
            </a:pP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Vote  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(Must be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roll call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vote if by teleconference)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3">
              <a:spcBef>
                <a:spcPts val="0"/>
              </a:spcBef>
              <a:spcAft>
                <a:spcPts val="1400"/>
              </a:spcAft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Yes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or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Aye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(if in favor)</a:t>
            </a:r>
          </a:p>
          <a:p>
            <a:pPr lvl="3">
              <a:spcBef>
                <a:spcPts val="0"/>
              </a:spcBef>
              <a:spcAft>
                <a:spcPts val="1400"/>
              </a:spcAft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No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or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Nay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(if against)</a:t>
            </a:r>
          </a:p>
          <a:p>
            <a:pPr lvl="3">
              <a:spcBef>
                <a:spcPts val="0"/>
              </a:spcBef>
              <a:spcAft>
                <a:spcPts val="1400"/>
              </a:spcAft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Abstain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(if not voting)</a:t>
            </a: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lvl="1" indent="0">
              <a:spcBef>
                <a:spcPts val="0"/>
              </a:spcBef>
              <a:spcAft>
                <a:spcPts val="1400"/>
              </a:spcAft>
              <a:buNone/>
            </a:pPr>
            <a:r>
              <a:rPr lang="en-US" sz="2000" b="1" dirty="0" smtClean="0">
                <a:solidFill>
                  <a:srgbClr val="7030A0"/>
                </a:solidFill>
              </a:rPr>
              <a:t>*</a:t>
            </a:r>
            <a:r>
              <a:rPr lang="en-US" sz="2000" dirty="0" smtClean="0">
                <a:solidFill>
                  <a:srgbClr val="7030A0"/>
                </a:solidFill>
              </a:rPr>
              <a:t> Chair makes sure that members know the motion.</a:t>
            </a:r>
            <a:endParaRPr lang="en-US" sz="2000" dirty="0">
              <a:solidFill>
                <a:srgbClr val="7030A0"/>
              </a:solidFill>
            </a:endParaRPr>
          </a:p>
          <a:p>
            <a:pPr marL="514350" lvl="2" indent="0">
              <a:spcBef>
                <a:spcPts val="0"/>
              </a:spcBef>
              <a:spcAft>
                <a:spcPts val="900"/>
              </a:spcAft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6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2BD78A1-FF9E-488C-A164-4D761D3A87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2508" y="152400"/>
            <a:ext cx="8415251" cy="997527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/>
              <a:t>MEETINGS:  </a:t>
            </a:r>
            <a:r>
              <a:rPr lang="en-US" sz="3000" b="0" dirty="0" smtClean="0"/>
              <a:t>Conduct</a:t>
            </a:r>
            <a:endParaRPr lang="en-US" sz="3000" b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A786ACD-6B4E-4F8B-B829-9A88AE695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95400"/>
            <a:ext cx="8113220" cy="4572000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22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457200" indent="-457200">
              <a:spcBef>
                <a:spcPts val="0"/>
              </a:spcBef>
              <a:spcAft>
                <a:spcPts val="1400"/>
              </a:spcAft>
              <a:buFont typeface="+mj-lt"/>
              <a:buAutoNum type="arabicPeriod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Active Listening                         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hlinkClick r:id="rId3" action="ppaction://hlinkfile"/>
              </a:rPr>
              <a:t>Best Practices, Page 15</a:t>
            </a:r>
            <a:endParaRPr lang="en-US" sz="2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spcBef>
                <a:spcPts val="0"/>
              </a:spcBef>
              <a:spcAft>
                <a:spcPts val="1400"/>
              </a:spcAft>
              <a:buFont typeface="+mj-lt"/>
              <a:buAutoNum type="arabicPeriod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Focus on Issues</a:t>
            </a:r>
          </a:p>
          <a:p>
            <a:pPr marL="457200" indent="-457200">
              <a:spcBef>
                <a:spcPts val="0"/>
              </a:spcBef>
              <a:spcAft>
                <a:spcPts val="1400"/>
              </a:spcAft>
              <a:buFont typeface="+mj-lt"/>
              <a:buAutoNum type="arabicPeriod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Person-First 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Language</a:t>
            </a:r>
            <a:endParaRPr lang="en-US" sz="2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spcBef>
                <a:spcPts val="0"/>
              </a:spcBef>
              <a:spcAft>
                <a:spcPts val="1400"/>
              </a:spcAft>
              <a:buFont typeface="+mj-lt"/>
              <a:buAutoNum type="arabicPeriod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No Swearing</a:t>
            </a:r>
          </a:p>
          <a:p>
            <a:pPr marL="457200" indent="-457200">
              <a:spcBef>
                <a:spcPts val="0"/>
              </a:spcBef>
              <a:spcAft>
                <a:spcPts val="1400"/>
              </a:spcAft>
              <a:buFont typeface="+mj-lt"/>
              <a:buAutoNum type="arabicPeriod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No Personal Attacks or Criticism (of self or others).</a:t>
            </a:r>
          </a:p>
          <a:p>
            <a:pPr marL="457200" indent="-457200">
              <a:spcBef>
                <a:spcPts val="0"/>
              </a:spcBef>
              <a:spcAft>
                <a:spcPts val="1400"/>
              </a:spcAft>
              <a:buFont typeface="+mj-lt"/>
              <a:buAutoNum type="arabicPeriod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One person speaks at a time – No side 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bars or chat.</a:t>
            </a:r>
            <a:endParaRPr lang="en-US" sz="2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spcBef>
                <a:spcPts val="0"/>
              </a:spcBef>
              <a:spcAft>
                <a:spcPts val="1400"/>
              </a:spcAft>
              <a:buFont typeface="+mj-lt"/>
              <a:buAutoNum type="arabicPeriod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Keep Comments Short if possible—Do not monopolize.</a:t>
            </a:r>
          </a:p>
          <a:p>
            <a:pPr marL="457200" indent="-457200">
              <a:spcBef>
                <a:spcPts val="0"/>
              </a:spcBef>
              <a:spcAft>
                <a:spcPts val="1400"/>
              </a:spcAft>
              <a:buFont typeface="+mj-lt"/>
              <a:buAutoNum type="arabicPeriod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Limit use of Acronyms –”When in doubt, spell it out.”</a:t>
            </a:r>
          </a:p>
          <a:p>
            <a:pPr marL="457200" indent="-457200">
              <a:spcBef>
                <a:spcPts val="0"/>
              </a:spcBef>
              <a:spcAft>
                <a:spcPts val="1400"/>
              </a:spcAft>
              <a:buFont typeface="+mj-lt"/>
              <a:buAutoNum type="arabicPeriod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Silence Cell Phones</a:t>
            </a:r>
          </a:p>
          <a:p>
            <a:pPr marL="514350" lvl="2" indent="0">
              <a:spcBef>
                <a:spcPts val="0"/>
              </a:spcBef>
              <a:spcAft>
                <a:spcPts val="900"/>
              </a:spcAft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9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52BD78A1-FF9E-488C-A164-4D761D3A87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2508" y="152400"/>
            <a:ext cx="8415251" cy="997527"/>
          </a:xfrm>
        </p:spPr>
        <p:txBody>
          <a:bodyPr>
            <a:noAutofit/>
          </a:bodyPr>
          <a:lstStyle/>
          <a:p>
            <a:pPr lvl="0" algn="ctr"/>
            <a:r>
              <a:rPr lang="en-US" sz="3200" b="0" dirty="0" smtClean="0">
                <a:solidFill>
                  <a:prstClr val="white"/>
                </a:solidFill>
              </a:rPr>
              <a:t>MEMBERSHIP: Rules</a:t>
            </a:r>
            <a:endParaRPr lang="en-US" sz="3200" b="0" dirty="0">
              <a:solidFill>
                <a:prstClr val="white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A786ACD-6B4E-4F8B-B829-9A88AE695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00200"/>
            <a:ext cx="7679575" cy="47244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</a:rPr>
              <a:t>50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%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consumers or family members of consumers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At least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20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%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consumers &amp;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20%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families of consumers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One Board of Supervisor Member</a:t>
            </a:r>
          </a:p>
          <a:p>
            <a:pPr>
              <a:spcBef>
                <a:spcPts val="800"/>
              </a:spcBef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Reflect the 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diversity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of the local client population</a:t>
            </a:r>
          </a:p>
          <a:p>
            <a:pPr>
              <a:spcBef>
                <a:spcPts val="800"/>
              </a:spcBef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Include individuals from education, police, emergency +</a:t>
            </a:r>
          </a:p>
          <a:p>
            <a:pPr marL="1203325" lvl="1" indent="-457200">
              <a:lnSpc>
                <a:spcPct val="100000"/>
              </a:lnSpc>
              <a:spcBef>
                <a:spcPts val="500"/>
              </a:spcBef>
              <a:spcAft>
                <a:spcPts val="700"/>
              </a:spcAft>
              <a:buFont typeface="Wingdings" panose="05000000000000000000" pitchFamily="2" charset="2"/>
              <a:buChar char="§"/>
            </a:pP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="" xmlns:a16="http://schemas.microsoft.com/office/drawing/2014/main" id="{AF3D4A9D-200D-4BC1-BDFF-6844F2D256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6409640"/>
              </p:ext>
            </p:extLst>
          </p:nvPr>
        </p:nvGraphicFramePr>
        <p:xfrm>
          <a:off x="1035698" y="3657600"/>
          <a:ext cx="6421582" cy="24834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="" xmlns:a16="http://schemas.microsoft.com/office/drawing/2014/main" val="3557158552"/>
                    </a:ext>
                  </a:extLst>
                </a:gridCol>
                <a:gridCol w="1562459">
                  <a:extLst>
                    <a:ext uri="{9D8B030D-6E8A-4147-A177-3AD203B41FA5}">
                      <a16:colId xmlns="" xmlns:a16="http://schemas.microsoft.com/office/drawing/2014/main" val="4013189157"/>
                    </a:ext>
                  </a:extLst>
                </a:gridCol>
                <a:gridCol w="1811123">
                  <a:extLst>
                    <a:ext uri="{9D8B030D-6E8A-4147-A177-3AD203B41FA5}">
                      <a16:colId xmlns="" xmlns:a16="http://schemas.microsoft.com/office/drawing/2014/main" val="3290202287"/>
                    </a:ext>
                  </a:extLst>
                </a:gridCol>
              </a:tblGrid>
              <a:tr h="356076">
                <a:tc gridSpan="3"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Composition of Mental Health 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Board </a:t>
                      </a:r>
                      <a:r>
                        <a:rPr lang="en-US" sz="20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</a:t>
                      </a:r>
                      <a:r>
                        <a:rPr lang="en-US" sz="20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000" dirty="0">
                        <a:solidFill>
                          <a:srgbClr val="0C064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638" marR="5763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09872791"/>
                  </a:ext>
                </a:extLst>
              </a:tr>
              <a:tr h="356076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solidFill>
                          <a:srgbClr val="0C064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638" marR="57638" marT="0" marB="0" anchor="ctr"/>
                </a:tc>
                <a:tc gridSpan="2"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Member Board</a:t>
                      </a:r>
                      <a:endParaRPr lang="en-U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638" marR="5763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90557599"/>
                  </a:ext>
                </a:extLst>
              </a:tr>
              <a:tr h="356076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Consumer</a:t>
                      </a:r>
                      <a:endParaRPr lang="en-US" sz="1600" dirty="0">
                        <a:solidFill>
                          <a:srgbClr val="0C064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638" marR="57638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  <a:endParaRPr lang="en-U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638" marR="57638" marT="0" marB="0" anchor="ctr"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638" marR="57638" marT="0" marB="0" anchor="ctr"/>
                </a:tc>
                <a:extLst>
                  <a:ext uri="{0D108BD9-81ED-4DB2-BD59-A6C34878D82A}">
                    <a16:rowId xmlns="" xmlns:a16="http://schemas.microsoft.com/office/drawing/2014/main" val="499368720"/>
                  </a:ext>
                </a:extLst>
              </a:tr>
              <a:tr h="423674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Family Member of Consumer</a:t>
                      </a:r>
                      <a:endParaRPr lang="en-US" sz="1600" dirty="0">
                        <a:solidFill>
                          <a:srgbClr val="0C064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638" marR="57638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  <a:endParaRPr lang="en-U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638" marR="57638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638" marR="57638" marT="0" marB="0" anchor="ctr"/>
                </a:tc>
                <a:extLst>
                  <a:ext uri="{0D108BD9-81ED-4DB2-BD59-A6C34878D82A}">
                    <a16:rowId xmlns="" xmlns:a16="http://schemas.microsoft.com/office/drawing/2014/main" val="2004192187"/>
                  </a:ext>
                </a:extLst>
              </a:tr>
              <a:tr h="635511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Combined Consumer &amp; Family Member of Consumer</a:t>
                      </a:r>
                      <a:endParaRPr lang="en-US" sz="1600" dirty="0">
                        <a:solidFill>
                          <a:srgbClr val="0C064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638" marR="57638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  <a:endParaRPr lang="en-U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638" marR="57638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638" marR="57638" marT="0" marB="0" anchor="ctr"/>
                </a:tc>
                <a:extLst>
                  <a:ext uri="{0D108BD9-81ED-4DB2-BD59-A6C34878D82A}">
                    <a16:rowId xmlns="" xmlns:a16="http://schemas.microsoft.com/office/drawing/2014/main" val="1310948241"/>
                  </a:ext>
                </a:extLst>
              </a:tr>
              <a:tr h="356076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Board of Supervisors</a:t>
                      </a:r>
                      <a:endParaRPr lang="en-US" sz="1600" dirty="0">
                        <a:solidFill>
                          <a:srgbClr val="0C064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638" marR="57638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638" marR="57638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638" marR="57638" marT="0" marB="0" anchor="ctr"/>
                </a:tc>
                <a:extLst>
                  <a:ext uri="{0D108BD9-81ED-4DB2-BD59-A6C34878D82A}">
                    <a16:rowId xmlns="" xmlns:a16="http://schemas.microsoft.com/office/drawing/2014/main" val="943260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920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52BD78A1-FF9E-488C-A164-4D761D3A87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52400"/>
            <a:ext cx="8519159" cy="997527"/>
          </a:xfrm>
        </p:spPr>
        <p:txBody>
          <a:bodyPr>
            <a:noAutofit/>
          </a:bodyPr>
          <a:lstStyle/>
          <a:p>
            <a:pPr lvl="0" algn="ctr"/>
            <a:r>
              <a:rPr lang="en-US" sz="3200" dirty="0" smtClean="0">
                <a:solidFill>
                  <a:prstClr val="white"/>
                </a:solidFill>
              </a:rPr>
              <a:t>MEMBERSHIP – </a:t>
            </a:r>
            <a:r>
              <a:rPr lang="en-US" sz="3200" b="0" dirty="0" smtClean="0">
                <a:solidFill>
                  <a:prstClr val="white"/>
                </a:solidFill>
              </a:rPr>
              <a:t>Strategies</a:t>
            </a:r>
            <a:endParaRPr lang="en-US" sz="3200" b="0" dirty="0">
              <a:solidFill>
                <a:prstClr val="white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A786ACD-6B4E-4F8B-B829-9A88AE695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69089"/>
            <a:ext cx="7679575" cy="472440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</a:rPr>
              <a:t>Be intentional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to achieve a diverse membership (ethnic, racial, cultural, LGBTQ+) that includes people with experience and knowledge of the mental health system and sectors that it intersects.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</a:rPr>
              <a:t>Reach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out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(phone call, email, meet for coffee) to find people who can represent various facets of the community, such as:</a:t>
            </a:r>
          </a:p>
          <a:p>
            <a:pPr marL="628650" lvl="1" indent="-280988">
              <a:spcBef>
                <a:spcPts val="600"/>
              </a:spcBef>
              <a:buFont typeface="Arial" panose="020B0604020202020204" pitchFamily="34" charset="0"/>
              <a:buAutoNum type="arabicPeriod"/>
            </a:pPr>
            <a:r>
              <a:rPr lang="en-US" sz="1900" dirty="0">
                <a:solidFill>
                  <a:schemeClr val="accent5">
                    <a:lumMod val="50000"/>
                  </a:schemeClr>
                </a:solidFill>
              </a:rPr>
              <a:t>Community Organizations (such as) </a:t>
            </a:r>
            <a:r>
              <a:rPr lang="en-US" sz="1900" dirty="0" smtClean="0">
                <a:solidFill>
                  <a:schemeClr val="accent5">
                    <a:lumMod val="50000"/>
                  </a:schemeClr>
                </a:solidFill>
              </a:rPr>
              <a:t>Latino </a:t>
            </a:r>
            <a:r>
              <a:rPr lang="en-US" sz="1900" dirty="0">
                <a:solidFill>
                  <a:schemeClr val="accent5">
                    <a:lumMod val="50000"/>
                  </a:schemeClr>
                </a:solidFill>
              </a:rPr>
              <a:t>or Tribal Organizations</a:t>
            </a:r>
          </a:p>
          <a:p>
            <a:pPr marL="628650" lvl="1" indent="-280988">
              <a:spcBef>
                <a:spcPts val="600"/>
              </a:spcBef>
              <a:buFont typeface="Arial" panose="020B0604020202020204" pitchFamily="34" charset="0"/>
              <a:buAutoNum type="arabicPeriod"/>
            </a:pPr>
            <a:r>
              <a:rPr lang="en-US" sz="1900" dirty="0">
                <a:solidFill>
                  <a:schemeClr val="accent5">
                    <a:lumMod val="50000"/>
                  </a:schemeClr>
                </a:solidFill>
              </a:rPr>
              <a:t>Mental Health Adult Resource Centers/Consumer Groups</a:t>
            </a:r>
          </a:p>
          <a:p>
            <a:pPr marL="628650" lvl="1" indent="-280988">
              <a:spcBef>
                <a:spcPts val="600"/>
              </a:spcBef>
              <a:buAutoNum type="arabicPeriod"/>
            </a:pPr>
            <a:r>
              <a:rPr lang="en-US" sz="1900" dirty="0" smtClean="0">
                <a:solidFill>
                  <a:schemeClr val="accent5">
                    <a:lumMod val="50000"/>
                  </a:schemeClr>
                </a:solidFill>
              </a:rPr>
              <a:t>School Boards/School Districts/First 5 Commissions</a:t>
            </a:r>
          </a:p>
          <a:p>
            <a:pPr marL="628650" lvl="1" indent="-280988">
              <a:spcBef>
                <a:spcPts val="600"/>
              </a:spcBef>
              <a:buAutoNum type="arabicPeriod"/>
            </a:pPr>
            <a:r>
              <a:rPr lang="en-US" sz="1900" dirty="0" smtClean="0">
                <a:solidFill>
                  <a:schemeClr val="accent5">
                    <a:lumMod val="50000"/>
                  </a:schemeClr>
                </a:solidFill>
              </a:rPr>
              <a:t>Criminal Justice (e.g. Sheriff, Public Defender)</a:t>
            </a:r>
          </a:p>
          <a:p>
            <a:pPr marL="628650" lvl="1" indent="-280988">
              <a:spcBef>
                <a:spcPts val="600"/>
              </a:spcBef>
              <a:buAutoNum type="arabicPeriod"/>
            </a:pPr>
            <a:r>
              <a:rPr lang="en-US" sz="1900" dirty="0" smtClean="0">
                <a:solidFill>
                  <a:schemeClr val="accent5">
                    <a:lumMod val="50000"/>
                  </a:schemeClr>
                </a:solidFill>
              </a:rPr>
              <a:t>College/Community College Boards/Staff</a:t>
            </a:r>
          </a:p>
          <a:p>
            <a:pPr marL="628650" lvl="1" indent="-280988">
              <a:spcBef>
                <a:spcPts val="600"/>
              </a:spcBef>
              <a:buAutoNum type="arabicPeriod"/>
            </a:pPr>
            <a:r>
              <a:rPr lang="en-US" sz="1900" dirty="0" smtClean="0">
                <a:solidFill>
                  <a:schemeClr val="accent5">
                    <a:lumMod val="50000"/>
                  </a:schemeClr>
                </a:solidFill>
              </a:rPr>
              <a:t>Commissions on Aging/Older Adult Groups</a:t>
            </a:r>
          </a:p>
        </p:txBody>
      </p:sp>
    </p:spTree>
    <p:extLst>
      <p:ext uri="{BB962C8B-B14F-4D97-AF65-F5344CB8AC3E}">
        <p14:creationId xmlns:p14="http://schemas.microsoft.com/office/powerpoint/2010/main" val="310777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2BD78A1-FF9E-488C-A164-4D761D3A87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2508" y="152400"/>
            <a:ext cx="8415251" cy="997527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/>
              <a:t>TOPICS</a:t>
            </a:r>
            <a:endParaRPr lang="en-US" sz="3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A786ACD-6B4E-4F8B-B829-9A88AE695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84867"/>
            <a:ext cx="7679575" cy="4572000"/>
          </a:xfrm>
        </p:spPr>
        <p:txBody>
          <a:bodyPr>
            <a:noAutofit/>
          </a:bodyPr>
          <a:lstStyle/>
          <a:p>
            <a:pPr marL="1203325" lvl="1" indent="-457200">
              <a:lnSpc>
                <a:spcPct val="100000"/>
              </a:lnSpc>
              <a:spcBef>
                <a:spcPts val="140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Duties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hlinkClick r:id="rId3"/>
              </a:rPr>
              <a:t>WIC 5604.2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pPr marL="1203325" lvl="1" indent="-457200">
              <a:lnSpc>
                <a:spcPct val="100000"/>
              </a:lnSpc>
              <a:spcBef>
                <a:spcPts val="140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Mental Health Services Act</a:t>
            </a:r>
          </a:p>
          <a:p>
            <a:pPr marL="1203325" lvl="1" indent="-457200">
              <a:lnSpc>
                <a:spcPct val="100000"/>
              </a:lnSpc>
              <a:spcBef>
                <a:spcPts val="140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Meetings</a:t>
            </a:r>
          </a:p>
          <a:p>
            <a:pPr marL="1203325" lvl="1" indent="-457200">
              <a:lnSpc>
                <a:spcPct val="100000"/>
              </a:lnSpc>
              <a:spcBef>
                <a:spcPts val="140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Membership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37C153A-0021-4946-B196-4C0393712D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166" t="39624" r="52500" b="17392"/>
          <a:stretch/>
        </p:blipFill>
        <p:spPr>
          <a:xfrm>
            <a:off x="5562600" y="3810000"/>
            <a:ext cx="2743200" cy="198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8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2BD78A1-FF9E-488C-A164-4D761D3A87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2508" y="76200"/>
            <a:ext cx="8415251" cy="1219200"/>
          </a:xfrm>
        </p:spPr>
        <p:txBody>
          <a:bodyPr>
            <a:normAutofit/>
          </a:bodyPr>
          <a:lstStyle/>
          <a:p>
            <a:pPr algn="ctr"/>
            <a:r>
              <a:rPr lang="en-US" b="0" dirty="0" smtClean="0"/>
              <a:t>THANK YOU for serving on or supporting a local mental or behavioral health board or commission!</a:t>
            </a:r>
            <a:endParaRPr lang="en-US" b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A786ACD-6B4E-4F8B-B829-9A88AE695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95400"/>
            <a:ext cx="8113220" cy="4572000"/>
          </a:xfrm>
        </p:spPr>
        <p:txBody>
          <a:bodyPr anchor="ctr">
            <a:noAutofit/>
          </a:bodyPr>
          <a:lstStyle/>
          <a:p>
            <a:pPr marL="0" lvl="2" indent="0" algn="ctr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Questions?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46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8C562B34-1839-45F6-86C4-1DEA5E5DE8DB}"/>
              </a:ext>
            </a:extLst>
          </p:cNvPr>
          <p:cNvSpPr txBox="1">
            <a:spLocks/>
          </p:cNvSpPr>
          <p:nvPr/>
        </p:nvSpPr>
        <p:spPr>
          <a:xfrm>
            <a:off x="277091" y="244895"/>
            <a:ext cx="8562109" cy="10574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>
                <a:solidFill>
                  <a:schemeClr val="bg1"/>
                </a:solidFill>
              </a:rPr>
              <a:t>CALBHB/C Resources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44675664-B8B2-48AC-A951-853F2DFD8C17}"/>
              </a:ext>
            </a:extLst>
          </p:cNvPr>
          <p:cNvSpPr txBox="1">
            <a:spLocks/>
          </p:cNvSpPr>
          <p:nvPr/>
        </p:nvSpPr>
        <p:spPr>
          <a:xfrm>
            <a:off x="342900" y="5743992"/>
            <a:ext cx="84582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CA Association of Local Behavioral Health Boards and Commissions (CALBHB/C) supports the work of CA’s 59 local mental/behavioral health boards and commissions. </a:t>
            </a:r>
            <a:r>
              <a:rPr lang="en-US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www.calbhbc.org</a:t>
            </a:r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2775" y="1600200"/>
            <a:ext cx="3881640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Resources</a:t>
            </a:r>
            <a:endParaRPr lang="en-US" b="1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hlinkClick r:id="rId5"/>
              </a:rPr>
              <a:t>Cultural Relevance</a:t>
            </a:r>
            <a:endParaRPr lang="en-US" sz="16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hlinkClick r:id="rId6"/>
              </a:rPr>
              <a:t>Hybrid Meetings</a:t>
            </a:r>
            <a:endParaRPr lang="en-US" sz="1600" dirty="0" smtClean="0">
              <a:hlinkClick r:id="rId7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hlinkClick r:id="rId7"/>
              </a:rPr>
              <a:t>MHSA 3-Year Plans/Updates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hlinkClick r:id="rId7"/>
              </a:rPr>
              <a:t>Role, Components, Fiscal</a:t>
            </a:r>
            <a:endParaRPr lang="en-US" sz="16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hlinkClick r:id="rId8"/>
              </a:rPr>
              <a:t>Community Program Planning</a:t>
            </a:r>
            <a:endParaRPr lang="en-US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hlinkClick r:id="rId9"/>
              </a:rPr>
              <a:t>Performance Outcome 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hlinkClick r:id="rId10"/>
              </a:rPr>
              <a:t>WIC:  Duties, Membership</a:t>
            </a:r>
            <a:endParaRPr lang="en-US" sz="1600" dirty="0" smtClean="0"/>
          </a:p>
          <a:p>
            <a:pPr lvl="3"/>
            <a:r>
              <a:rPr lang="en-US" sz="1600" dirty="0" smtClean="0"/>
              <a:t>…. </a:t>
            </a:r>
            <a:r>
              <a:rPr lang="en-US" sz="1600" dirty="0" smtClean="0">
                <a:hlinkClick r:id="rId4"/>
              </a:rPr>
              <a:t>and more!</a:t>
            </a:r>
            <a:endParaRPr lang="en-US" sz="1600" dirty="0" smtClean="0"/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News/Issues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hlinkClick r:id="rId11"/>
              </a:rPr>
              <a:t>Newsletters</a:t>
            </a:r>
            <a:endParaRPr lang="en-US" sz="16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hlinkClick r:id="rId11"/>
              </a:rPr>
              <a:t>Issue Briefs</a:t>
            </a:r>
            <a:r>
              <a:rPr lang="en-US" sz="1600" dirty="0" smtClean="0"/>
              <a:t> (11)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hlinkClick r:id="rId11"/>
              </a:rPr>
              <a:t>Issue Pages</a:t>
            </a:r>
            <a:r>
              <a:rPr lang="en-US" sz="1600" dirty="0" smtClean="0"/>
              <a:t> (31)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81600" y="1600200"/>
            <a:ext cx="3276600" cy="407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hlinkClick r:id="rId12"/>
              </a:rPr>
              <a:t>Trainings</a:t>
            </a:r>
            <a:r>
              <a:rPr lang="en-US" b="1" dirty="0" smtClean="0"/>
              <a:t> </a:t>
            </a:r>
            <a:r>
              <a:rPr lang="en-US" dirty="0" smtClean="0"/>
              <a:t>(Recorded)</a:t>
            </a:r>
            <a:endParaRPr lang="en-US" b="1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hlinkClick r:id="rId13"/>
              </a:rPr>
              <a:t>Chair Training</a:t>
            </a:r>
            <a:endParaRPr lang="en-US" sz="1600" dirty="0" smtClean="0">
              <a:hlinkClick r:id="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hlinkClick r:id="rId14"/>
              </a:rPr>
              <a:t>Mental Health Board</a:t>
            </a:r>
            <a:endParaRPr lang="en-US" sz="1600" dirty="0" smtClean="0">
              <a:hlinkClick r:id="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hlinkClick r:id="rId15"/>
              </a:rPr>
              <a:t>MHSA Community Program Planning</a:t>
            </a:r>
            <a:endParaRPr lang="en-US" sz="16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hlinkClick r:id="rId16"/>
              </a:rPr>
              <a:t>Performance &amp; Fiscal</a:t>
            </a:r>
            <a:endParaRPr lang="en-US" sz="16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hlinkClick r:id="rId17"/>
              </a:rPr>
              <a:t>Unconscious Bias</a:t>
            </a:r>
            <a:endParaRPr lang="en-US" sz="1600" dirty="0" smtClean="0"/>
          </a:p>
          <a:p>
            <a:pPr>
              <a:spcBef>
                <a:spcPts val="500"/>
              </a:spcBef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5.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hlinkClick r:id="rId12"/>
              </a:rPr>
              <a:t>Trainings</a:t>
            </a:r>
            <a:r>
              <a:rPr lang="en-US" dirty="0" smtClean="0"/>
              <a:t> (On-Line Modules)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hlinkClick r:id="rId18"/>
              </a:rPr>
              <a:t>Duties of local boards</a:t>
            </a:r>
            <a:endParaRPr lang="en-US" sz="16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hlinkClick r:id="rId19"/>
              </a:rPr>
              <a:t>MHSA: Role of MHB</a:t>
            </a:r>
            <a:endParaRPr lang="en-US" sz="16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hlinkClick r:id="rId20"/>
              </a:rPr>
              <a:t>MHSA: Fiscal</a:t>
            </a:r>
            <a:endParaRPr lang="en-US" sz="16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hlinkClick r:id="rId21"/>
              </a:rPr>
              <a:t>MHSA: CPP</a:t>
            </a:r>
            <a:endParaRPr lang="en-US" sz="1600" dirty="0"/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6.   Advocacy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hlinkClick r:id="rId22"/>
              </a:rPr>
              <a:t>Local</a:t>
            </a:r>
            <a:endParaRPr lang="en-US" sz="16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hlinkClick r:id="rId23"/>
              </a:rPr>
              <a:t>State/Federal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26543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2BD78A1-FF9E-488C-A164-4D761D3A87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2508" y="152400"/>
            <a:ext cx="8415251" cy="997527"/>
          </a:xfrm>
        </p:spPr>
        <p:txBody>
          <a:bodyPr>
            <a:noAutofit/>
          </a:bodyPr>
          <a:lstStyle/>
          <a:p>
            <a:pPr lvl="0"/>
            <a:r>
              <a:rPr lang="en-US" sz="2000" dirty="0">
                <a:solidFill>
                  <a:prstClr val="white"/>
                </a:solidFill>
              </a:rPr>
              <a:t>(1) REVIEW &amp; EVALUATE </a:t>
            </a:r>
            <a:r>
              <a:rPr lang="en-US" sz="2000" b="0" dirty="0">
                <a:solidFill>
                  <a:prstClr val="white"/>
                </a:solidFill>
              </a:rPr>
              <a:t>the community’s public mental health needs, services, facilities, and special problems in any facility within the county or jurisdiction where mental health evaluations or services are being provided…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A786ACD-6B4E-4F8B-B829-9A88AE695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184" y="1752600"/>
            <a:ext cx="7679575" cy="4724400"/>
          </a:xfrm>
        </p:spPr>
        <p:txBody>
          <a:bodyPr>
            <a:noAutofit/>
          </a:bodyPr>
          <a:lstStyle/>
          <a:p>
            <a:pPr lvl="1">
              <a:spcBef>
                <a:spcPts val="2000"/>
              </a:spcBef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Speakers / Panels / Community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Forums</a:t>
            </a:r>
          </a:p>
          <a:p>
            <a:pPr lvl="2">
              <a:spcBef>
                <a:spcPts val="0"/>
              </a:spcBef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Community organizations/agencies</a:t>
            </a:r>
          </a:p>
          <a:p>
            <a:pPr lvl="2">
              <a:spcBef>
                <a:spcPts val="0"/>
              </a:spcBef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Mental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Health agency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staff </a:t>
            </a:r>
          </a:p>
          <a:p>
            <a:pPr lvl="1">
              <a:spcBef>
                <a:spcPts val="3000"/>
              </a:spcBef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Liaisons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to other commissions/committees</a:t>
            </a:r>
          </a:p>
          <a:p>
            <a:pPr lvl="1">
              <a:spcBef>
                <a:spcPts val="3000"/>
              </a:spcBef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Site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Visits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(p.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27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Best Practices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lvl="1">
              <a:spcBef>
                <a:spcPts val="3000"/>
              </a:spcBef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Ad Hoc Committees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(p. 3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Best Practices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lvl="1">
              <a:spcBef>
                <a:spcPts val="3000"/>
              </a:spcBef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Performance Outcome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Data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91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2BD78A1-FF9E-488C-A164-4D761D3A87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61925"/>
            <a:ext cx="8593975" cy="997527"/>
          </a:xfrm>
        </p:spPr>
        <p:txBody>
          <a:bodyPr>
            <a:noAutofit/>
          </a:bodyPr>
          <a:lstStyle/>
          <a:p>
            <a:pPr marL="400050" lvl="0"/>
            <a:r>
              <a:rPr lang="en-US" sz="2000" dirty="0">
                <a:solidFill>
                  <a:prstClr val="white"/>
                </a:solidFill>
              </a:rPr>
              <a:t>(2) REVIEW</a:t>
            </a:r>
            <a:r>
              <a:rPr lang="en-US" sz="2000" b="0" dirty="0">
                <a:solidFill>
                  <a:prstClr val="white"/>
                </a:solidFill>
              </a:rPr>
              <a:t> any county </a:t>
            </a:r>
            <a:r>
              <a:rPr lang="en-US" sz="2000" dirty="0" smtClean="0">
                <a:solidFill>
                  <a:prstClr val="white"/>
                </a:solidFill>
              </a:rPr>
              <a:t>AGREEMENT</a:t>
            </a:r>
            <a:r>
              <a:rPr lang="en-US" sz="2000" b="0" dirty="0" smtClean="0">
                <a:solidFill>
                  <a:prstClr val="white"/>
                </a:solidFill>
              </a:rPr>
              <a:t> </a:t>
            </a:r>
            <a:r>
              <a:rPr lang="en-US" sz="2000" b="0" dirty="0">
                <a:solidFill>
                  <a:prstClr val="white"/>
                </a:solidFill>
              </a:rPr>
              <a:t>entered into pursuant to Section 5650. The local mental health board may make </a:t>
            </a:r>
            <a:r>
              <a:rPr lang="en-US" sz="2000" dirty="0">
                <a:solidFill>
                  <a:prstClr val="white"/>
                </a:solidFill>
              </a:rPr>
              <a:t>RECOMMENDATIONS</a:t>
            </a:r>
            <a:r>
              <a:rPr lang="en-US" sz="2000" b="0" dirty="0">
                <a:solidFill>
                  <a:prstClr val="white"/>
                </a:solidFill>
              </a:rPr>
              <a:t> to the governing body regarding concerns identified within these agreements. 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A786ACD-6B4E-4F8B-B829-9A88AE695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76400"/>
            <a:ext cx="7679575" cy="4724400"/>
          </a:xfrm>
        </p:spPr>
        <p:txBody>
          <a:bodyPr>
            <a:noAutofit/>
          </a:bodyPr>
          <a:lstStyle/>
          <a:p>
            <a:pPr marL="0" lvl="0" indent="0">
              <a:spcAft>
                <a:spcPts val="800"/>
              </a:spcAft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Strategies:</a:t>
            </a:r>
            <a:endParaRPr lang="en-US" sz="2000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228600" indent="0">
              <a:spcBef>
                <a:spcPts val="1200"/>
              </a:spcBef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Staff Presentations &amp; Reports</a:t>
            </a:r>
          </a:p>
          <a:p>
            <a:pPr marL="685800" lvl="1" indent="-228600">
              <a:buFont typeface="Courier New" panose="02070309020205020404" pitchFamily="49" charset="0"/>
              <a:buChar char="o"/>
            </a:pP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Medi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-Cal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Annual External Quality Review (EQRO Report)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685800" lvl="1" indent="-228600">
              <a:buFont typeface="Courier New" panose="02070309020205020404" pitchFamily="49" charset="0"/>
              <a:buChar char="o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MHSA -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Mental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Health Services Act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Plan / Update / INN</a:t>
            </a: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685800" lvl="1" indent="-228600">
              <a:buFont typeface="Courier New" panose="02070309020205020404" pitchFamily="49" charset="0"/>
              <a:buChar char="o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SAMHSA Grants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2"/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hlinkClick r:id="rId5"/>
              </a:rPr>
              <a:t>PATH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- Projects for Assistance in Transitions from Homelessness Grant</a:t>
            </a: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  <a:p>
            <a:pPr lvl="2"/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SAMHSA Block Grant</a:t>
            </a:r>
          </a:p>
          <a:p>
            <a:pPr marL="228600" indent="0">
              <a:spcBef>
                <a:spcPts val="2400"/>
              </a:spcBef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RFPs: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Review new contract proposals</a:t>
            </a:r>
          </a:p>
          <a:p>
            <a:pPr marL="228600" indent="0">
              <a:spcBef>
                <a:spcPts val="2400"/>
              </a:spcBef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Site Visits: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Review specific contract prior to visit.</a:t>
            </a:r>
          </a:p>
        </p:txBody>
      </p:sp>
    </p:spTree>
    <p:extLst>
      <p:ext uri="{BB962C8B-B14F-4D97-AF65-F5344CB8AC3E}">
        <p14:creationId xmlns:p14="http://schemas.microsoft.com/office/powerpoint/2010/main" val="31487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2BD78A1-FF9E-488C-A164-4D761D3A87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7625" y="161925"/>
            <a:ext cx="8593975" cy="997527"/>
          </a:xfrm>
        </p:spPr>
        <p:txBody>
          <a:bodyPr>
            <a:noAutofit/>
          </a:bodyPr>
          <a:lstStyle/>
          <a:p>
            <a:pPr lvl="0"/>
            <a:r>
              <a:rPr lang="en-US" sz="2200" dirty="0">
                <a:solidFill>
                  <a:prstClr val="white"/>
                </a:solidFill>
              </a:rPr>
              <a:t>(3) ADVISE </a:t>
            </a:r>
            <a:r>
              <a:rPr lang="en-US" sz="2200" b="0" dirty="0">
                <a:solidFill>
                  <a:prstClr val="white"/>
                </a:solidFill>
              </a:rPr>
              <a:t>the </a:t>
            </a:r>
            <a:r>
              <a:rPr lang="en-US" sz="2200" b="0" u="sng" dirty="0" smtClean="0">
                <a:solidFill>
                  <a:prstClr val="white"/>
                </a:solidFill>
              </a:rPr>
              <a:t>Board of Supervisors</a:t>
            </a:r>
            <a:r>
              <a:rPr lang="en-US" sz="2200" b="0" dirty="0" smtClean="0">
                <a:solidFill>
                  <a:prstClr val="white"/>
                </a:solidFill>
              </a:rPr>
              <a:t> </a:t>
            </a:r>
            <a:r>
              <a:rPr lang="en-US" sz="2200" b="0" dirty="0">
                <a:solidFill>
                  <a:prstClr val="white"/>
                </a:solidFill>
              </a:rPr>
              <a:t>and the local </a:t>
            </a:r>
            <a:r>
              <a:rPr lang="en-US" sz="2200" b="0" u="sng" dirty="0">
                <a:solidFill>
                  <a:prstClr val="white"/>
                </a:solidFill>
              </a:rPr>
              <a:t>Mental Health Director</a:t>
            </a:r>
            <a:r>
              <a:rPr lang="en-US" sz="2200" b="0" dirty="0">
                <a:solidFill>
                  <a:prstClr val="white"/>
                </a:solidFill>
              </a:rPr>
              <a:t> regarding any aspect of the local mental health program.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A786ACD-6B4E-4F8B-B829-9A88AE695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76400"/>
            <a:ext cx="7679575" cy="4724400"/>
          </a:xfrm>
        </p:spPr>
        <p:txBody>
          <a:bodyPr>
            <a:noAutofit/>
          </a:bodyPr>
          <a:lstStyle/>
          <a:p>
            <a:pPr marL="457200" lvl="1" indent="0">
              <a:spcBef>
                <a:spcPts val="1200"/>
              </a:spcBef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1. IDENTIFY</a:t>
            </a:r>
          </a:p>
          <a:p>
            <a:pPr lvl="3">
              <a:spcBef>
                <a:spcPts val="0"/>
              </a:spcBef>
            </a:pP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Public Comment</a:t>
            </a:r>
          </a:p>
          <a:p>
            <a:pPr lvl="3">
              <a:spcBef>
                <a:spcPts val="600"/>
              </a:spcBef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Performance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Outcome Data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lvl="3">
              <a:spcBef>
                <a:spcPts val="600"/>
              </a:spcBef>
            </a:pPr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Presentations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(by staff, patients rights advocates, contractors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lvl="3">
              <a:spcBef>
                <a:spcPts val="600"/>
              </a:spcBef>
            </a:pP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Liaisons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- MHB/C members can act as liaisons to other boards, commissions or committees.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1" indent="0">
              <a:spcBef>
                <a:spcPts val="1200"/>
              </a:spcBef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2. RESEARCH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3">
              <a:spcBef>
                <a:spcPts val="0"/>
              </a:spcBef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Ad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Hocs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(short-term workgroups) to conduct research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meetings –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P. 3 of Best Practices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lvl="3">
              <a:spcBef>
                <a:spcPts val="600"/>
              </a:spcBef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Chair to meet regularly with Mental Health Director</a:t>
            </a:r>
          </a:p>
          <a:p>
            <a:pPr lvl="3">
              <a:spcBef>
                <a:spcPts val="600"/>
              </a:spcBef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Site Visits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3.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ADVISE</a:t>
            </a:r>
          </a:p>
          <a:p>
            <a:pPr lvl="3">
              <a:spcBef>
                <a:spcPts val="0"/>
              </a:spcBef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Draft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recommendations –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P. 20 of Best Practices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lvl="3">
              <a:spcBef>
                <a:spcPts val="600"/>
              </a:spcBef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Vote on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314989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2BD78A1-FF9E-488C-A164-4D761D3A87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374073"/>
            <a:ext cx="8136775" cy="99752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prstClr val="white"/>
                </a:solidFill>
              </a:rPr>
              <a:t>(4) </a:t>
            </a:r>
            <a:r>
              <a:rPr lang="en-US" sz="2200" b="0" dirty="0"/>
              <a:t>Review and approve the procedures used to </a:t>
            </a:r>
            <a:r>
              <a:rPr lang="en-US" dirty="0" smtClean="0"/>
              <a:t>ENSURE</a:t>
            </a:r>
            <a:r>
              <a:rPr lang="en-US" b="0" dirty="0" smtClean="0"/>
              <a:t> </a:t>
            </a:r>
            <a:r>
              <a:rPr lang="en-US" dirty="0" smtClean="0"/>
              <a:t>CITIZEN</a:t>
            </a:r>
            <a:r>
              <a:rPr lang="en-US" b="0" dirty="0" smtClean="0"/>
              <a:t> </a:t>
            </a:r>
            <a:r>
              <a:rPr lang="en-US" b="0" dirty="0"/>
              <a:t>and </a:t>
            </a:r>
            <a:r>
              <a:rPr lang="en-US" dirty="0" smtClean="0"/>
              <a:t>PROFESSIONAL</a:t>
            </a:r>
            <a:r>
              <a:rPr lang="en-US" b="0" dirty="0" smtClean="0"/>
              <a:t> </a:t>
            </a:r>
            <a:r>
              <a:rPr lang="en-US" dirty="0" smtClean="0"/>
              <a:t>INVOLVEMENT</a:t>
            </a:r>
            <a:r>
              <a:rPr lang="en-US" b="0" dirty="0" smtClean="0"/>
              <a:t> </a:t>
            </a:r>
            <a:r>
              <a:rPr lang="en-US" sz="2200" b="0" dirty="0"/>
              <a:t>at </a:t>
            </a:r>
            <a:r>
              <a:rPr lang="en-US" sz="2200" b="0" dirty="0" smtClean="0"/>
              <a:t>all</a:t>
            </a:r>
          </a:p>
          <a:p>
            <a:pPr>
              <a:spcBef>
                <a:spcPts val="0"/>
              </a:spcBef>
            </a:pPr>
            <a:r>
              <a:rPr lang="en-US" sz="2200" b="0" dirty="0" smtClean="0"/>
              <a:t>stages </a:t>
            </a:r>
            <a:r>
              <a:rPr lang="en-US" sz="2200" b="0" dirty="0"/>
              <a:t>of the planning process…</a:t>
            </a:r>
          </a:p>
          <a:p>
            <a:pPr lvl="0"/>
            <a:endParaRPr lang="en-US" sz="2200" b="0" dirty="0">
              <a:solidFill>
                <a:prstClr val="white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A786ACD-6B4E-4F8B-B829-9A88AE695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76400"/>
            <a:ext cx="7679575" cy="47244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MHB Meetings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spcBef>
                <a:spcPts val="800"/>
              </a:spcBef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Publicize meetings and topics</a:t>
            </a:r>
          </a:p>
          <a:p>
            <a:pPr lvl="1">
              <a:spcBef>
                <a:spcPts val="800"/>
              </a:spcBef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Encourage public comment</a:t>
            </a:r>
          </a:p>
          <a:p>
            <a:pPr lvl="1">
              <a:spcBef>
                <a:spcPts val="800"/>
              </a:spcBef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Accessible locations and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times</a:t>
            </a:r>
          </a:p>
          <a:p>
            <a:pPr marL="342900" lvl="1" indent="0">
              <a:spcBef>
                <a:spcPts val="400"/>
              </a:spcBef>
              <a:buNone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MHSA Community Program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Planning (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Best Practices, P.16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) 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Staff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reports regarding plans and execution of MHSA Community Program Planning (CPP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lvl="1">
              <a:spcBef>
                <a:spcPts val="1200"/>
              </a:spcBef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Encourage board members to attend MHSA CPP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events</a:t>
            </a:r>
          </a:p>
          <a:p>
            <a:pPr lvl="1">
              <a:spcBef>
                <a:spcPts val="1200"/>
              </a:spcBef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Review MHSA Plans &amp; Updates to ensure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plans address the needs of the community.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spcBef>
                <a:spcPts val="1200"/>
              </a:spcBef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spcBef>
                <a:spcPts val="1200"/>
              </a:spcBef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DAE0A53-1B08-4D06-A0A4-446772ECC2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667" t="47313" r="56301" b="17392"/>
          <a:stretch/>
        </p:blipFill>
        <p:spPr>
          <a:xfrm>
            <a:off x="5435485" y="1409700"/>
            <a:ext cx="2806065" cy="173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9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2BD78A1-FF9E-488C-A164-4D761D3A87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374073"/>
            <a:ext cx="8365375" cy="99752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prstClr val="white"/>
                </a:solidFill>
              </a:rPr>
              <a:t>(5) </a:t>
            </a:r>
            <a:r>
              <a:rPr lang="en-US" sz="2200" b="0" dirty="0" smtClean="0"/>
              <a:t>Submit an </a:t>
            </a:r>
            <a:r>
              <a:rPr lang="en-US" sz="2200" dirty="0" smtClean="0"/>
              <a:t>ANNUAL REPORT </a:t>
            </a:r>
            <a:r>
              <a:rPr lang="en-US" sz="2200" b="0" dirty="0" smtClean="0"/>
              <a:t>to the Board of Supervisors on the </a:t>
            </a:r>
            <a:r>
              <a:rPr lang="en-US" sz="2200" b="0" u="sng" dirty="0" smtClean="0"/>
              <a:t>needs</a:t>
            </a:r>
            <a:r>
              <a:rPr lang="en-US" sz="2200" b="0" dirty="0" smtClean="0"/>
              <a:t> and </a:t>
            </a:r>
            <a:r>
              <a:rPr lang="en-US" sz="2200" b="0" u="sng" dirty="0" smtClean="0"/>
              <a:t>performance</a:t>
            </a:r>
            <a:r>
              <a:rPr lang="en-US" sz="2200" b="0" dirty="0" smtClean="0"/>
              <a:t> of the county’s mental health system</a:t>
            </a:r>
            <a:endParaRPr lang="en-US" sz="2200" b="0" dirty="0"/>
          </a:p>
          <a:p>
            <a:pPr lvl="0"/>
            <a:endParaRPr lang="en-US" sz="2200" b="0" dirty="0">
              <a:solidFill>
                <a:prstClr val="white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B29F050-A171-4158-BF46-BFA46C2E6F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67" t="40671" r="45833" b="17391"/>
          <a:stretch/>
        </p:blipFill>
        <p:spPr>
          <a:xfrm>
            <a:off x="5334000" y="2364492"/>
            <a:ext cx="3031763" cy="15049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14400" y="1961227"/>
            <a:ext cx="39624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ADVISE: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Remember to Advise!</a:t>
            </a:r>
          </a:p>
          <a:p>
            <a:pPr>
              <a:spcBef>
                <a:spcPts val="600"/>
              </a:spcBef>
            </a:pPr>
            <a:endParaRPr lang="en-US" sz="1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RESOURCES:</a:t>
            </a:r>
          </a:p>
          <a:p>
            <a:pPr marL="742950" lvl="4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Best Practices, Page 6</a:t>
            </a:r>
          </a:p>
          <a:p>
            <a:pPr marL="742950" lvl="4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www.calbhbc.org/reports</a:t>
            </a:r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94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2BD78A1-FF9E-488C-A164-4D761D3A87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374073"/>
            <a:ext cx="8365375" cy="99752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prstClr val="white"/>
                </a:solidFill>
              </a:rPr>
              <a:t>(6) </a:t>
            </a:r>
            <a:r>
              <a:rPr lang="en-US" sz="2200" b="0" dirty="0" smtClean="0"/>
              <a:t>Review and make recommendations on applicants for the appointment of a local </a:t>
            </a:r>
            <a:r>
              <a:rPr lang="en-US" sz="2200" dirty="0" smtClean="0"/>
              <a:t>MENTAL HEALTH DIRECTOR; </a:t>
            </a:r>
            <a:r>
              <a:rPr lang="en-US" sz="2200" b="0" dirty="0" smtClean="0"/>
              <a:t>the Board shall be included in the selection process prior to the vote of the governing body.</a:t>
            </a:r>
            <a:endParaRPr lang="en-US" sz="2200" b="0" dirty="0"/>
          </a:p>
          <a:p>
            <a:pPr lvl="0"/>
            <a:endParaRPr lang="en-US" sz="2200" b="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6536" y="1676400"/>
            <a:ext cx="692346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3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Review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Job Description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Note: FAQs #10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) </a:t>
            </a:r>
          </a:p>
          <a:p>
            <a:pPr marL="285750" lvl="3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Review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Applications</a:t>
            </a:r>
          </a:p>
          <a:p>
            <a:pPr marL="285750" lvl="3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Participate on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Interview Panels</a:t>
            </a:r>
          </a:p>
          <a:p>
            <a:pPr marL="285750" lvl="3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lvl="3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More at FAQs #9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09B3B7B-8279-49C2-926F-F375BB1037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508" t="38143" r="51667" b="17391"/>
          <a:stretch/>
        </p:blipFill>
        <p:spPr>
          <a:xfrm>
            <a:off x="5257800" y="3124200"/>
            <a:ext cx="3201537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99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2BD78A1-FF9E-488C-A164-4D761D3A87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374073"/>
            <a:ext cx="8365375" cy="99752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prstClr val="white"/>
                </a:solidFill>
              </a:rPr>
              <a:t>(7) </a:t>
            </a:r>
            <a:r>
              <a:rPr lang="en-US" sz="2200" b="0" dirty="0" smtClean="0"/>
              <a:t>Review and comment on the county’s </a:t>
            </a:r>
            <a:r>
              <a:rPr lang="en-US" sz="2200" dirty="0" smtClean="0"/>
              <a:t>PERFORMANCE OUTCOME DATA</a:t>
            </a:r>
            <a:r>
              <a:rPr lang="en-US" sz="2200" b="0" dirty="0" smtClean="0"/>
              <a:t> and communicate its findings to the California Behavioral Health Planning Council (CBHPC)</a:t>
            </a:r>
            <a:endParaRPr lang="en-US" sz="2200" b="0" dirty="0"/>
          </a:p>
          <a:p>
            <a:pPr lvl="0"/>
            <a:endParaRPr lang="en-US" sz="2200" b="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1" y="1676400"/>
            <a:ext cx="8365374" cy="2743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3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DATA NOTEBOOK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(CA Behavioral Health Planning Council)</a:t>
            </a:r>
          </a:p>
          <a:p>
            <a:pPr marL="742950" lvl="4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Examples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lvl="4">
              <a:spcBef>
                <a:spcPts val="600"/>
              </a:spcBef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lvl="3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PERFORMANCE OUTCOME DATA</a:t>
            </a:r>
          </a:p>
          <a:p>
            <a:pPr marL="742950" lvl="4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CALBHB/C Issue Brief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742950" lvl="4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hlinkClick r:id="rId5"/>
              </a:rPr>
              <a:t>CALBHB/C Performance Compilation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81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ES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>
          <a:defRPr sz="2500" dirty="0">
            <a:latin typeface="+mj-lt"/>
          </a:defRPr>
        </a:defPPr>
      </a:lstStyle>
    </a:spDef>
    <a:lnDef>
      <a:spPr>
        <a:ln w="381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00A4A7D6191A4EACDFFCA523159E1B" ma:contentTypeVersion="19" ma:contentTypeDescription="Create a new document." ma:contentTypeScope="" ma:versionID="7b48e4d111c14305c2876300d33ca8b2">
  <xsd:schema xmlns:xsd="http://www.w3.org/2001/XMLSchema" xmlns:p="http://schemas.microsoft.com/office/2006/metadata/properties" xmlns:ns2="4a625457-d415-4713-8878-0e94683a4cb4" targetNamespace="http://schemas.microsoft.com/office/2006/metadata/properties" ma:root="true" ma:fieldsID="cc3cd160b4301a0755c8a243e4911101" ns2:_="">
    <xsd:import namespace="4a625457-d415-4713-8878-0e94683a4cb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Level_x0020_2" minOccurs="0"/>
                <xsd:element ref="ns2:Topic" minOccurs="0"/>
                <xsd:element ref="ns2:Dupe" minOccurs="0"/>
                <xsd:element ref="ns2:Archived" minOccurs="0"/>
                <xsd:element ref="ns2:Category_x0020_Drop_x0020_Dow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4a625457-d415-4713-8878-0e94683a4cb4" elementFormDefault="qualified">
    <xsd:import namespace="http://schemas.microsoft.com/office/2006/documentManagement/types"/>
    <xsd:element name="Document_x0020_Type" ma:index="8" nillable="true" ma:displayName="Document Type" ma:format="Dropdown" ma:internalName="Document_x0020_Type">
      <xsd:simpleType>
        <xsd:restriction base="dms:Choice">
          <xsd:enumeration value="Agreement/Standard Practice"/>
          <xsd:enumeration value="Analyst Reports"/>
          <xsd:enumeration value="Article Reprints"/>
          <xsd:enumeration value="Brochure/Data Sheet"/>
          <xsd:enumeration value="Case Study"/>
          <xsd:enumeration value="Competitive Analysis"/>
          <xsd:enumeration value="Contract"/>
          <xsd:enumeration value="Corporate Standard/Template"/>
          <xsd:enumeration value="Demo"/>
          <xsd:enumeration value="Marketing Info"/>
          <xsd:enumeration value="MT Standards"/>
          <xsd:enumeration value="Pricing Tool"/>
          <xsd:enumeration value="Process Document"/>
          <xsd:enumeration value="Proposal Inputs"/>
          <xsd:enumeration value="Proposal Template"/>
          <xsd:enumeration value="Published Article"/>
          <xsd:enumeration value="Reporting/Proposal Example"/>
          <xsd:enumeration value="Resources"/>
          <xsd:enumeration value="Sales Presentation"/>
          <xsd:enumeration value="Sample Reports"/>
          <xsd:enumeration value="Training Material"/>
          <xsd:enumeration value="Web Seminar"/>
          <xsd:enumeration value="White Paper"/>
        </xsd:restriction>
      </xsd:simpleType>
    </xsd:element>
    <xsd:element name="Level_x0020_2" ma:index="9" nillable="true" ma:displayName="Category" ma:internalName="Level_x0020_2">
      <xsd:simpleType>
        <xsd:restriction base="dms:Text">
          <xsd:maxLength value="255"/>
        </xsd:restriction>
      </xsd:simpleType>
    </xsd:element>
    <xsd:element name="Topic" ma:index="11" nillable="true" ma:displayName="Topic" ma:format="Dropdown" ma:internalName="Topic">
      <xsd:simpleType>
        <xsd:restriction base="dms:Choice">
          <xsd:enumeration value="Corporate"/>
          <xsd:enumeration value="Corporate Materials"/>
          <xsd:enumeration value="Communities &amp; Panels"/>
          <xsd:enumeration value="CustomerSat"/>
          <xsd:enumeration value="Innovation"/>
          <xsd:enumeration value="Insight Networks &amp; Communities"/>
          <xsd:enumeration value="Market Research Suite"/>
          <xsd:enumeration value="MetrixLab General"/>
          <xsd:enumeration value="MetrixLab Brand, Media &amp; Advertising"/>
          <xsd:enumeration value="MetrixLab Innovation &amp; Shopper"/>
          <xsd:enumeration value="MetrixLab eBusiness"/>
          <xsd:enumeration value="MetrixLab Customer Experience Management"/>
          <xsd:enumeration value="Research Solutions - Ad Hoc Templates"/>
          <xsd:enumeration value="Research Solutions - Products"/>
          <xsd:enumeration value="Respondent Engagement"/>
          <xsd:enumeration value="Sales Resources"/>
          <xsd:enumeration value="Sales Resources - RS"/>
          <xsd:enumeration value="Service Bureau"/>
          <xsd:enumeration value="True Sample"/>
          <xsd:enumeration value="Zoomerang"/>
          <xsd:enumeration value="ZoomPanel"/>
        </xsd:restriction>
      </xsd:simpleType>
    </xsd:element>
    <xsd:element name="Dupe" ma:index="12" nillable="true" ma:displayName="Dupe" ma:hidden="true" ma:internalName="Dupe" ma:readOnly="false">
      <xsd:simpleType>
        <xsd:restriction base="dms:Text">
          <xsd:maxLength value="255"/>
        </xsd:restriction>
      </xsd:simpleType>
    </xsd:element>
    <xsd:element name="Archived" ma:index="16" nillable="true" ma:displayName="Archived" ma:default="No" ma:description="Leave as 'No'." ma:format="Dropdown" ma:internalName="Archived">
      <xsd:simpleType>
        <xsd:restriction base="dms:Choice">
          <xsd:enumeration value="No"/>
          <xsd:enumeration value="Yes"/>
        </xsd:restriction>
      </xsd:simpleType>
    </xsd:element>
    <xsd:element name="Category_x0020_Drop_x0020_Down" ma:index="17" nillable="true" ma:displayName="Category Drop Down" ma:default="A&amp;U - Segmentation" ma:format="Dropdown" ma:internalName="Category_x0020_Drop_x0020_Down">
      <xsd:simpleType>
        <xsd:restriction base="dms:Choice">
          <xsd:enumeration value="A&amp;U - Segmentation"/>
          <xsd:enumeration value="Advanced Analytics"/>
          <xsd:enumeration value="Ad Testing - ML"/>
          <xsd:enumeration value="Choice Modeling - Conjoint"/>
          <xsd:enumeration value="Concept Testing"/>
          <xsd:enumeration value="Optimization - Bundle"/>
          <xsd:enumeration value="Optimization - Line"/>
          <xsd:enumeration value="Optimization - Price"/>
          <xsd:enumeration value="Optimization Research"/>
          <xsd:enumeration value="Overview"/>
          <xsd:enumeration value="Shopper Impact"/>
          <xsd:enumeration value="Tracking - ACT"/>
          <xsd:enumeration value="Closed Loop Feedback - ML"/>
          <xsd:enumeration value="Community Manager"/>
          <xsd:enumeration value="Pop-up Communities"/>
          <xsd:enumeration value="Panel Manager"/>
          <xsd:enumeration value="Research Manager"/>
          <xsd:enumeration value="Survey Manager"/>
          <xsd:enumeration value="Mobile"/>
          <xsd:enumeration value="Mood Board - ML"/>
          <xsd:enumeration value="Collage - Grouping"/>
          <xsd:enumeration value="Online Qual - ML"/>
          <xsd:enumeration value="Findability"/>
          <xsd:enumeration value="Image Highlighter"/>
          <xsd:enumeration value="Package Highlighter"/>
          <xsd:enumeration value="PACT - ML"/>
          <xsd:enumeration value="Smart Shelf"/>
          <xsd:enumeration value="Text Highlighter"/>
          <xsd:enumeration value="2010 Sales Conference"/>
          <xsd:enumeration value="2011 Sales Conference"/>
          <xsd:enumeration value="2012 Sales Conference"/>
          <xsd:enumeration value="All Hands"/>
          <xsd:enumeration value="Big Machines"/>
          <xsd:enumeration value="Deal Review"/>
          <xsd:enumeration value="Industry Data"/>
          <xsd:enumeration value="Legal - Contracts"/>
          <xsd:enumeration value="Nosh n Learns"/>
          <xsd:enumeration value="Staff Bios"/>
          <xsd:enumeration value="Vendor"/>
          <xsd:enumeration value="VIP - Planning Checklist"/>
          <xsd:enumeration value="Website Insights Reports"/>
          <xsd:enumeration value="ZoomPanel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Archived xmlns="4a625457-d415-4713-8878-0e94683a4cb4">No</Archived>
    <Dupe xmlns="4a625457-d415-4713-8878-0e94683a4cb4" xsi:nil="true"/>
    <Document_x0020_Type xmlns="4a625457-d415-4713-8878-0e94683a4cb4">Resources</Document_x0020_Type>
    <Category_x0020_Drop_x0020_Down xmlns="4a625457-d415-4713-8878-0e94683a4cb4">Overview</Category_x0020_Drop_x0020_Down>
    <Level_x0020_2 xmlns="4a625457-d415-4713-8878-0e94683a4cb4">Template</Level_x0020_2>
    <Topic xmlns="4a625457-d415-4713-8878-0e94683a4cb4">Corporate Materials</Topic>
  </documentManagement>
</p:properties>
</file>

<file path=customXml/itemProps1.xml><?xml version="1.0" encoding="utf-8"?>
<ds:datastoreItem xmlns:ds="http://schemas.openxmlformats.org/officeDocument/2006/customXml" ds:itemID="{5A110CCC-5B0D-47B0-94FE-B80F3F69E0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B97A42-0A9B-4B1D-AAFB-C76FE2195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625457-d415-4713-8878-0e94683a4cb4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42C3C616-BFC3-4AF5-9628-D72F2969EE75}">
  <ds:schemaRefs>
    <ds:schemaRef ds:uri="http://schemas.microsoft.com/office/2006/metadata/properties"/>
    <ds:schemaRef ds:uri="http://www.w3.org/XML/1998/namespace"/>
    <ds:schemaRef ds:uri="http://purl.org/dc/elements/1.1/"/>
    <ds:schemaRef ds:uri="http://schemas.openxmlformats.org/package/2006/metadata/core-properties"/>
    <ds:schemaRef ds:uri="http://purl.org/dc/terms/"/>
    <ds:schemaRef ds:uri="4a625457-d415-4713-8878-0e94683a4cb4"/>
    <ds:schemaRef ds:uri="http://purl.org/dc/dcmitype/"/>
    <ds:schemaRef ds:uri="http://schemas.microsoft.com/office/2006/documentManagement/typ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39652</TotalTime>
  <Words>1296</Words>
  <Application>Microsoft Office PowerPoint</Application>
  <PresentationFormat>On-screen Show (4:3)</PresentationFormat>
  <Paragraphs>220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ＭＳ Ｐゴシック</vt:lpstr>
      <vt:lpstr>Arial</vt:lpstr>
      <vt:lpstr>Calibri</vt:lpstr>
      <vt:lpstr>Calibri Light</vt:lpstr>
      <vt:lpstr>Courier New</vt:lpstr>
      <vt:lpstr>Franklin Gothic Book</vt:lpstr>
      <vt:lpstr>Lucida Sans Unicode</vt:lpstr>
      <vt:lpstr>Times New Roman</vt:lpstr>
      <vt:lpstr>Tw Cen MT Condensed Extra Bold</vt:lpstr>
      <vt:lpstr>Wingdings</vt:lpstr>
      <vt:lpstr>SALES</vt:lpstr>
      <vt:lpstr>Office Theme</vt:lpstr>
      <vt:lpstr>  Mental / Behavioral Health Board &amp; Commission Training  May 2022 www.calbhbc.org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MetrixLab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 and Behavioral Health Board Training (CALBHB/C)</dc:title>
  <dc:creator>CALBHB/C</dc:creator>
  <cp:lastModifiedBy>Theresa Comstock</cp:lastModifiedBy>
  <cp:revision>1516</cp:revision>
  <cp:lastPrinted>2022-05-02T22:38:22Z</cp:lastPrinted>
  <dcterms:created xsi:type="dcterms:W3CDTF">2011-05-17T07:57:58Z</dcterms:created>
  <dcterms:modified xsi:type="dcterms:W3CDTF">2022-05-04T16:00:44Z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0x0101007F00A4A7D6191A4EACDFFCA523159E1B</vt:lpwstr>
  </property>
</Properties>
</file>