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9" r:id="rId1"/>
  </p:sldMasterIdLst>
  <p:sldIdLst>
    <p:sldId id="256" r:id="rId2"/>
    <p:sldId id="264" r:id="rId3"/>
    <p:sldId id="265" r:id="rId4"/>
    <p:sldId id="259" r:id="rId5"/>
    <p:sldId id="262" r:id="rId6"/>
    <p:sldId id="263" r:id="rId7"/>
    <p:sldId id="266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533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205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3321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52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819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842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271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88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75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011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96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5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73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2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1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  <p:sldLayoutId id="214748404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962582"/>
            <a:ext cx="8689976" cy="2509213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</a:rPr>
              <a:t>Calaveras County</a:t>
            </a:r>
            <a:endParaRPr 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593" y="3948830"/>
            <a:ext cx="8912813" cy="26649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VISION House Transitional Living</a:t>
            </a: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&amp;</a:t>
            </a:r>
          </a:p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IPS Supported Employment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4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369" y="127589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Vision Transitional Housing Overview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9369" y="1723766"/>
            <a:ext cx="10363826" cy="449925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Established in July 2017</a:t>
            </a:r>
          </a:p>
          <a:p>
            <a:r>
              <a:rPr lang="en-US" sz="2400" b="1" dirty="0" smtClean="0"/>
              <a:t>MHSA Housing component funding</a:t>
            </a:r>
          </a:p>
          <a:p>
            <a:r>
              <a:rPr lang="en-US" sz="2400" b="1" dirty="0" smtClean="0"/>
              <a:t>Mission: provide </a:t>
            </a:r>
            <a:r>
              <a:rPr lang="en-US" sz="2400" b="1" dirty="0"/>
              <a:t>participants with a safe and supportive environment for people to develop and work on mental health and Substance abuse goals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Safe and affordable supported housing services for up to 5 of program’s target population at one time</a:t>
            </a:r>
          </a:p>
          <a:p>
            <a:r>
              <a:rPr lang="en-US" sz="2400" b="1" dirty="0" smtClean="0"/>
              <a:t>Dual enrollment in Full Service Partnership</a:t>
            </a:r>
          </a:p>
          <a:p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3047" y="5912285"/>
            <a:ext cx="1153647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4">
                    <a:lumMod val="75000"/>
                  </a:schemeClr>
                </a:solidFill>
              </a:rPr>
              <a:t>STABILITY ●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GROWTH ● INDEPENDENCE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6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Vision house Services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Intensive Case Management</a:t>
            </a:r>
          </a:p>
          <a:p>
            <a:r>
              <a:rPr lang="en-US" sz="2400" b="1" dirty="0" smtClean="0"/>
              <a:t>Rehabilitation</a:t>
            </a:r>
          </a:p>
          <a:p>
            <a:r>
              <a:rPr lang="en-US" sz="2400" b="1" dirty="0" smtClean="0"/>
              <a:t>Life skills training</a:t>
            </a:r>
          </a:p>
          <a:p>
            <a:r>
              <a:rPr lang="en-US" sz="2400" b="1" dirty="0" smtClean="0"/>
              <a:t>Access to supported employment services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Clinical services</a:t>
            </a:r>
          </a:p>
          <a:p>
            <a:r>
              <a:rPr lang="en-US" sz="2400" b="1" dirty="0" smtClean="0"/>
              <a:t>Recovery support groups</a:t>
            </a:r>
          </a:p>
          <a:p>
            <a:r>
              <a:rPr lang="en-US" sz="2400" b="1" dirty="0" smtClean="0"/>
              <a:t>Ongoing crisis support</a:t>
            </a:r>
          </a:p>
          <a:p>
            <a:r>
              <a:rPr lang="en-US" sz="2400" b="1" dirty="0" smtClean="0"/>
              <a:t>Transportation assistance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4027" y="5681987"/>
            <a:ext cx="1152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24 individuals have participated in the Vision House Program since 2017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137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17476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IPS Supported Employment Overview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3653"/>
            <a:ext cx="10363826" cy="449925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Community needs Assessment completed in 2017-2018 .</a:t>
            </a:r>
          </a:p>
          <a:p>
            <a:r>
              <a:rPr lang="en-US" sz="2400" b="1" dirty="0" smtClean="0"/>
              <a:t>Program collaboration between DOR, MHSA and BH began July 2018.</a:t>
            </a:r>
          </a:p>
          <a:p>
            <a:r>
              <a:rPr lang="en-US" sz="2400" b="1" dirty="0" smtClean="0"/>
              <a:t>Coordination efforts with DOR concluded 10 </a:t>
            </a:r>
            <a:r>
              <a:rPr lang="en-US" sz="2400" b="1" dirty="0" err="1" smtClean="0"/>
              <a:t>mths</a:t>
            </a:r>
            <a:r>
              <a:rPr lang="en-US" sz="2400" b="1" dirty="0" smtClean="0"/>
              <a:t> later and was Implemented April 2019.</a:t>
            </a:r>
          </a:p>
          <a:p>
            <a:r>
              <a:rPr lang="en-US" sz="2400" b="1" dirty="0"/>
              <a:t>Contract with DOR ended in Fall of 2019, 100% funding from MHSA </a:t>
            </a:r>
            <a:r>
              <a:rPr lang="en-US" sz="2400" b="1" dirty="0" smtClean="0"/>
              <a:t>followed</a:t>
            </a:r>
          </a:p>
          <a:p>
            <a:r>
              <a:rPr lang="en-US" sz="2400" b="1" dirty="0" smtClean="0"/>
              <a:t>IPS Supported Employment Program structure was modified for rural county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417210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73" y="154670"/>
            <a:ext cx="10377645" cy="100108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Rural County Barriers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3" y="1096594"/>
            <a:ext cx="4856158" cy="679994"/>
          </a:xfr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Barrier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2883" y="1835745"/>
            <a:ext cx="5225954" cy="391370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b="1" dirty="0"/>
              <a:t>Lack of </a:t>
            </a:r>
            <a:r>
              <a:rPr lang="en-US" b="1" dirty="0" smtClean="0"/>
              <a:t>funding or Capacity </a:t>
            </a:r>
            <a:r>
              <a:rPr lang="en-US" b="1" dirty="0"/>
              <a:t>for IPS staffing fidelity 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Lack/limitations of public transportation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Access to internet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Access to computers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Limited Cell Phone reception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High % of Hospitality based employment for those with SUD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Limited Career path options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6671" y="1096594"/>
            <a:ext cx="4864491" cy="679994"/>
          </a:xfrm>
        </p:spPr>
        <p:txBody>
          <a:bodyPr/>
          <a:lstStyle/>
          <a:p>
            <a:pPr algn="ctr"/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Accommodation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248404" y="1776587"/>
            <a:ext cx="6789107" cy="487473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BH Supervisor acts as SE supervisor w/out caseload or job development. I SECMI staffs program w/ IPS Supervisor Cert.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SECM, CSL, BHCMs and transportation officers provide limited transportation supports. Bicycles, rideshare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FSP funding and public resources used to acquire internet when access to libraries unavailable. Computer lab to be implemented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SECM assist with online applications, resume and cover letters in office. Donations,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SECM allows the use of office phone and ability to use it as a messaging service for </a:t>
            </a:r>
            <a:r>
              <a:rPr lang="en-US" b="1" dirty="0" err="1" smtClean="0"/>
              <a:t>clts</a:t>
            </a:r>
            <a:r>
              <a:rPr lang="en-US" b="1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Individual work preferences established early on, Individualized job  development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Creative job searching and development. Supports to gain ability to work out of county.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252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73" y="154670"/>
            <a:ext cx="10377645" cy="100108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Rural County Barriers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883" y="1096594"/>
            <a:ext cx="4856158" cy="679994"/>
          </a:xfr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Barrier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2883" y="1835745"/>
            <a:ext cx="5225954" cy="391370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b="1" dirty="0"/>
              <a:t>Lack of CTE opportunities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No Community College in County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Stigma affect of a small community destroys reputation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Distance </a:t>
            </a:r>
            <a:r>
              <a:rPr lang="en-US" b="1" dirty="0" err="1"/>
              <a:t>btwn</a:t>
            </a:r>
            <a:r>
              <a:rPr lang="en-US" b="1" dirty="0"/>
              <a:t> employment locations, home, and childcare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Limited staffing of other Employment Services, increased wait times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Lack of </a:t>
            </a:r>
            <a:r>
              <a:rPr lang="en-US" b="1" dirty="0" smtClean="0"/>
              <a:t>housing/ high level of homelessness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66671" y="1096594"/>
            <a:ext cx="4864491" cy="679994"/>
          </a:xfr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Accommodation </a:t>
            </a:r>
            <a:endParaRPr lang="en-US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248404" y="1776587"/>
            <a:ext cx="6789107" cy="487473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Partner w/ One Stop Career </a:t>
            </a:r>
            <a:r>
              <a:rPr lang="en-US" b="1" dirty="0" err="1" smtClean="0"/>
              <a:t>ctr</a:t>
            </a:r>
            <a:r>
              <a:rPr lang="en-US" b="1" dirty="0" smtClean="0"/>
              <a:t> for WIOA funded training. support accessing out of area CTE </a:t>
            </a:r>
            <a:r>
              <a:rPr lang="en-US" b="1" dirty="0" err="1" smtClean="0"/>
              <a:t>icl</a:t>
            </a:r>
            <a:r>
              <a:rPr lang="en-US" b="1" dirty="0" smtClean="0"/>
              <a:t> housing, clothing, transportation, supplies.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Assist w/ online learning, app/</a:t>
            </a:r>
            <a:r>
              <a:rPr lang="en-US" b="1" dirty="0" err="1" smtClean="0"/>
              <a:t>Reg</a:t>
            </a:r>
            <a:r>
              <a:rPr lang="en-US" b="1" dirty="0" smtClean="0"/>
              <a:t>/FAFSA, housing resources, transportation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Community education, strength based advocacy, employer rapport building, volunteerism.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Connect to childcare resources, gas cards, relocations</a:t>
            </a:r>
            <a:r>
              <a:rPr lang="en-US" b="1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Partnerships without side county employment services. Employment Workshops.</a:t>
            </a:r>
          </a:p>
          <a:p>
            <a:pPr marL="457200" indent="-457200">
              <a:buFont typeface="+mj-lt"/>
              <a:buAutoNum type="alphaUcPeriod"/>
            </a:pPr>
            <a:r>
              <a:rPr lang="en-US" b="1" dirty="0" smtClean="0"/>
              <a:t>Access to PO Box. Low-cost/free cell phones, hygiene supports, clothing closet, transportation use of office address and phone #</a:t>
            </a:r>
          </a:p>
          <a:p>
            <a:pPr marL="457200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8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971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IPS Supported Employment Summary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40910"/>
            <a:ext cx="10363826" cy="49728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Number of clients referred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April 2019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to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June 30</a:t>
            </a:r>
            <a:r>
              <a:rPr lang="en-US" b="1" cap="none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2021: 62.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Caseload limit: 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 Served: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40</a:t>
            </a:r>
            <a:endParaRPr lang="en-US" b="1" cap="non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 Of clients employed: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22</a:t>
            </a:r>
            <a:endParaRPr lang="en-US" b="1" cap="non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 Of job loses: 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 In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educational/training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programs: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Work Exp./Internship: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#completed education/training program: 2</a:t>
            </a:r>
            <a:endParaRPr lang="en-US" b="1" cap="non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 working towards: SSDI-3, WC-1, CA DL- 3 or RTW documents- 2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Closed: 28 Opt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out: 5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No Show: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7, Disability: 5, Incarceration: 3 </a:t>
            </a: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Successfully: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3, Relocation: 5</a:t>
            </a:r>
            <a:endParaRPr lang="en-US" b="1" cap="non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latin typeface="Helvetica" panose="020B0604020202020204" pitchFamily="34" charset="0"/>
                <a:cs typeface="Helvetica" panose="020B0604020202020204" pitchFamily="34" charset="0"/>
              </a:rPr>
              <a:t>Percentage of clients with progress towards goals: </a:t>
            </a:r>
            <a:r>
              <a:rPr lang="en-US" b="1" cap="none" dirty="0" smtClean="0">
                <a:latin typeface="Helvetica" panose="020B0604020202020204" pitchFamily="34" charset="0"/>
                <a:cs typeface="Helvetica" panose="020B0604020202020204" pitchFamily="34" charset="0"/>
              </a:rPr>
              <a:t>87.5%</a:t>
            </a:r>
            <a:endParaRPr lang="en-US" b="1" cap="non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25" y="1454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There’s a pandemic?!?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624" y="1465545"/>
            <a:ext cx="10879379" cy="45970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Created shared drives to remotely work on applications, resumes and cover letters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Held discovery meetings over the phone, in backyards, front porches, parking lots and through windows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Partnered with outside agencies to bring remote employment workshops to </a:t>
            </a:r>
            <a:r>
              <a:rPr lang="en-US" b="1" dirty="0" smtClean="0">
                <a:latin typeface="Helvetica Condensed" panose="020B0606020202030204" pitchFamily="34" charset="0"/>
              </a:rPr>
              <a:t>Calaveras Community members</a:t>
            </a:r>
            <a:endParaRPr lang="en-US" b="1" dirty="0" smtClean="0">
              <a:latin typeface="Helvetica Condensed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Engaged with business by offering support and encouragement during closures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Provided </a:t>
            </a:r>
            <a:r>
              <a:rPr lang="en-US" b="1" dirty="0" err="1" smtClean="0">
                <a:latin typeface="Helvetica Condensed" panose="020B0606020202030204" pitchFamily="34" charset="0"/>
              </a:rPr>
              <a:t>ppe</a:t>
            </a:r>
            <a:r>
              <a:rPr lang="en-US" b="1" dirty="0" smtClean="0">
                <a:latin typeface="Helvetica Condensed" panose="020B0606020202030204" pitchFamily="34" charset="0"/>
              </a:rPr>
              <a:t> and transportation for interviews, networking and job searching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Utilized donations and online shopping for interview and work attire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Helvetica Condensed" panose="020B0606020202030204" pitchFamily="34" charset="0"/>
              </a:rPr>
              <a:t>Helped connect clients to missing technology needed for online </a:t>
            </a:r>
            <a:r>
              <a:rPr lang="en-US" b="1" dirty="0" smtClean="0">
                <a:latin typeface="Helvetica Condensed" panose="020B0606020202030204" pitchFamily="34" charset="0"/>
              </a:rPr>
              <a:t>learning</a:t>
            </a:r>
          </a:p>
        </p:txBody>
      </p:sp>
    </p:spTree>
    <p:extLst>
      <p:ext uri="{BB962C8B-B14F-4D97-AF65-F5344CB8AC3E}">
        <p14:creationId xmlns:p14="http://schemas.microsoft.com/office/powerpoint/2010/main" val="9235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1514</TotalTime>
  <Words>675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Helvetica</vt:lpstr>
      <vt:lpstr>Helvetica Condensed</vt:lpstr>
      <vt:lpstr>Tw Cen MT</vt:lpstr>
      <vt:lpstr>Wingdings</vt:lpstr>
      <vt:lpstr>Droplet</vt:lpstr>
      <vt:lpstr>Calaveras County</vt:lpstr>
      <vt:lpstr>Vision Transitional Housing Overview</vt:lpstr>
      <vt:lpstr>Vision house Services</vt:lpstr>
      <vt:lpstr>IPS Supported Employment Overview</vt:lpstr>
      <vt:lpstr>Rural County Barriers</vt:lpstr>
      <vt:lpstr>Rural County Barriers</vt:lpstr>
      <vt:lpstr>IPS Supported Employment Summary</vt:lpstr>
      <vt:lpstr>There’s a pandemic?!?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Johnson</dc:creator>
  <cp:lastModifiedBy>Betty Johnson</cp:lastModifiedBy>
  <cp:revision>22</cp:revision>
  <dcterms:created xsi:type="dcterms:W3CDTF">2021-07-27T21:22:42Z</dcterms:created>
  <dcterms:modified xsi:type="dcterms:W3CDTF">2021-07-28T22:37:17Z</dcterms:modified>
</cp:coreProperties>
</file>